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66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296" r:id="rId19"/>
    <p:sldId id="267" r:id="rId20"/>
    <p:sldId id="268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435" r:id="rId33"/>
    <p:sldId id="436" r:id="rId34"/>
    <p:sldId id="30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314" r:id="rId43"/>
    <p:sldId id="444" r:id="rId44"/>
    <p:sldId id="456" r:id="rId45"/>
    <p:sldId id="446" r:id="rId46"/>
    <p:sldId id="447" r:id="rId47"/>
    <p:sldId id="448" r:id="rId48"/>
    <p:sldId id="449" r:id="rId49"/>
    <p:sldId id="450" r:id="rId50"/>
    <p:sldId id="322" r:id="rId51"/>
    <p:sldId id="451" r:id="rId52"/>
    <p:sldId id="452" r:id="rId53"/>
    <p:sldId id="453" r:id="rId54"/>
    <p:sldId id="454" r:id="rId55"/>
    <p:sldId id="455" r:id="rId56"/>
    <p:sldId id="328" r:id="rId5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78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25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3F1E61-B998-4C8A-9F44-634BE22E4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27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6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F1E61-B998-4C8A-9F44-634BE22E489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4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05275" y="2060575"/>
            <a:ext cx="7162800" cy="1109663"/>
          </a:xfrm>
        </p:spPr>
        <p:txBody>
          <a:bodyPr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05275" y="2803525"/>
            <a:ext cx="7162800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910388" y="1912938"/>
            <a:ext cx="1909762" cy="461327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76338" y="1912938"/>
            <a:ext cx="5581650" cy="461327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76338" y="2565400"/>
            <a:ext cx="3744912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73650" y="2565400"/>
            <a:ext cx="3746500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12938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565400"/>
            <a:ext cx="764381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1%20-%20&#915;&#961;&#940;&#966;&#951;&#956;&#945;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4%20-%20&#915;&#961;&#940;&#966;&#951;&#956;&#945;" TargetMode="Externa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5%20-%20&#915;&#961;&#940;&#966;&#951;&#956;&#945;" TargetMode="Externa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6%20-%20&#915;&#961;&#940;&#966;&#951;&#956;&#945;" TargetMode="Externa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8%20-%20&#915;&#961;&#940;&#966;&#951;&#956;&#945;-1" TargetMode="Externa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9%20-%20&#915;&#961;&#940;&#966;&#951;&#956;&#945;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20%20-%20&#915;&#961;&#940;&#966;&#951;&#956;&#945;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2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" TargetMode="Externa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3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10" TargetMode="Externa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2" TargetMode="Externa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1" TargetMode="Externa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7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7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8" TargetMode="Externa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8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6" TargetMode="Externa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5" TargetMode="Externa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0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1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4" TargetMode="Externa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2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7%20-%20&#915;&#961;&#940;&#966;&#951;&#956;&#945;" TargetMode="Externa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3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22%20-%20&#915;&#961;&#940;&#966;&#951;&#956;&#945;-9" TargetMode="Externa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4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4;&#921;&#927;&#924;&#919;&#935;&#913;&#925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4;&#921;&#927;&#924;&#919;&#935;&#913;&#925;&#921;&#917;&#931;%2015%20-%20&#915;&#961;&#940;&#966;&#951;&#956;&#945;" TargetMode="Externa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5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7;&#924;&#928;&#927;&#929;&#921;&#922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6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7;&#924;&#928;&#927;&#929;&#921;&#922;&#917;&#931;%208%20-%20&#915;&#961;&#940;&#966;&#951;&#956;&#945;" TargetMode="Externa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7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7;&#924;&#928;&#927;&#929;&#921;&#922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8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7;&#924;&#928;&#927;&#929;&#921;&#922;&#917;&#931;%2010%20-%20&#915;&#961;&#940;&#966;&#951;&#956;&#945;" TargetMode="Externa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9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7;&#924;&#928;&#927;&#929;&#921;&#922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22%20-%20&#915;&#961;&#940;&#966;&#951;&#956;&#945;-1" TargetMode="Externa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0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7;&#924;&#928;&#927;&#929;&#921;&#922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1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17;&#924;&#928;&#927;&#929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17;&#924;&#928;&#927;&#929;&#921;&#922;&#917;&#931;%2011%20-%20&#915;&#961;&#940;&#966;&#951;&#956;&#945;" TargetMode="Externa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2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33;&#928;&#919;&#929;&#917;&#931;&#921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3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33;&#928;&#919;&#929;&#917;&#931;&#921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4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33;&#928;&#919;&#929;&#917;&#931;&#921;&#917;&#931;%2011%20-%20&#915;&#961;&#940;&#966;&#951;&#956;&#945;" TargetMode="Externa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5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24;&#940;&#961;&#964;&#953;&#959;&#962;%202025\&#913;&#928;&#927;&#932;&#917;&#923;&#917;&#931;&#924;&#913;&#932;&#913;\&#917;&#928;&#917;&#926;&#917;&#929;&#915;&#913;&#931;&#921;&#913;_&#935;&#929;&#927;&#925;&#927;&#931;&#917;&#921;&#929;&#937;&#925;_&#924;&#940;&#961;&#964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24;&#940;&#961;&#964;&#953;&#959;&#962;_2025.xlsx%5d&#931;&#933;&#915;&#922;&#929;&#921;&#932;&#921;&#922;&#913;%20&#933;&#928;&#919;&#929;&#917;&#931;&#921;&#917;&#931;%2010%20-%20&#915;&#961;&#940;&#966;&#951;&#956;&#945;" TargetMode="Externa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6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33;&#928;&#919;&#929;&#917;&#931;&#921;&#917;&#931;%2013%20-%20&#915;&#961;&#940;&#966;&#951;&#956;&#945;" TargetMode="Externa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7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33;&#928;&#919;&#929;&#917;&#931;&#921;&#917;&#931;%2012%20-%20&#915;&#961;&#940;&#966;&#951;&#956;&#945;" TargetMode="Externa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8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33;&#928;&#919;&#929;&#917;&#931;&#921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33;&#928;&#919;&#929;&#917;&#931;&#921;&#917;&#931;%2014%20-%20&#915;&#961;&#940;&#966;&#951;&#956;&#945;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21%20-%20&#915;&#961;&#940;&#966;&#951;&#956;&#945;-1" TargetMode="Externa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9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31;&#922;&#917;&#933;&#913;&#931;&#932;&#921;&#922;&#917;&#931;%205%20-%20&#915;&#961;&#940;&#966;&#951;&#956;&#945;" TargetMode="Externa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50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31;&#922;&#917;&#933;&#913;&#931;&#932;&#921;&#922;&#917;&#931;%206%20-%20&#915;&#961;&#940;&#966;&#951;&#956;&#945;" TargetMode="External"/><Relationship Id="rId4" Type="http://schemas.openxmlformats.org/officeDocument/2006/relationships/image" Target="../media/image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51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31;&#922;&#917;&#933;&#913;&#931;&#932;&#921;&#922;&#917;&#931;%208%20-%20&#915;&#961;&#940;&#966;&#951;&#956;&#945;" TargetMode="Externa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2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31;&#922;&#917;&#933;&#913;&#931;&#932;&#921;&#922;&#917;&#931;%207%20-%20&#915;&#961;&#940;&#966;&#951;&#956;&#945;" TargetMode="External"/><Relationship Id="rId4" Type="http://schemas.openxmlformats.org/officeDocument/2006/relationships/image" Target="../media/image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3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31;&#922;&#917;&#933;&#913;&#931;&#932;&#921;&#92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31;&#922;&#917;&#933;&#913;&#931;&#932;&#921;&#922;&#917;&#931;%209%20-%20&#915;&#961;&#940;&#966;&#951;&#956;&#945;" TargetMode="External"/><Relationship Id="rId4" Type="http://schemas.openxmlformats.org/officeDocument/2006/relationships/image" Target="../media/image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8%20-%20&#915;&#961;&#940;&#966;&#951;&#956;&#945;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21%20-%20&#915;&#961;&#940;&#966;&#951;&#956;&#945;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22%20-%20&#915;&#961;&#940;&#966;&#951;&#956;&#945;" TargetMode="Externa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file:///\\PALMOSANALYSIS\Data\Palmos%20Analysis\PrimoQ\&#917;&#914;&#917;&#920;\&#914;&#913;&#929;&#927;&#924;&#917;&#932;&#929;&#927;%20&#917;&#914;&#917;&#920;\&#914;&#945;&#961;&#972;&#956;&#949;&#964;&#961;&#959;%20&#917;&#914;&#917;&#920;%20-%20&#931;&#949;&#960;&#964;&#941;&#956;&#946;&#961;&#953;&#959;&#962;%202025\&#913;&#928;&#927;&#932;&#917;&#923;&#917;&#931;&#924;&#913;&#932;&#913;\&#917;&#928;&#917;&#926;&#917;&#929;&#915;&#913;&#931;&#921;&#913;_&#935;&#929;&#927;&#925;&#927;&#931;&#917;&#921;&#929;&#937;&#925;_&#931;&#949;&#960;&#964;&#941;&#956;&#946;&#961;&#953;&#959;&#962;_2025.xlsx!&#931;&#933;&#915;&#922;&#929;&#921;&#932;&#921;&#922;&#913;%20&#922;&#913;&#932;&#913;&#925;&#913;&#923;&#937;&#932;&#917;&#931;!%5b&#917;&#928;&#917;&#926;&#917;&#929;&#915;&#913;&#931;&#921;&#913;_&#935;&#929;&#927;&#925;&#927;&#931;&#917;&#921;&#929;&#937;&#925;_&#931;&#949;&#960;&#964;&#941;&#956;&#946;&#961;&#953;&#959;&#962;_2025.xlsx%5d&#931;&#933;&#915;&#922;&#929;&#921;&#932;&#921;&#922;&#913;%20&#922;&#913;&#932;&#913;&#925;&#913;&#923;&#937;&#932;&#917;&#931;%2010%20-%20&#915;&#961;&#940;&#966;&#951;&#956;&#945;-1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 dirty="0"/>
              <a:t>5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007183"/>
              </p:ext>
            </p:extLst>
          </p:nvPr>
        </p:nvGraphicFramePr>
        <p:xfrm>
          <a:off x="1588" y="1803400"/>
          <a:ext cx="9069387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72" name="Φύλλο εργασίας" r:id="rId6" imgW="9229409" imgH="4781598" progId="Excel.Sheet.12">
                  <p:link updateAutomatic="1"/>
                </p:oleObj>
              </mc:Choice>
              <mc:Fallback>
                <p:oleObj name="Φύλλο εργασίας" r:id="rId6" imgW="9229409" imgH="47815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803400"/>
                        <a:ext cx="9069387" cy="433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8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72845"/>
              </p:ext>
            </p:extLst>
          </p:nvPr>
        </p:nvGraphicFramePr>
        <p:xfrm>
          <a:off x="49213" y="2159000"/>
          <a:ext cx="9158287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96" name="Φύλλο εργασίας" r:id="rId5" imgW="10648820" imgH="4410218" progId="Excel.Sheet.12">
                  <p:link updateAutomatic="1"/>
                </p:oleObj>
              </mc:Choice>
              <mc:Fallback>
                <p:oleObj name="Φύλλο εργασίας" r:id="rId5" imgW="10648820" imgH="44102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213" y="2159000"/>
                        <a:ext cx="9158287" cy="385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8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219470"/>
              </p:ext>
            </p:extLst>
          </p:nvPr>
        </p:nvGraphicFramePr>
        <p:xfrm>
          <a:off x="-17463" y="1887538"/>
          <a:ext cx="9088438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20" name="Φύλλο εργασίας" r:id="rId5" imgW="10210638" imgH="5124640" progId="Excel.Sheet.12">
                  <p:link updateAutomatic="1"/>
                </p:oleObj>
              </mc:Choice>
              <mc:Fallback>
                <p:oleObj name="Φύλλο εργασίας" r:id="rId5" imgW="10210638" imgH="512464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463" y="1887538"/>
                        <a:ext cx="9088438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77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9534"/>
              </p:ext>
            </p:extLst>
          </p:nvPr>
        </p:nvGraphicFramePr>
        <p:xfrm>
          <a:off x="20638" y="2071688"/>
          <a:ext cx="9036050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4" name="Φύλλο εργασίας" r:id="rId5" imgW="9934518" imgH="4400550" progId="Excel.Sheet.12">
                  <p:link updateAutomatic="1"/>
                </p:oleObj>
              </mc:Choice>
              <mc:Fallback>
                <p:oleObj name="Φύλλο εργασίας" r:id="rId5" imgW="9934518" imgH="44005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38" y="2071688"/>
                        <a:ext cx="9036050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7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9512" y="6070785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*Δείκτες για την Ευρώπη</a:t>
            </a:r>
            <a:r>
              <a:rPr lang="en-US" sz="900" dirty="0" smtClean="0"/>
              <a:t> </a:t>
            </a:r>
            <a:r>
              <a:rPr lang="el-GR" sz="900" dirty="0" smtClean="0"/>
              <a:t>δεν συμπεριλαμβάνονται</a:t>
            </a: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69230"/>
              </p:ext>
            </p:extLst>
          </p:nvPr>
        </p:nvGraphicFramePr>
        <p:xfrm>
          <a:off x="34925" y="1970088"/>
          <a:ext cx="9021763" cy="398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67" name="Φύλλο εργασίας" r:id="rId5" imgW="10134373" imgH="4829270" progId="Excel.Sheet.12">
                  <p:link updateAutomatic="1"/>
                </p:oleObj>
              </mc:Choice>
              <mc:Fallback>
                <p:oleObj name="Φύλλο εργασίας" r:id="rId5" imgW="10134373" imgH="482927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5" y="1970088"/>
                        <a:ext cx="9021763" cy="398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80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47904"/>
              </p:ext>
            </p:extLst>
          </p:nvPr>
        </p:nvGraphicFramePr>
        <p:xfrm>
          <a:off x="46038" y="2117725"/>
          <a:ext cx="913130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1" name="Φύλλο εργασίας" r:id="rId5" imgW="10344101" imgH="4343543" progId="Excel.Sheet.12">
                  <p:link updateAutomatic="1"/>
                </p:oleObj>
              </mc:Choice>
              <mc:Fallback>
                <p:oleObj name="Φύλλο εργασίας" r:id="rId5" imgW="10344101" imgH="43435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38" y="2117725"/>
                        <a:ext cx="9131300" cy="3832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0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- TextBox"/>
          <p:cNvSpPr txBox="1"/>
          <p:nvPr/>
        </p:nvSpPr>
        <p:spPr>
          <a:xfrm>
            <a:off x="179512" y="60895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*Από τον Ιούλιο 2024 δείκτες για την Ευρώπη και την Ελλάδα δεν συμπεριλαμβάνονται </a:t>
            </a:r>
            <a:endParaRPr lang="el-GR" sz="900" dirty="0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423232"/>
              </p:ext>
            </p:extLst>
          </p:nvPr>
        </p:nvGraphicFramePr>
        <p:xfrm>
          <a:off x="-11113" y="2060575"/>
          <a:ext cx="9113838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15" name="Φύλλο εργασίας" r:id="rId5" imgW="10496291" imgH="4124516" progId="Excel.Sheet.12">
                  <p:link updateAutomatic="1"/>
                </p:oleObj>
              </mc:Choice>
              <mc:Fallback>
                <p:oleObj name="Φύλλο εργασίας" r:id="rId5" imgW="10496291" imgH="412451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1113" y="2060575"/>
                        <a:ext cx="9113838" cy="374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378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46607"/>
              </p:ext>
            </p:extLst>
          </p:nvPr>
        </p:nvGraphicFramePr>
        <p:xfrm>
          <a:off x="-33338" y="2066925"/>
          <a:ext cx="9102726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9" name="Φύλλο εργασίας" r:id="rId5" imgW="10134373" imgH="4495895" progId="Excel.Sheet.12">
                  <p:link updateAutomatic="1"/>
                </p:oleObj>
              </mc:Choice>
              <mc:Fallback>
                <p:oleObj name="Φύλλο εργασίας" r:id="rId5" imgW="10134373" imgH="44958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3338" y="2066925"/>
                        <a:ext cx="9102726" cy="395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345788"/>
              </p:ext>
            </p:extLst>
          </p:nvPr>
        </p:nvGraphicFramePr>
        <p:xfrm>
          <a:off x="-4763" y="1681163"/>
          <a:ext cx="9175751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9" name="Φύλλο εργασίας" r:id="rId5" imgW="9810588" imgH="5257990" progId="Excel.Sheet.12">
                  <p:link updateAutomatic="1"/>
                </p:oleObj>
              </mc:Choice>
              <mc:Fallback>
                <p:oleObj name="Φύλλο εργασίας" r:id="rId5" imgW="9810588" imgH="52579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763" y="1681163"/>
                        <a:ext cx="9175751" cy="435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Βιομηχανίας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553200" cy="723900"/>
          </a:xfrm>
        </p:spPr>
        <p:txBody>
          <a:bodyPr/>
          <a:lstStyle/>
          <a:p>
            <a:r>
              <a:rPr lang="el-GR" dirty="0" smtClean="0">
                <a:solidFill>
                  <a:schemeClr val="accent2"/>
                </a:solidFill>
              </a:rPr>
              <a:t>Βαρόμετρο ΕΒΕΘ: Οι δείκτες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052513"/>
            <a:ext cx="6911975" cy="4591065"/>
          </a:xfrm>
        </p:spPr>
        <p:txBody>
          <a:bodyPr/>
          <a:lstStyle/>
          <a:p>
            <a:r>
              <a:rPr lang="el-GR" dirty="0" smtClean="0"/>
              <a:t>Οι δείκτες του Βαρόμετρου ΕΒΕΘ είναι οι αριθμητικές διαφορές μεταξύ των συνολικών θετικών απαντήσεων και των αντίστοιχων συνολικών αρνητικών απαντήσεων, σε κάθε ερώτηση που περιέχεται στα ερωτηματολόγια του Βαρόμετρου ΕΒΕΘ.</a:t>
            </a:r>
            <a:endParaRPr lang="uk-UA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89392"/>
              </p:ext>
            </p:extLst>
          </p:nvPr>
        </p:nvGraphicFramePr>
        <p:xfrm>
          <a:off x="-14288" y="1992313"/>
          <a:ext cx="9174163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2" name="Φύλλο εργασίας" r:id="rId5" imgW="11705974" imgH="5200650" progId="Excel.Sheet.12">
                  <p:link updateAutomatic="1"/>
                </p:oleObj>
              </mc:Choice>
              <mc:Fallback>
                <p:oleObj name="Φύλλο εργασίας" r:id="rId5" imgW="11705974" imgH="52006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288" y="1992313"/>
                        <a:ext cx="9174163" cy="407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82326"/>
              </p:ext>
            </p:extLst>
          </p:nvPr>
        </p:nvGraphicFramePr>
        <p:xfrm>
          <a:off x="-17463" y="2017713"/>
          <a:ext cx="9086851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0" name="Φύλλο εργασίας" r:id="rId5" imgW="11220126" imgH="5086302" progId="Excel.Sheet.12">
                  <p:link updateAutomatic="1"/>
                </p:oleObj>
              </mc:Choice>
              <mc:Fallback>
                <p:oleObj name="Φύλλο εργασίας" r:id="rId5" imgW="11220126" imgH="508630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463" y="2017713"/>
                        <a:ext cx="9086851" cy="401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2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123171"/>
              </p:ext>
            </p:extLst>
          </p:nvPr>
        </p:nvGraphicFramePr>
        <p:xfrm>
          <a:off x="-114300" y="1892300"/>
          <a:ext cx="9467850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84" name="Φύλλο εργασίας" r:id="rId5" imgW="11315457" imgH="5439013" progId="Excel.Sheet.12">
                  <p:link updateAutomatic="1"/>
                </p:oleObj>
              </mc:Choice>
              <mc:Fallback>
                <p:oleObj name="Φύλλο εργασίας" r:id="rId5" imgW="11315457" imgH="543901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14300" y="1892300"/>
                        <a:ext cx="9467850" cy="424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9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79512" y="62280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*Δείκτες για την Ευρώπη και την</a:t>
            </a:r>
            <a:r>
              <a:rPr lang="en-US" sz="900" dirty="0" smtClean="0"/>
              <a:t> </a:t>
            </a:r>
            <a:r>
              <a:rPr lang="el-GR" sz="900" dirty="0" smtClean="0"/>
              <a:t>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825337"/>
              </p:ext>
            </p:extLst>
          </p:nvPr>
        </p:nvGraphicFramePr>
        <p:xfrm>
          <a:off x="88900" y="1992313"/>
          <a:ext cx="8963025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08" name="Φύλλο εργασίας" r:id="rId5" imgW="9839187" imgH="4543568" progId="Excel.Sheet.12">
                  <p:link updateAutomatic="1"/>
                </p:oleObj>
              </mc:Choice>
              <mc:Fallback>
                <p:oleObj name="Φύλλο εργασίας" r:id="rId5" imgW="9839187" imgH="45435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900" y="1992313"/>
                        <a:ext cx="8963025" cy="414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5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80445"/>
              </p:ext>
            </p:extLst>
          </p:nvPr>
        </p:nvGraphicFramePr>
        <p:xfrm>
          <a:off x="95250" y="1905000"/>
          <a:ext cx="9040813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2" name="Φύλλο εργασίας" r:id="rId5" imgW="9648525" imgH="4781598" progId="Excel.Sheet.12">
                  <p:link updateAutomatic="1"/>
                </p:oleObj>
              </mc:Choice>
              <mc:Fallback>
                <p:oleObj name="Φύλλο εργασίας" r:id="rId5" imgW="9648525" imgH="47815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0" y="1905000"/>
                        <a:ext cx="9040813" cy="421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5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89812"/>
              </p:ext>
            </p:extLst>
          </p:nvPr>
        </p:nvGraphicFramePr>
        <p:xfrm>
          <a:off x="93663" y="1939925"/>
          <a:ext cx="9059862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55" name="Φύλλο εργασίας" r:id="rId5" imgW="10886807" imgH="5210318" progId="Excel.Sheet.12">
                  <p:link updateAutomatic="1"/>
                </p:oleObj>
              </mc:Choice>
              <mc:Fallback>
                <p:oleObj name="Φύλλο εργασίας" r:id="rId5" imgW="10886807" imgH="521031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663" y="1939925"/>
                        <a:ext cx="9059862" cy="416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303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89909"/>
              </p:ext>
            </p:extLst>
          </p:nvPr>
        </p:nvGraphicFramePr>
        <p:xfrm>
          <a:off x="34925" y="1817688"/>
          <a:ext cx="9151938" cy="432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9" name="Φύλλο εργασίας" r:id="rId5" imgW="10972605" imgH="5705380" progId="Excel.Sheet.12">
                  <p:link updateAutomatic="1"/>
                </p:oleObj>
              </mc:Choice>
              <mc:Fallback>
                <p:oleObj name="Φύλλο εργασίας" r:id="rId5" imgW="10972605" imgH="57053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5" y="1817688"/>
                        <a:ext cx="9151938" cy="432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967008"/>
              </p:ext>
            </p:extLst>
          </p:nvPr>
        </p:nvGraphicFramePr>
        <p:xfrm>
          <a:off x="61913" y="1905000"/>
          <a:ext cx="9007475" cy="419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3" name="Φύλλο εργασίας" r:id="rId5" imgW="11029804" imgH="5248323" progId="Excel.Sheet.12">
                  <p:link updateAutomatic="1"/>
                </p:oleObj>
              </mc:Choice>
              <mc:Fallback>
                <p:oleObj name="Φύλλο εργασίας" r:id="rId5" imgW="11029804" imgH="52483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13" y="1905000"/>
                        <a:ext cx="9007475" cy="419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6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25351"/>
              </p:ext>
            </p:extLst>
          </p:nvPr>
        </p:nvGraphicFramePr>
        <p:xfrm>
          <a:off x="31750" y="1863725"/>
          <a:ext cx="9155113" cy="426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26" name="Φύλλο εργασίας" r:id="rId5" imgW="10953539" imgH="5524690" progId="Excel.Sheet.12">
                  <p:link updateAutomatic="1"/>
                </p:oleObj>
              </mc:Choice>
              <mc:Fallback>
                <p:oleObj name="Φύλλο εργασίας" r:id="rId5" imgW="10953539" imgH="55246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0" y="1863725"/>
                        <a:ext cx="9155113" cy="426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4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154787"/>
              </p:ext>
            </p:extLst>
          </p:nvPr>
        </p:nvGraphicFramePr>
        <p:xfrm>
          <a:off x="115888" y="1947863"/>
          <a:ext cx="8921750" cy="418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50" name="Φύλλο εργασίας" r:id="rId5" imgW="11001205" imgH="5286327" progId="Excel.Sheet.12">
                  <p:link updateAutomatic="1"/>
                </p:oleObj>
              </mc:Choice>
              <mc:Fallback>
                <p:oleObj name="Φύλλο εργασίας" r:id="rId5" imgW="11001205" imgH="52863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888" y="1947863"/>
                        <a:ext cx="8921750" cy="418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3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924307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Καταναλωτών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71999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/>
          <a:srcRect l="13332" t="15099" r="13332" b="20131"/>
          <a:stretch>
            <a:fillRect/>
          </a:stretch>
        </p:blipFill>
        <p:spPr bwMode="auto">
          <a:xfrm>
            <a:off x="4932040" y="5877272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015522"/>
              </p:ext>
            </p:extLst>
          </p:nvPr>
        </p:nvGraphicFramePr>
        <p:xfrm>
          <a:off x="-30163" y="2011363"/>
          <a:ext cx="9271001" cy="405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73" name="Φύλλο εργασίας" r:id="rId5" imgW="12668137" imgH="5286327" progId="Excel.Sheet.12">
                  <p:link updateAutomatic="1"/>
                </p:oleObj>
              </mc:Choice>
              <mc:Fallback>
                <p:oleObj name="Φύλλο εργασίας" r:id="rId5" imgW="12668137" imgH="52863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0163" y="2011363"/>
                        <a:ext cx="9271001" cy="4056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71225"/>
              </p:ext>
            </p:extLst>
          </p:nvPr>
        </p:nvGraphicFramePr>
        <p:xfrm>
          <a:off x="34925" y="1900238"/>
          <a:ext cx="911542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97" name="Φύλλο εργασίας" r:id="rId5" imgW="12515607" imgH="5410343" progId="Excel.Sheet.12">
                  <p:link updateAutomatic="1"/>
                </p:oleObj>
              </mc:Choice>
              <mc:Fallback>
                <p:oleObj name="Φύλλο εργασίας" r:id="rId5" imgW="12515607" imgH="54103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5" y="1900238"/>
                        <a:ext cx="9115425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5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2 - TextBox"/>
          <p:cNvSpPr txBox="1"/>
          <p:nvPr/>
        </p:nvSpPr>
        <p:spPr>
          <a:xfrm>
            <a:off x="179512" y="60895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*Από τον Ιούλιο 2024 δείκτες για την Ευρώπη και την Ελλάδα δεν συμπεριλαμβάνονται </a:t>
            </a:r>
            <a:endParaRPr lang="el-GR" sz="900" dirty="0"/>
          </a:p>
        </p:txBody>
      </p:sp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85533"/>
              </p:ext>
            </p:extLst>
          </p:nvPr>
        </p:nvGraphicFramePr>
        <p:xfrm>
          <a:off x="-39688" y="1628775"/>
          <a:ext cx="9196388" cy="451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21" name="Φύλλο εργασίας" r:id="rId5" imgW="10572555" imgH="5867400" progId="Excel.Sheet.12">
                  <p:link updateAutomatic="1"/>
                </p:oleObj>
              </mc:Choice>
              <mc:Fallback>
                <p:oleObj name="Φύλλο εργασίας" r:id="rId5" imgW="10572555" imgH="58674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9688" y="1628775"/>
                        <a:ext cx="9196388" cy="451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22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Βιομηχανίας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6347972"/>
            <a:ext cx="2864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900" dirty="0" smtClean="0"/>
              <a:t>*Δείκτες για </a:t>
            </a:r>
            <a:r>
              <a:rPr lang="en-US" sz="900" dirty="0" smtClean="0"/>
              <a:t>EU </a:t>
            </a:r>
            <a:r>
              <a:rPr lang="el-GR" sz="900" dirty="0" smtClean="0"/>
              <a:t> &amp; Ελλάδα δεν συμπεριλαμβάνονται </a:t>
            </a:r>
            <a:endParaRPr lang="el-GR" sz="9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1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47804"/>
              </p:ext>
            </p:extLst>
          </p:nvPr>
        </p:nvGraphicFramePr>
        <p:xfrm>
          <a:off x="36513" y="1941513"/>
          <a:ext cx="8996362" cy="412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45" name="Φύλλο εργασίας" r:id="rId5" imgW="10496291" imgH="4438888" progId="Excel.Sheet.12">
                  <p:link updateAutomatic="1"/>
                </p:oleObj>
              </mc:Choice>
              <mc:Fallback>
                <p:oleObj name="Φύλλο εργασίας" r:id="rId5" imgW="10496291" imgH="443888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13" y="1941513"/>
                        <a:ext cx="8996362" cy="4122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10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Εμπορίου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90758"/>
              </p:ext>
            </p:extLst>
          </p:nvPr>
        </p:nvGraphicFramePr>
        <p:xfrm>
          <a:off x="4763" y="1844675"/>
          <a:ext cx="8993187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68" name="Φύλλο εργασίας" r:id="rId5" imgW="11877570" imgH="5267325" progId="Excel.Sheet.12">
                  <p:link updateAutomatic="1"/>
                </p:oleObj>
              </mc:Choice>
              <mc:Fallback>
                <p:oleObj name="Φύλλο εργασίας" r:id="rId5" imgW="11877570" imgH="526732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3" y="1844675"/>
                        <a:ext cx="8993187" cy="416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162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699173"/>
              </p:ext>
            </p:extLst>
          </p:nvPr>
        </p:nvGraphicFramePr>
        <p:xfrm>
          <a:off x="71438" y="1844675"/>
          <a:ext cx="8997950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92" name="Φύλλο εργασίας" r:id="rId5" imgW="10905874" imgH="4886277" progId="Excel.Sheet.12">
                  <p:link updateAutomatic="1"/>
                </p:oleObj>
              </mc:Choice>
              <mc:Fallback>
                <p:oleObj name="Φύλλο εργασίας" r:id="rId5" imgW="10905874" imgH="48862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8" y="1844675"/>
                        <a:ext cx="8997950" cy="417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0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81211"/>
              </p:ext>
            </p:extLst>
          </p:nvPr>
        </p:nvGraphicFramePr>
        <p:xfrm>
          <a:off x="12700" y="1971675"/>
          <a:ext cx="9167813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6" name="Φύλλο εργασίας" r:id="rId5" imgW="11658308" imgH="5524690" progId="Excel.Sheet.12">
                  <p:link updateAutomatic="1"/>
                </p:oleObj>
              </mc:Choice>
              <mc:Fallback>
                <p:oleObj name="Φύλλο εργασίας" r:id="rId5" imgW="11658308" imgH="552469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00" y="1971675"/>
                        <a:ext cx="9167813" cy="412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19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72095"/>
              </p:ext>
            </p:extLst>
          </p:nvPr>
        </p:nvGraphicFramePr>
        <p:xfrm>
          <a:off x="9525" y="2166938"/>
          <a:ext cx="9172575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9" name="Φύλλο εργασίας" r:id="rId5" imgW="12277620" imgH="5038963" progId="Excel.Sheet.12">
                  <p:link updateAutomatic="1"/>
                </p:oleObj>
              </mc:Choice>
              <mc:Fallback>
                <p:oleObj name="Φύλλο εργασίας" r:id="rId5" imgW="12277620" imgH="503896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25" y="2166938"/>
                        <a:ext cx="9172575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4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560324"/>
              </p:ext>
            </p:extLst>
          </p:nvPr>
        </p:nvGraphicFramePr>
        <p:xfrm>
          <a:off x="25400" y="2070100"/>
          <a:ext cx="9040813" cy="394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3" name="Φύλλο εργασίας" r:id="rId5" imgW="12877524" imgH="5705380" progId="Excel.Sheet.12">
                  <p:link updateAutomatic="1"/>
                </p:oleObj>
              </mc:Choice>
              <mc:Fallback>
                <p:oleObj name="Φύλλο εργασίας" r:id="rId5" imgW="12877524" imgH="570538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00" y="2070100"/>
                        <a:ext cx="9040813" cy="3944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9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9" name="Picture 8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68263"/>
              </p:ext>
            </p:extLst>
          </p:nvPr>
        </p:nvGraphicFramePr>
        <p:xfrm>
          <a:off x="0" y="1920875"/>
          <a:ext cx="9144000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0" name="Φύλλο εργασίας" r:id="rId5" imgW="12429809" imgH="6105430" progId="Excel.Sheet.12">
                  <p:link updateAutomatic="1"/>
                </p:oleObj>
              </mc:Choice>
              <mc:Fallback>
                <p:oleObj name="Φύλλο εργασίας" r:id="rId5" imgW="12429809" imgH="610543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920875"/>
                        <a:ext cx="9144000" cy="41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93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40893"/>
              </p:ext>
            </p:extLst>
          </p:nvPr>
        </p:nvGraphicFramePr>
        <p:xfrm>
          <a:off x="77788" y="1906588"/>
          <a:ext cx="8978900" cy="411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6" name="Φύλλο εργασίας" r:id="rId5" imgW="11972901" imgH="5953077" progId="Excel.Sheet.12">
                  <p:link updateAutomatic="1"/>
                </p:oleObj>
              </mc:Choice>
              <mc:Fallback>
                <p:oleObj name="Φύλλο εργασίας" r:id="rId5" imgW="11972901" imgH="595307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88" y="1906588"/>
                        <a:ext cx="8978900" cy="411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467" y="149195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Εμπορίου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9435"/>
              </p:ext>
            </p:extLst>
          </p:nvPr>
        </p:nvGraphicFramePr>
        <p:xfrm>
          <a:off x="-17463" y="1989138"/>
          <a:ext cx="9072563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0" name="Φύλλο εργασίας" r:id="rId5" imgW="12210888" imgH="5324666" progId="Excel.Sheet.12">
                  <p:link updateAutomatic="1"/>
                </p:oleObj>
              </mc:Choice>
              <mc:Fallback>
                <p:oleObj name="Φύλλο εργασίας" r:id="rId5" imgW="12210888" imgH="532466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7463" y="1989138"/>
                        <a:ext cx="9072563" cy="39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29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6104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Υπηρεσιών 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8" name="Picture 7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44010"/>
              </p:ext>
            </p:extLst>
          </p:nvPr>
        </p:nvGraphicFramePr>
        <p:xfrm>
          <a:off x="119063" y="1938338"/>
          <a:ext cx="89535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32" name="Φύλλο εργασίας" r:id="rId5" imgW="11544251" imgH="5600700" progId="Excel.Sheet.12">
                  <p:link updateAutomatic="1"/>
                </p:oleObj>
              </mc:Choice>
              <mc:Fallback>
                <p:oleObj name="Φύλλο εργασίας" r:id="rId5" imgW="11544251" imgH="560070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063" y="1938338"/>
                        <a:ext cx="8953500" cy="413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43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73397"/>
              </p:ext>
            </p:extLst>
          </p:nvPr>
        </p:nvGraphicFramePr>
        <p:xfrm>
          <a:off x="-9525" y="2024063"/>
          <a:ext cx="9082088" cy="407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51" name="Φύλλο εργασίας" r:id="rId5" imgW="10677420" imgH="4876943" progId="Excel.Sheet.12">
                  <p:link updateAutomatic="1"/>
                </p:oleObj>
              </mc:Choice>
              <mc:Fallback>
                <p:oleObj name="Φύλλο εργασίας" r:id="rId5" imgW="10677420" imgH="48769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9525" y="2024063"/>
                        <a:ext cx="9082088" cy="407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616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353047"/>
              </p:ext>
            </p:extLst>
          </p:nvPr>
        </p:nvGraphicFramePr>
        <p:xfrm>
          <a:off x="76200" y="1630363"/>
          <a:ext cx="89916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0" name="Φύλλο εργασίας" r:id="rId5" imgW="8991422" imgH="4743593" progId="Excel.Sheet.12">
                  <p:link updateAutomatic="1"/>
                </p:oleObj>
              </mc:Choice>
              <mc:Fallback>
                <p:oleObj name="Φύλλο εργασίας" r:id="rId5" imgW="8991422" imgH="47435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1630363"/>
                        <a:ext cx="8991600" cy="431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69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905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2 - TextBox"/>
          <p:cNvSpPr txBox="1"/>
          <p:nvPr/>
        </p:nvSpPr>
        <p:spPr>
          <a:xfrm>
            <a:off x="179512" y="60895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 smtClean="0"/>
              <a:t>*Από τον Ιούλιο 2024 δείκτες για την Ευρώπη και την Ελλάδα δεν συμπεριλαμβάνονται </a:t>
            </a:r>
            <a:endParaRPr lang="el-GR" sz="900" dirty="0"/>
          </a:p>
        </p:txBody>
      </p:sp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044124"/>
              </p:ext>
            </p:extLst>
          </p:nvPr>
        </p:nvGraphicFramePr>
        <p:xfrm>
          <a:off x="150813" y="1812925"/>
          <a:ext cx="89408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4" name="Φύλλο εργασίας" r:id="rId5" imgW="10886807" imgH="5133975" progId="Excel.Sheet.12">
                  <p:link updateAutomatic="1"/>
                </p:oleObj>
              </mc:Choice>
              <mc:Fallback>
                <p:oleObj name="Φύλλο εργασίας" r:id="rId5" imgW="10886807" imgH="5133975" progId="Excel.Sheet.12">
                  <p:link updateAutomatic="1"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1812925"/>
                        <a:ext cx="8940800" cy="421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7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606209"/>
              </p:ext>
            </p:extLst>
          </p:nvPr>
        </p:nvGraphicFramePr>
        <p:xfrm>
          <a:off x="23813" y="1827213"/>
          <a:ext cx="9142412" cy="419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8" name="Φύλλο εργασίας" r:id="rId5" imgW="9839187" imgH="5143643" progId="Excel.Sheet.12">
                  <p:link updateAutomatic="1"/>
                </p:oleObj>
              </mc:Choice>
              <mc:Fallback>
                <p:oleObj name="Φύλλο εργασίας" r:id="rId5" imgW="9839187" imgH="51436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813" y="1827213"/>
                        <a:ext cx="9142412" cy="419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29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Αντικείμενο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85896"/>
              </p:ext>
            </p:extLst>
          </p:nvPr>
        </p:nvGraphicFramePr>
        <p:xfrm>
          <a:off x="19050" y="1700213"/>
          <a:ext cx="91059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2" name="Φύλλο εργασίας" r:id="rId5" imgW="9105819" imgH="5076968" progId="Excel.Sheet.12">
                  <p:link updateAutomatic="1"/>
                </p:oleObj>
              </mc:Choice>
              <mc:Fallback>
                <p:oleObj name="Φύλλο εργασίας" r:id="rId5" imgW="9105819" imgH="5076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50" y="1700213"/>
                        <a:ext cx="9105900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3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Υπηρεσιών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510995"/>
              </p:ext>
            </p:extLst>
          </p:nvPr>
        </p:nvGraphicFramePr>
        <p:xfrm>
          <a:off x="6350" y="2073275"/>
          <a:ext cx="9067800" cy="394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6" name="Φύλλο εργασίας" r:id="rId5" imgW="10039042" imgH="4429220" progId="Excel.Sheet.12">
                  <p:link updateAutomatic="1"/>
                </p:oleObj>
              </mc:Choice>
              <mc:Fallback>
                <p:oleObj name="Φύλλο εργασίας" r:id="rId5" imgW="10039042" imgH="44292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0" y="2073275"/>
                        <a:ext cx="9067800" cy="394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8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492380"/>
              </p:ext>
            </p:extLst>
          </p:nvPr>
        </p:nvGraphicFramePr>
        <p:xfrm>
          <a:off x="77788" y="1976438"/>
          <a:ext cx="8990012" cy="40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55" name="Φύλλο εργασίας" r:id="rId5" imgW="9905919" imgH="4486227" progId="Excel.Sheet.12">
                  <p:link updateAutomatic="1"/>
                </p:oleObj>
              </mc:Choice>
              <mc:Fallback>
                <p:oleObj name="Φύλλο εργασίας" r:id="rId5" imgW="9905919" imgH="448622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88" y="1976438"/>
                        <a:ext cx="8990012" cy="406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5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716338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Έρευνα Κατασκευών</a:t>
            </a:r>
            <a:endParaRPr lang="uk-UA" sz="2300" dirty="0"/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7" name="Picture 6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488513"/>
              </p:ext>
            </p:extLst>
          </p:nvPr>
        </p:nvGraphicFramePr>
        <p:xfrm>
          <a:off x="31750" y="2066925"/>
          <a:ext cx="914717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0" name="Φύλλο εργασίας" r:id="rId5" imgW="11591917" imgH="5143643" progId="Excel.Sheet.12">
                  <p:link updateAutomatic="1"/>
                </p:oleObj>
              </mc:Choice>
              <mc:Fallback>
                <p:oleObj name="Φύλλο εργασίας" r:id="rId5" imgW="11591917" imgH="51436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0" y="2066925"/>
                        <a:ext cx="9147175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8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908200"/>
              </p:ext>
            </p:extLst>
          </p:nvPr>
        </p:nvGraphicFramePr>
        <p:xfrm>
          <a:off x="42863" y="2060575"/>
          <a:ext cx="9134475" cy="395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24" name="Φύλλο εργασίας" r:id="rId5" imgW="11925235" imgH="5314998" progId="Excel.Sheet.12">
                  <p:link updateAutomatic="1"/>
                </p:oleObj>
              </mc:Choice>
              <mc:Fallback>
                <p:oleObj name="Φύλλο εργασίας" r:id="rId5" imgW="11925235" imgH="53149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3" y="2060575"/>
                        <a:ext cx="9134475" cy="395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1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363509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144536"/>
              </p:ext>
            </p:extLst>
          </p:nvPr>
        </p:nvGraphicFramePr>
        <p:xfrm>
          <a:off x="33338" y="1827213"/>
          <a:ext cx="9147175" cy="421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48" name="Φύλλο εργασίας" r:id="rId5" imgW="10629754" imgH="5515023" progId="Excel.Sheet.12">
                  <p:link updateAutomatic="1"/>
                </p:oleObj>
              </mc:Choice>
              <mc:Fallback>
                <p:oleObj name="Φύλλο εργασίας" r:id="rId5" imgW="10629754" imgH="55150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38" y="1827213"/>
                        <a:ext cx="9147175" cy="421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6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62357"/>
              </p:ext>
            </p:extLst>
          </p:nvPr>
        </p:nvGraphicFramePr>
        <p:xfrm>
          <a:off x="100013" y="1998663"/>
          <a:ext cx="8963025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2" name="Φύλλο εργασίας" r:id="rId5" imgW="11391722" imgH="5314998" progId="Excel.Sheet.12">
                  <p:link updateAutomatic="1"/>
                </p:oleObj>
              </mc:Choice>
              <mc:Fallback>
                <p:oleObj name="Φύλλο εργασίας" r:id="rId5" imgW="11391722" imgH="53149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013" y="1998663"/>
                        <a:ext cx="8963025" cy="401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42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Κατασκευών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97557"/>
              </p:ext>
            </p:extLst>
          </p:nvPr>
        </p:nvGraphicFramePr>
        <p:xfrm>
          <a:off x="98425" y="1976438"/>
          <a:ext cx="9075738" cy="397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96" name="Φύλλο εργασίας" r:id="rId5" imgW="11915702" imgH="5439013" progId="Excel.Sheet.12">
                  <p:link updateAutomatic="1"/>
                </p:oleObj>
              </mc:Choice>
              <mc:Fallback>
                <p:oleObj name="Φύλλο εργασίας" r:id="rId5" imgW="11915702" imgH="543901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425" y="1976438"/>
                        <a:ext cx="9075738" cy="397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9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967038"/>
            <a:ext cx="4695825" cy="1109662"/>
          </a:xfrm>
          <a:noFill/>
        </p:spPr>
        <p:txBody>
          <a:bodyPr/>
          <a:lstStyle/>
          <a:p>
            <a:r>
              <a:rPr lang="el-GR" sz="3600" dirty="0" smtClean="0">
                <a:latin typeface="Tahoma" charset="0"/>
              </a:rPr>
              <a:t>Βαρόμετρο ΕΒΕΘ</a:t>
            </a:r>
            <a:endParaRPr lang="uk-UA" sz="3600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35350" y="3852869"/>
            <a:ext cx="4351360" cy="43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300" dirty="0" smtClean="0"/>
              <a:t>Εξέλιξη Δεικτών 2009 – 20</a:t>
            </a:r>
            <a:r>
              <a:rPr lang="en-US" sz="2300" dirty="0" smtClean="0"/>
              <a:t>2</a:t>
            </a:r>
            <a:r>
              <a:rPr lang="el-GR" sz="2300"/>
              <a:t>5</a:t>
            </a:r>
            <a:r>
              <a:rPr lang="el-GR" sz="2300" smtClean="0"/>
              <a:t> </a:t>
            </a:r>
            <a:endParaRPr lang="uk-UA" sz="2300" dirty="0"/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8" name="Picture 16" descr="ΛΟΓΟΤΥΠΟ ΕΛΛΗΝΙΚΟ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142852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04295"/>
              </p:ext>
            </p:extLst>
          </p:nvPr>
        </p:nvGraphicFramePr>
        <p:xfrm>
          <a:off x="76200" y="1989138"/>
          <a:ext cx="90551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79" name="Φύλλο εργασίας" r:id="rId5" imgW="9410538" imgH="4067175" progId="Excel.Sheet.12">
                  <p:link updateAutomatic="1"/>
                </p:oleObj>
              </mc:Choice>
              <mc:Fallback>
                <p:oleObj name="Φύλλο εργασίας" r:id="rId5" imgW="9410538" imgH="406717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1989138"/>
                        <a:ext cx="9055100" cy="402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2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133797"/>
              </p:ext>
            </p:extLst>
          </p:nvPr>
        </p:nvGraphicFramePr>
        <p:xfrm>
          <a:off x="87313" y="1844675"/>
          <a:ext cx="8972550" cy="412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02" name="Φύλλο εργασίας" r:id="rId5" imgW="8972355" imgH="5076968" progId="Excel.Sheet.12">
                  <p:link updateAutomatic="1"/>
                </p:oleObj>
              </mc:Choice>
              <mc:Fallback>
                <p:oleObj name="Φύλλο εργασίας" r:id="rId5" imgW="8972355" imgH="507696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313" y="1844675"/>
                        <a:ext cx="8972550" cy="412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0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71414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9" name="Picture 16" descr="ΛΟΓΟΤΥΠΟ ΕΛΛΗΝΙΚ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934441"/>
              </p:ext>
            </p:extLst>
          </p:nvPr>
        </p:nvGraphicFramePr>
        <p:xfrm>
          <a:off x="-12700" y="1938338"/>
          <a:ext cx="9080500" cy="40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26" name="Φύλλο εργασίας" r:id="rId5" imgW="9486803" imgH="4610243" progId="Excel.Sheet.12">
                  <p:link updateAutomatic="1"/>
                </p:oleObj>
              </mc:Choice>
              <mc:Fallback>
                <p:oleObj name="Φύλλο εργασίας" r:id="rId5" imgW="9486803" imgH="461024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2700" y="1938338"/>
                        <a:ext cx="9080500" cy="409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9338" y="214290"/>
            <a:ext cx="3889375" cy="922351"/>
          </a:xfrm>
        </p:spPr>
        <p:txBody>
          <a:bodyPr/>
          <a:lstStyle/>
          <a:p>
            <a:pPr algn="r"/>
            <a:r>
              <a:rPr lang="el-GR" sz="3200" dirty="0" smtClean="0">
                <a:solidFill>
                  <a:schemeClr val="accent2"/>
                </a:solidFill>
                <a:latin typeface="Tahoma" charset="0"/>
              </a:rPr>
              <a:t>Έρευνα Καταναλωτών</a:t>
            </a:r>
            <a:endParaRPr lang="uk-UA" sz="3200" dirty="0">
              <a:solidFill>
                <a:schemeClr val="accent2"/>
              </a:solidFill>
              <a:latin typeface="Tahoma" charset="0"/>
            </a:endParaRPr>
          </a:p>
        </p:txBody>
      </p:sp>
      <p:pic>
        <p:nvPicPr>
          <p:cNvPr id="6" name="Picture 5" descr="logo-palmos_dark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6411178"/>
            <a:ext cx="2088232" cy="335253"/>
          </a:xfrm>
          <a:prstGeom prst="rect">
            <a:avLst/>
          </a:prstGeom>
        </p:spPr>
      </p:pic>
      <p:pic>
        <p:nvPicPr>
          <p:cNvPr id="10" name="Picture 16" descr="ΛΟΓΟΤΥΠΟ ΕΛΛΗΝΙΚ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32" t="15099" r="13332" b="20131"/>
          <a:stretch>
            <a:fillRect/>
          </a:stretch>
        </p:blipFill>
        <p:spPr bwMode="auto">
          <a:xfrm>
            <a:off x="4932040" y="6016451"/>
            <a:ext cx="136207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Αντικείμενο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88924"/>
              </p:ext>
            </p:extLst>
          </p:nvPr>
        </p:nvGraphicFramePr>
        <p:xfrm>
          <a:off x="80963" y="1917700"/>
          <a:ext cx="8988425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48" name="Φύλλο εργασίας" r:id="rId6" imgW="9724790" imgH="4514898" progId="Excel.Sheet.12">
                  <p:link updateAutomatic="1"/>
                </p:oleObj>
              </mc:Choice>
              <mc:Fallback>
                <p:oleObj name="Φύλλο εργασίας" r:id="rId6" imgW="9724790" imgH="451489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963" y="1917700"/>
                        <a:ext cx="8988425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33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111111"/>
      </a:dk1>
      <a:lt1>
        <a:srgbClr val="FFFFFF"/>
      </a:lt1>
      <a:dk2>
        <a:srgbClr val="000000"/>
      </a:dk2>
      <a:lt2>
        <a:srgbClr val="663300"/>
      </a:lt2>
      <a:accent1>
        <a:srgbClr val="CC6600"/>
      </a:accent1>
      <a:accent2>
        <a:srgbClr val="800000"/>
      </a:accent2>
      <a:accent3>
        <a:srgbClr val="FFFFFF"/>
      </a:accent3>
      <a:accent4>
        <a:srgbClr val="0D0D0D"/>
      </a:accent4>
      <a:accent5>
        <a:srgbClr val="E2B8AA"/>
      </a:accent5>
      <a:accent6>
        <a:srgbClr val="730000"/>
      </a:accent6>
      <a:hlink>
        <a:srgbClr val="FFCC66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3300"/>
        </a:lt2>
        <a:accent1>
          <a:srgbClr val="FFCC66"/>
        </a:accent1>
        <a:accent2>
          <a:srgbClr val="FF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E7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996633"/>
        </a:lt2>
        <a:accent1>
          <a:srgbClr val="FFCC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7300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FF9966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111111"/>
        </a:dk1>
        <a:lt1>
          <a:srgbClr val="FFFFFF"/>
        </a:lt1>
        <a:dk2>
          <a:srgbClr val="000000"/>
        </a:dk2>
        <a:lt2>
          <a:srgbClr val="663300"/>
        </a:lt2>
        <a:accent1>
          <a:srgbClr val="CC6600"/>
        </a:accent1>
        <a:accent2>
          <a:srgbClr val="800000"/>
        </a:accent2>
        <a:accent3>
          <a:srgbClr val="FFFFFF"/>
        </a:accent3>
        <a:accent4>
          <a:srgbClr val="0D0D0D"/>
        </a:accent4>
        <a:accent5>
          <a:srgbClr val="E2B8AA"/>
        </a:accent5>
        <a:accent6>
          <a:srgbClr val="7300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10996</TotalTime>
  <Words>240</Words>
  <Application>Microsoft Office PowerPoint</Application>
  <PresentationFormat>Προβολή στην οθόνη (4:3)</PresentationFormat>
  <Paragraphs>72</Paragraphs>
  <Slides>56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Συνδέσεις</vt:lpstr>
      </vt:variant>
      <vt:variant>
        <vt:i4>48</vt:i4>
      </vt:variant>
      <vt:variant>
        <vt:lpstr>Τίτλοι διαφανειών</vt:lpstr>
      </vt:variant>
      <vt:variant>
        <vt:i4>56</vt:i4>
      </vt:variant>
    </vt:vector>
  </HeadingPairs>
  <TitlesOfParts>
    <vt:vector size="107" baseType="lpstr">
      <vt:lpstr>Arial</vt:lpstr>
      <vt:lpstr>Tahoma</vt:lpstr>
      <vt:lpstr>template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2022%20-%20Γράφημα-1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2021%20-%20Γράφημα-1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2018%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2021%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2022%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2010%20-%20Γράφημα-1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2011%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2012%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2013%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2014%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2015%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2016%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2018%20-%20Γράφημα-1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2019%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ΝΑΛΩΤΕΣ!%5bΕΠΕΞΕΡΓΑΣΙΑ_ΧΡΟΝΟΣΕΙΡΩΝ_Σεπτέμβριος_2025.xlsx%5dΣΥΓΚΡΙΤΙΚΑ%20ΚΑΤΑΝΑΛΩΤΕΣ%2020%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2013%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-10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-2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-1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-7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-8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-6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-5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-3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-4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2027%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2022%20-%20Γράφημα-9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ΒΙΟΜΗΧΑΝΙΕΣ!%5bΕΠΕΞΕΡΓΑΣΙΑ_ΧΡΟΝΟΣΕΙΡΩΝ_Σεπτέμβριος_2025.xlsx%5dΣΥΓΚΡΙΤΙΚΑ%20ΒΙΟΜΗΧΑΝΙΕΣ%2015%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ΕΜΠΟΡΙΚΕΣ!%5bΕΠΕΞΕΡΓΑΣΙΑ_ΧΡΟΝΟΣΕΙΡΩΝ_Σεπτέμβριος_2025.xlsx%5dΣΥΓΚΡΙΤΙΚΑ%20ΕΜΠΟΡΙΚΕΣ%207%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ΕΜΠΟΡΙΚΕΣ!%5bΕΠΕΞΕΡΓΑΣΙΑ_ΧΡΟΝΟΣΕΙΡΩΝ_Σεπτέμβριος_2025.xlsx%5dΣΥΓΚΡΙΤΙΚΑ%20ΕΜΠΟΡΙΚΕΣ%208%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ΕΜΠΟΡΙΚΕΣ!%5bΕΠΕΞΕΡΓΑΣΙΑ_ΧΡΟΝΟΣΕΙΡΩΝ_Σεπτέμβριος_2025.xlsx%5dΣΥΓΚΡΙΤΙΚΑ%20ΕΜΠΟΡΙΚΕΣ%209%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ΕΜΠΟΡΙΚΕΣ!%5bΕΠΕΞΕΡΓΑΣΙΑ_ΧΡΟΝΟΣΕΙΡΩΝ_Σεπτέμβριος_2025.xlsx%5dΣΥΓΚΡΙΤΙΚΑ%20ΕΜΠΟΡΙΚΕΣ%2010%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ΕΜΠΟΡΙΚΕΣ!%5bΕΠΕΞΕΡΓΑΣΙΑ_ΧΡΟΝΟΣΕΙΡΩΝ_Σεπτέμβριος_2025.xlsx%5dΣΥΓΚΡΙΤΙΚΑ%20ΕΜΠΟΡΙΚΕΣ%2012%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ΕΜΠΟΡΙΚΕΣ!%5bΕΠΕΞΕΡΓΑΣΙΑ_ΧΡΟΝΟΣΕΙΡΩΝ_Σεπτέμβριος_2025.xlsx%5dΣΥΓΚΡΙΤΙΚΑ%20ΕΜΠΟΡΙΚΕΣ%2013%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ΕΜΠΟΡΙΚΕΣ!%5bΕΠΕΞΕΡΓΑΣΙΑ_ΧΡΟΝΟΣΕΙΡΩΝ_Σεπτέμβριος_2025.xlsx%5dΣΥΓΚΡΙΤΙΚΑ%20ΕΜΠΟΡΙΚΕΣ%2011%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ΥΠΗΡΕΣΙΕΣ!%5bΕΠΕΞΕΡΓΑΣΙΑ_ΧΡΟΝΟΣΕΙΡΩΝ_Σεπτέμβριος_2025.xlsx%5dΣΥΓΚΡΙΤΙΚΑ%20ΥΠΗΡΕΣΙΕΣ%207%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ΥΠΗΡΕΣΙΕΣ!%5bΕΠΕΞΕΡΓΑΣΙΑ_ΧΡΟΝΟΣΕΙΡΩΝ_Σεπτέμβριος_2025.xlsx%5dΣΥΓΚΡΙΤΙΚΑ%20ΥΠΗΡΕΣΙΕΣ%209%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ΥΠΗΡΕΣΙΕΣ!%5bΕΠΕΞΕΡΓΑΣΙΑ_ΧΡΟΝΟΣΕΙΡΩΝ_Σεπτέμβριος_2025.xlsx%5dΣΥΓΚΡΙΤΙΚΑ%20ΥΠΗΡΕΣΙΕΣ%2011%20-%20Γράφημα</vt:lpstr>
      <vt:lpstr>file:///\\PALMOSANALYSIS\Data\Palmos%20Analysis\PrimoQ\ΕΒΕΘ\ΒΑΡΟΜΕΤΡΟ%20ΕΒΕΘ\Βαρόμετρο%20ΕΒΕΘ%20-%20Μάρτιος%202025\ΑΠΟΤΕΛΕΣΜΑΤΑ\ΕΠΕΞΕΡΓΑΣΙΑ_ΧΡΟΝΟΣΕΙΡΩΝ_Μάρτιος_2025.xlsx!ΣΥΓΚΡΙΤΙΚΑ%20ΥΠΗΡΕΣΙΕΣ!%5bΕΠΕΞΕΡΓΑΣΙΑ_ΧΡΟΝΟΣΕΙΡΩΝ_Μάρτιος_2025.xlsx%5dΣΥΓΚΡΙΤΙΚΑ%20ΥΠΗΡΕΣΙΕΣ%2010%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ΥΠΗΡΕΣΙΕΣ!%5bΕΠΕΞΕΡΓΑΣΙΑ_ΧΡΟΝΟΣΕΙΡΩΝ_Σεπτέμβριος_2025.xlsx%5dΣΥΓΚΡΙΤΙΚΑ%20ΥΠΗΡΕΣΙΕΣ%2013%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ΥΠΗΡΕΣΙΕΣ!%5bΕΠΕΞΕΡΓΑΣΙΑ_ΧΡΟΝΟΣΕΙΡΩΝ_Σεπτέμβριος_2025.xlsx%5dΣΥΓΚΡΙΤΙΚΑ%20ΥΠΗΡΕΣΙΕΣ%2012%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ΥΠΗΡΕΣΙΕΣ!%5bΕΠΕΞΕΡΓΑΣΙΑ_ΧΡΟΝΟΣΕΙΡΩΝ_Σεπτέμβριος_2025.xlsx%5dΣΥΓΚΡΙΤΙΚΑ%20ΥΠΗΡΕΣΙΕΣ%2014%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ΣΚΕΥΑΣΤΙΚΕΣ!%5bΕΠΕΞΕΡΓΑΣΙΑ_ΧΡΟΝΟΣΕΙΡΩΝ_Σεπτέμβριος_2025.xlsx%5dΣΥΓΚΡΙΤΙΚΑ%20ΚΑΤΑΣΚΕΥΑΣΤΙΚΕΣ%205%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ΣΚΕΥΑΣΤΙΚΕΣ!%5bΕΠΕΞΕΡΓΑΣΙΑ_ΧΡΟΝΟΣΕΙΡΩΝ_Σεπτέμβριος_2025.xlsx%5dΣΥΓΚΡΙΤΙΚΑ%20ΚΑΤΑΣΚΕΥΑΣΤΙΚΕΣ%206%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ΣΚΕΥΑΣΤΙΚΕΣ!%5bΕΠΕΞΕΡΓΑΣΙΑ_ΧΡΟΝΟΣΕΙΡΩΝ_Σεπτέμβριος_2025.xlsx%5dΣΥΓΚΡΙΤΙΚΑ%20ΚΑΤΑΣΚΕΥΑΣΤΙΚΕΣ%208%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ΣΚΕΥΑΣΤΙΚΕΣ!%5bΕΠΕΞΕΡΓΑΣΙΑ_ΧΡΟΝΟΣΕΙΡΩΝ_Σεπτέμβριος_2025.xlsx%5dΣΥΓΚΡΙΤΙΚΑ%20ΚΑΤΑΣΚΕΥΑΣΤΙΚΕΣ%207%20-%20Γράφημα</vt:lpstr>
      <vt:lpstr>file:///\\PALMOSANALYSIS\Data\Palmos%20Analysis\PrimoQ\ΕΒΕΘ\ΒΑΡΟΜΕΤΡΟ%20ΕΒΕΘ\Βαρόμετρο%20ΕΒΕΘ%20-%20Σεπτέμβριος%202025\ΑΠΟΤΕΛΕΣΜΑΤΑ\ΕΠΕΞΕΡΓΑΣΙΑ_ΧΡΟΝΟΣΕΙΡΩΝ_Σεπτέμβριος_2025.xlsx!ΣΥΓΚΡΙΤΙΚΑ%20ΚΑΤΑΣΚΕΥΑΣΤΙΚΕΣ!%5bΕΠΕΞΕΡΓΑΣΙΑ_ΧΡΟΝΟΣΕΙΡΩΝ_Σεπτέμβριος_2025.xlsx%5dΣΥΓΚΡΙΤΙΚΑ%20ΚΑΤΑΣΚΕΥΑΣΤΙΚΕΣ%209%20-%20Γράφημα</vt:lpstr>
      <vt:lpstr>Βαρόμετρο ΕΒΕΘ</vt:lpstr>
      <vt:lpstr>Βαρόμετρο ΕΒΕΘ: Οι δείκτες</vt:lpstr>
      <vt:lpstr>Βαρόμετρο ΕΒΕΘ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Έρευνα Καταναλωτών</vt:lpstr>
      <vt:lpstr>Βαρόμετρο ΕΒΕΘ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Έρευνα Βιομηχανίας</vt:lpstr>
      <vt:lpstr>Βαρόμετρο ΕΒΕΘ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Έρευνα Εμπορίου</vt:lpstr>
      <vt:lpstr>Βαρόμετρο ΕΒΕΘ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Έρευνα Υπηρεσιών</vt:lpstr>
      <vt:lpstr>Βαρόμετρο ΕΒΕΘ</vt:lpstr>
      <vt:lpstr>Έρευνα Κατασκευών</vt:lpstr>
      <vt:lpstr>Έρευνα Κατασκευών</vt:lpstr>
      <vt:lpstr>Έρευνα Κατασκευών</vt:lpstr>
      <vt:lpstr>Έρευνα Κατασκευών</vt:lpstr>
      <vt:lpstr>Έρευνα Κατασκευών</vt:lpstr>
      <vt:lpstr>Βαρόμετρο ΕΒΕΘ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Βαρόμετρο ΕΒΕΘ</dc:title>
  <dc:creator>Pasqual</dc:creator>
  <cp:lastModifiedBy>user</cp:lastModifiedBy>
  <cp:revision>2150</cp:revision>
  <dcterms:created xsi:type="dcterms:W3CDTF">2010-04-04T21:55:31Z</dcterms:created>
  <dcterms:modified xsi:type="dcterms:W3CDTF">2025-10-10T11:35:31Z</dcterms:modified>
</cp:coreProperties>
</file>