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266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296" r:id="rId19"/>
    <p:sldId id="267" r:id="rId20"/>
    <p:sldId id="268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436" r:id="rId34"/>
    <p:sldId id="306" r:id="rId35"/>
    <p:sldId id="437" r:id="rId36"/>
    <p:sldId id="438" r:id="rId37"/>
    <p:sldId id="439" r:id="rId38"/>
    <p:sldId id="440" r:id="rId39"/>
    <p:sldId id="441" r:id="rId40"/>
    <p:sldId id="442" r:id="rId41"/>
    <p:sldId id="443" r:id="rId42"/>
    <p:sldId id="314" r:id="rId43"/>
    <p:sldId id="444" r:id="rId44"/>
    <p:sldId id="456" r:id="rId45"/>
    <p:sldId id="446" r:id="rId46"/>
    <p:sldId id="447" r:id="rId47"/>
    <p:sldId id="448" r:id="rId48"/>
    <p:sldId id="449" r:id="rId49"/>
    <p:sldId id="450" r:id="rId50"/>
    <p:sldId id="322" r:id="rId51"/>
    <p:sldId id="451" r:id="rId52"/>
    <p:sldId id="452" r:id="rId53"/>
    <p:sldId id="453" r:id="rId54"/>
    <p:sldId id="454" r:id="rId55"/>
    <p:sldId id="455" r:id="rId56"/>
    <p:sldId id="328" r:id="rId5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425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3F1E61-B998-4C8A-9F44-634BE22E48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62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1E61-B998-4C8A-9F44-634BE22E48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86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1E61-B998-4C8A-9F44-634BE22E489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34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05275" y="2060575"/>
            <a:ext cx="7162800" cy="1109663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05275" y="2803525"/>
            <a:ext cx="7162800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910388" y="1912938"/>
            <a:ext cx="1909762" cy="461327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76338" y="1912938"/>
            <a:ext cx="5581650" cy="461327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76338" y="2565400"/>
            <a:ext cx="3744912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73650" y="2565400"/>
            <a:ext cx="37465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12938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565400"/>
            <a:ext cx="7643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11%20-%20&#915;&#961;&#940;&#966;&#951;&#956;&#945;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12%20-%20&#915;&#961;&#940;&#966;&#951;&#956;&#945;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13%20-%20&#915;&#961;&#940;&#966;&#951;&#956;&#945;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14%20-%20&#915;&#961;&#940;&#966;&#951;&#956;&#945;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15%20-%20&#915;&#961;&#940;&#966;&#951;&#956;&#945;" TargetMode="Externa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16%20-%20&#915;&#961;&#940;&#966;&#951;&#956;&#945;" TargetMode="Externa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18%20-%20&#915;&#961;&#940;&#966;&#951;&#956;&#945;-1" TargetMode="Externa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19%20-%20&#915;&#961;&#940;&#966;&#951;&#956;&#945;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20%20-%20&#915;&#961;&#940;&#966;&#951;&#956;&#945;" TargetMode="Externa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24;&#940;&#961;&#964;&#953;&#959;&#962;_2025.xlsx%5d&#931;&#933;&#915;&#922;&#929;&#921;&#932;&#921;&#922;&#913;%20&#914;&#921;&#927;&#924;&#919;&#935;&#913;&#925;&#921;&#917;&#931;%2013%20-%20&#915;&#961;&#940;&#966;&#951;&#956;&#945;" TargetMode="Externa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24;&#940;&#961;&#964;&#953;&#959;&#962;_2025.xlsx%5d&#931;&#933;&#915;&#922;&#929;&#921;&#932;&#921;&#922;&#913;%20&#914;&#921;&#927;&#924;&#919;&#935;&#913;&#925;&#921;&#917;&#931;%2022%20-%20&#915;&#961;&#940;&#966;&#951;&#956;&#945;" TargetMode="Externa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24;&#940;&#961;&#964;&#953;&#959;&#962;_2025.xlsx%5d&#931;&#933;&#915;&#922;&#929;&#921;&#932;&#921;&#922;&#913;%20&#914;&#921;&#927;&#924;&#919;&#935;&#913;&#925;&#921;&#917;&#931;%2022%20-%20&#915;&#961;&#940;&#966;&#951;&#956;&#945;-10" TargetMode="Externa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24;&#940;&#961;&#964;&#953;&#959;&#962;_2025.xlsx%5d&#931;&#933;&#915;&#922;&#929;&#921;&#932;&#921;&#922;&#913;%20&#914;&#921;&#927;&#924;&#919;&#935;&#913;&#925;&#921;&#917;&#931;%2022%20-%20&#915;&#961;&#940;&#966;&#951;&#956;&#945;-2" TargetMode="Externa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24;&#940;&#961;&#964;&#953;&#959;&#962;_2025.xlsx%5d&#931;&#933;&#915;&#922;&#929;&#921;&#932;&#921;&#922;&#913;%20&#914;&#921;&#927;&#924;&#919;&#935;&#913;&#925;&#921;&#917;&#931;%2022%20-%20&#915;&#961;&#940;&#966;&#951;&#956;&#945;-1" TargetMode="Externa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24;&#940;&#961;&#964;&#953;&#959;&#962;_2025.xlsx%5d&#931;&#933;&#915;&#922;&#929;&#921;&#932;&#921;&#922;&#913;%20&#914;&#921;&#927;&#924;&#919;&#935;&#913;&#925;&#921;&#917;&#931;%2022%20-%20&#915;&#961;&#940;&#966;&#951;&#956;&#945;-7" TargetMode="Externa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24;&#940;&#961;&#964;&#953;&#959;&#962;_2025.xlsx%5d&#931;&#933;&#915;&#922;&#929;&#921;&#932;&#921;&#922;&#913;%20&#914;&#921;&#927;&#924;&#919;&#935;&#913;&#925;&#921;&#917;&#931;%2022%20-%20&#915;&#961;&#940;&#966;&#951;&#956;&#945;-8" TargetMode="Externa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24;&#940;&#961;&#964;&#953;&#959;&#962;_2025.xlsx%5d&#931;&#933;&#915;&#922;&#929;&#921;&#932;&#921;&#922;&#913;%20&#914;&#921;&#927;&#924;&#919;&#935;&#913;&#925;&#921;&#917;&#931;%2022%20-%20&#915;&#961;&#940;&#966;&#951;&#956;&#945;-6" TargetMode="Externa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24;&#940;&#961;&#964;&#953;&#959;&#962;_2025.xlsx%5d&#931;&#933;&#915;&#922;&#929;&#921;&#932;&#921;&#922;&#913;%20&#914;&#921;&#927;&#924;&#919;&#935;&#913;&#925;&#921;&#917;&#931;%2022%20-%20&#915;&#961;&#940;&#966;&#951;&#956;&#945;-5" TargetMode="Externa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24;&#940;&#961;&#964;&#953;&#959;&#962;_2025.xlsx%5d&#931;&#933;&#915;&#922;&#929;&#921;&#932;&#921;&#922;&#913;%20&#914;&#921;&#927;&#924;&#919;&#935;&#913;&#925;&#921;&#917;&#931;%2022%20-%20&#915;&#961;&#940;&#966;&#951;&#956;&#945;-3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24;&#940;&#961;&#964;&#953;&#959;&#962;_2025.xlsx%5d&#931;&#933;&#915;&#922;&#929;&#921;&#932;&#921;&#922;&#913;%20&#914;&#921;&#927;&#924;&#919;&#935;&#913;&#925;&#921;&#917;&#931;%2022%20-%20&#915;&#961;&#940;&#966;&#951;&#956;&#945;-4" TargetMode="Externa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24;&#940;&#961;&#964;&#953;&#959;&#962;_2025.xlsx%5d&#931;&#933;&#915;&#922;&#929;&#921;&#932;&#921;&#922;&#913;%20&#914;&#921;&#927;&#924;&#919;&#935;&#913;&#925;&#921;&#917;&#931;%2027%20-%20&#915;&#961;&#940;&#966;&#951;&#956;&#945;" TargetMode="Externa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24;&#940;&#961;&#964;&#953;&#959;&#962;_2025.xlsx%5d&#931;&#933;&#915;&#922;&#929;&#921;&#932;&#921;&#922;&#913;%20&#914;&#921;&#927;&#924;&#919;&#935;&#913;&#925;&#921;&#917;&#931;%2022%20-%20&#915;&#961;&#940;&#966;&#951;&#956;&#945;-9" TargetMode="Externa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24;&#940;&#961;&#964;&#953;&#959;&#962;_2025.xlsx%5d&#931;&#933;&#915;&#922;&#929;&#921;&#932;&#921;&#922;&#913;%20&#914;&#921;&#927;&#924;&#919;&#935;&#913;&#925;&#921;&#917;&#931;%2015%20-%20&#915;&#961;&#940;&#966;&#951;&#956;&#945;" TargetMode="Externa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7;&#924;&#928;&#927;&#929;&#921;&#922;&#917;&#931;!%5b&#917;&#928;&#917;&#926;&#917;&#929;&#915;&#913;&#931;&#921;&#913;_&#935;&#929;&#927;&#925;&#927;&#931;&#917;&#921;&#929;&#937;&#925;_&#924;&#940;&#961;&#964;&#953;&#959;&#962;_2025.xlsx%5d&#931;&#933;&#915;&#922;&#929;&#921;&#932;&#921;&#922;&#913;%20&#917;&#924;&#928;&#927;&#929;&#921;&#922;&#917;&#931;%207%20-%20&#915;&#961;&#940;&#966;&#951;&#956;&#945;" TargetMode="Externa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7;&#924;&#928;&#927;&#929;&#921;&#922;&#917;&#931;!%5b&#917;&#928;&#917;&#926;&#917;&#929;&#915;&#913;&#931;&#921;&#913;_&#935;&#929;&#927;&#925;&#927;&#931;&#917;&#921;&#929;&#937;&#925;_&#924;&#940;&#961;&#964;&#953;&#959;&#962;_2025.xlsx%5d&#931;&#933;&#915;&#922;&#929;&#921;&#932;&#921;&#922;&#913;%20&#917;&#924;&#928;&#927;&#929;&#921;&#922;&#917;&#931;%208%20-%20&#915;&#961;&#940;&#966;&#951;&#956;&#945;" TargetMode="Externa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7;&#924;&#928;&#927;&#929;&#921;&#922;&#917;&#931;!%5b&#917;&#928;&#917;&#926;&#917;&#929;&#915;&#913;&#931;&#921;&#913;_&#935;&#929;&#927;&#925;&#927;&#931;&#917;&#921;&#929;&#937;&#925;_&#924;&#940;&#961;&#964;&#953;&#959;&#962;_2025.xlsx%5d&#931;&#933;&#915;&#922;&#929;&#921;&#932;&#921;&#922;&#913;%20&#917;&#924;&#928;&#927;&#929;&#921;&#922;&#917;&#931;%209%20-%20&#915;&#961;&#940;&#966;&#951;&#956;&#945;" TargetMode="Externa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7;&#924;&#928;&#927;&#929;&#921;&#922;&#917;&#931;!%5b&#917;&#928;&#917;&#926;&#917;&#929;&#915;&#913;&#931;&#921;&#913;_&#935;&#929;&#927;&#925;&#927;&#931;&#917;&#921;&#929;&#937;&#925;_&#924;&#940;&#961;&#964;&#953;&#959;&#962;_2025.xlsx%5d&#931;&#933;&#915;&#922;&#929;&#921;&#932;&#921;&#922;&#913;%20&#917;&#924;&#928;&#927;&#929;&#921;&#922;&#917;&#931;%2010%20-%20&#915;&#961;&#940;&#966;&#951;&#956;&#945;" TargetMode="Externa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7;&#924;&#928;&#927;&#929;&#921;&#922;&#917;&#931;!%5b&#917;&#928;&#917;&#926;&#917;&#929;&#915;&#913;&#931;&#921;&#913;_&#935;&#929;&#927;&#925;&#927;&#931;&#917;&#921;&#929;&#937;&#925;_&#924;&#940;&#961;&#964;&#953;&#959;&#962;_2025.xlsx%5d&#931;&#933;&#915;&#922;&#929;&#921;&#932;&#921;&#922;&#913;%20&#917;&#924;&#928;&#927;&#929;&#921;&#922;&#917;&#931;%2012%20-%20&#915;&#961;&#940;&#966;&#951;&#956;&#945;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22%20-%20&#915;&#961;&#940;&#966;&#951;&#956;&#945;-1" TargetMode="Externa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7;&#924;&#928;&#927;&#929;&#921;&#922;&#917;&#931;!%5b&#917;&#928;&#917;&#926;&#917;&#929;&#915;&#913;&#931;&#921;&#913;_&#935;&#929;&#927;&#925;&#927;&#931;&#917;&#921;&#929;&#937;&#925;_&#924;&#940;&#961;&#964;&#953;&#959;&#962;_2025.xlsx%5d&#931;&#933;&#915;&#922;&#929;&#921;&#932;&#921;&#922;&#913;%20&#917;&#924;&#928;&#927;&#929;&#921;&#922;&#917;&#931;%2013%20-%20&#915;&#961;&#940;&#966;&#951;&#956;&#945;" TargetMode="Externa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17;&#924;&#928;&#927;&#929;&#921;&#922;&#917;&#931;!%5b&#917;&#928;&#917;&#926;&#917;&#929;&#915;&#913;&#931;&#921;&#913;_&#935;&#929;&#927;&#925;&#927;&#931;&#917;&#921;&#929;&#937;&#925;_&#924;&#940;&#961;&#964;&#953;&#959;&#962;_2025.xlsx%5d&#931;&#933;&#915;&#922;&#929;&#921;&#932;&#921;&#922;&#913;%20&#917;&#924;&#928;&#927;&#929;&#921;&#922;&#917;&#931;%2011%20-%20&#915;&#961;&#940;&#966;&#951;&#956;&#945;" TargetMode="Externa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33;&#928;&#919;&#929;&#917;&#931;&#921;&#917;&#931;!%5b&#917;&#928;&#917;&#926;&#917;&#929;&#915;&#913;&#931;&#921;&#913;_&#935;&#929;&#927;&#925;&#927;&#931;&#917;&#921;&#929;&#937;&#925;_&#924;&#940;&#961;&#964;&#953;&#959;&#962;_2025.xlsx%5d&#931;&#933;&#915;&#922;&#929;&#921;&#932;&#921;&#922;&#913;%20&#933;&#928;&#919;&#929;&#917;&#931;&#921;&#917;&#931;%207%20-%20&#915;&#961;&#940;&#966;&#951;&#956;&#945;" TargetMode="Externa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33;&#928;&#919;&#929;&#917;&#931;&#921;&#917;&#931;!%5b&#917;&#928;&#917;&#926;&#917;&#929;&#915;&#913;&#931;&#921;&#913;_&#935;&#929;&#927;&#925;&#927;&#931;&#917;&#921;&#929;&#937;&#925;_&#924;&#940;&#961;&#964;&#953;&#959;&#962;_2025.xlsx%5d&#931;&#933;&#915;&#922;&#929;&#921;&#932;&#921;&#922;&#913;%20&#933;&#928;&#919;&#929;&#917;&#931;&#921;&#917;&#931;%209%20-%20&#915;&#961;&#940;&#966;&#951;&#956;&#945;" TargetMode="Externa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33;&#928;&#919;&#929;&#917;&#931;&#921;&#917;&#931;!%5b&#917;&#928;&#917;&#926;&#917;&#929;&#915;&#913;&#931;&#921;&#913;_&#935;&#929;&#927;&#925;&#927;&#931;&#917;&#921;&#929;&#937;&#925;_&#924;&#940;&#961;&#964;&#953;&#959;&#962;_2025.xlsx%5d&#931;&#933;&#915;&#922;&#929;&#921;&#932;&#921;&#922;&#913;%20&#933;&#928;&#919;&#929;&#917;&#931;&#921;&#917;&#931;%2011%20-%20&#915;&#961;&#940;&#966;&#951;&#956;&#945;" TargetMode="Externa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33;&#928;&#919;&#929;&#917;&#931;&#921;&#917;&#931;!%5b&#917;&#928;&#917;&#926;&#917;&#929;&#915;&#913;&#931;&#921;&#913;_&#935;&#929;&#927;&#925;&#927;&#931;&#917;&#921;&#929;&#937;&#925;_&#924;&#940;&#961;&#964;&#953;&#959;&#962;_2025.xlsx%5d&#931;&#933;&#915;&#922;&#929;&#921;&#932;&#921;&#922;&#913;%20&#933;&#928;&#919;&#929;&#917;&#931;&#921;&#917;&#931;%2010%20-%20&#915;&#961;&#940;&#966;&#951;&#956;&#945;" TargetMode="Externa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33;&#928;&#919;&#929;&#917;&#931;&#921;&#917;&#931;!%5b&#917;&#928;&#917;&#926;&#917;&#929;&#915;&#913;&#931;&#921;&#913;_&#935;&#929;&#927;&#925;&#927;&#931;&#917;&#921;&#929;&#937;&#925;_&#924;&#940;&#961;&#964;&#953;&#959;&#962;_2025.xlsx%5d&#931;&#933;&#915;&#922;&#929;&#921;&#932;&#921;&#922;&#913;%20&#933;&#928;&#919;&#929;&#917;&#931;&#921;&#917;&#931;%2013%20-%20&#915;&#961;&#940;&#966;&#951;&#956;&#945;" TargetMode="Externa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33;&#928;&#919;&#929;&#917;&#931;&#921;&#917;&#931;!%5b&#917;&#928;&#917;&#926;&#917;&#929;&#915;&#913;&#931;&#921;&#913;_&#935;&#929;&#927;&#925;&#927;&#931;&#917;&#921;&#929;&#937;&#925;_&#924;&#940;&#961;&#964;&#953;&#959;&#962;_2025.xlsx%5d&#931;&#933;&#915;&#922;&#929;&#921;&#932;&#921;&#922;&#913;%20&#933;&#928;&#919;&#929;&#917;&#931;&#921;&#917;&#931;%2012%20-%20&#915;&#961;&#940;&#966;&#951;&#956;&#945;" TargetMode="Externa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33;&#928;&#919;&#929;&#917;&#931;&#921;&#917;&#931;!%5b&#917;&#928;&#917;&#926;&#917;&#929;&#915;&#913;&#931;&#921;&#913;_&#935;&#929;&#927;&#925;&#927;&#931;&#917;&#921;&#929;&#937;&#925;_&#924;&#940;&#961;&#964;&#953;&#959;&#962;_2025.xlsx%5d&#931;&#933;&#915;&#922;&#929;&#921;&#932;&#921;&#922;&#913;%20&#933;&#928;&#919;&#929;&#917;&#931;&#921;&#917;&#931;%2014%20-%20&#915;&#961;&#940;&#966;&#951;&#956;&#945;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21%20-%20&#915;&#961;&#940;&#966;&#951;&#956;&#945;-1" TargetMode="Externa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31;&#922;&#917;&#933;&#913;&#931;&#932;&#921;&#922;&#917;&#931;%205%20-%20&#915;&#961;&#940;&#966;&#951;&#956;&#945;" TargetMode="External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31;&#922;&#917;&#933;&#913;&#931;&#932;&#921;&#922;&#917;&#931;%206%20-%20&#915;&#961;&#940;&#966;&#951;&#956;&#945;" TargetMode="External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31;&#922;&#917;&#933;&#913;&#931;&#932;&#921;&#922;&#917;&#931;%208%20-%20&#915;&#961;&#940;&#966;&#951;&#956;&#945;" TargetMode="External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31;&#922;&#917;&#933;&#913;&#931;&#932;&#921;&#922;&#917;&#931;%207%20-%20&#915;&#961;&#940;&#966;&#951;&#956;&#945;" TargetMode="External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31;&#922;&#917;&#933;&#913;&#931;&#932;&#921;&#922;&#917;&#931;%209%20-%20&#915;&#961;&#940;&#966;&#951;&#956;&#945;" TargetMode="External"/><Relationship Id="rId4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18%20-%20&#915;&#961;&#940;&#966;&#951;&#956;&#945;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21%20-%20&#915;&#961;&#940;&#966;&#951;&#956;&#945;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22%20-%20&#915;&#961;&#940;&#966;&#951;&#956;&#945;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24;&#940;&#961;&#964;&#953;&#959;&#962;_2025.xlsx%5d&#931;&#933;&#915;&#922;&#929;&#921;&#932;&#921;&#922;&#913;%20&#922;&#913;&#932;&#913;&#925;&#913;&#923;&#937;&#932;&#917;&#931;%2010%20-%20&#915;&#961;&#940;&#966;&#951;&#956;&#945;-1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Εξέλιξη Δεικτών 2009 – 20</a:t>
            </a:r>
            <a:r>
              <a:rPr lang="en-US" sz="2300" dirty="0" smtClean="0"/>
              <a:t>2</a:t>
            </a:r>
            <a:r>
              <a:rPr lang="el-GR" sz="2300" dirty="0"/>
              <a:t>5</a:t>
            </a:r>
            <a:endParaRPr lang="uk-UA" sz="2300" dirty="0"/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2687830"/>
              </p:ext>
            </p:extLst>
          </p:nvPr>
        </p:nvGraphicFramePr>
        <p:xfrm>
          <a:off x="52388" y="1804988"/>
          <a:ext cx="8964612" cy="4359275"/>
        </p:xfrm>
        <a:graphic>
          <a:graphicData uri="http://schemas.openxmlformats.org/presentationml/2006/ole">
            <p:oleObj spid="_x0000_s201763" name="Φύλλο εργασίας" r:id="rId6" imgW="9229409" imgH="4781598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158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467924"/>
              </p:ext>
            </p:extLst>
          </p:nvPr>
        </p:nvGraphicFramePr>
        <p:xfrm>
          <a:off x="49213" y="1976438"/>
          <a:ext cx="9042400" cy="3973512"/>
        </p:xfrm>
        <a:graphic>
          <a:graphicData uri="http://schemas.openxmlformats.org/presentationml/2006/ole">
            <p:oleObj spid="_x0000_s202787" name="Φύλλο εργασίας" r:id="rId5" imgW="10648820" imgH="4410218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768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5052342"/>
              </p:ext>
            </p:extLst>
          </p:nvPr>
        </p:nvGraphicFramePr>
        <p:xfrm>
          <a:off x="-88900" y="1905000"/>
          <a:ext cx="9032875" cy="4279900"/>
        </p:xfrm>
        <a:graphic>
          <a:graphicData uri="http://schemas.openxmlformats.org/presentationml/2006/ole">
            <p:oleObj spid="_x0000_s203811" name="Φύλλο εργασίας" r:id="rId5" imgW="10210638" imgH="512464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977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9" name="Picture 8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1933366"/>
              </p:ext>
            </p:extLst>
          </p:nvPr>
        </p:nvGraphicFramePr>
        <p:xfrm>
          <a:off x="117475" y="1916113"/>
          <a:ext cx="8909050" cy="4032250"/>
        </p:xfrm>
        <a:graphic>
          <a:graphicData uri="http://schemas.openxmlformats.org/presentationml/2006/ole">
            <p:oleObj spid="_x0000_s204835" name="Φύλλο εργασίας" r:id="rId5" imgW="9934518" imgH="440055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587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79512" y="6070785"/>
            <a:ext cx="2952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/>
              <a:t>*Δείκτες για την Ευρώπη</a:t>
            </a:r>
            <a:r>
              <a:rPr lang="en-US" sz="900" dirty="0" smtClean="0"/>
              <a:t> </a:t>
            </a:r>
            <a:r>
              <a:rPr lang="el-GR" sz="900" dirty="0" smtClean="0"/>
              <a:t>δεν συμπεριλαμβάνονται</a:t>
            </a: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96158065"/>
              </p:ext>
            </p:extLst>
          </p:nvPr>
        </p:nvGraphicFramePr>
        <p:xfrm>
          <a:off x="92075" y="1874838"/>
          <a:ext cx="8934450" cy="4076700"/>
        </p:xfrm>
        <a:graphic>
          <a:graphicData uri="http://schemas.openxmlformats.org/presentationml/2006/ole">
            <p:oleObj spid="_x0000_s205858" name="Φύλλο εργασίας" r:id="rId5" imgW="10134373" imgH="482927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680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9690565"/>
              </p:ext>
            </p:extLst>
          </p:nvPr>
        </p:nvGraphicFramePr>
        <p:xfrm>
          <a:off x="127000" y="1844675"/>
          <a:ext cx="8918575" cy="4105275"/>
        </p:xfrm>
        <a:graphic>
          <a:graphicData uri="http://schemas.openxmlformats.org/presentationml/2006/ole">
            <p:oleObj spid="_x0000_s206882" name="Φύλλο εργασίας" r:id="rId5" imgW="10344101" imgH="4343543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750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2 - TextBox"/>
          <p:cNvSpPr txBox="1"/>
          <p:nvPr/>
        </p:nvSpPr>
        <p:spPr>
          <a:xfrm>
            <a:off x="179512" y="608952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/>
              <a:t>*Από τον Ιούλιο 2024 δείκτες για την Ευρώπη και την Ελλάδα δεν συμπεριλαμβάνονται </a:t>
            </a:r>
            <a:endParaRPr lang="el-GR" sz="900" dirty="0"/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9476417"/>
              </p:ext>
            </p:extLst>
          </p:nvPr>
        </p:nvGraphicFramePr>
        <p:xfrm>
          <a:off x="155575" y="1844675"/>
          <a:ext cx="8977313" cy="4105275"/>
        </p:xfrm>
        <a:graphic>
          <a:graphicData uri="http://schemas.openxmlformats.org/presentationml/2006/ole">
            <p:oleObj spid="_x0000_s207906" name="Φύλλο εργασίας" r:id="rId5" imgW="10496291" imgH="4124516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137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1923677"/>
              </p:ext>
            </p:extLst>
          </p:nvPr>
        </p:nvGraphicFramePr>
        <p:xfrm>
          <a:off x="127000" y="1846263"/>
          <a:ext cx="8918575" cy="4100512"/>
        </p:xfrm>
        <a:graphic>
          <a:graphicData uri="http://schemas.openxmlformats.org/presentationml/2006/ole">
            <p:oleObj spid="_x0000_s208930" name="Φύλλο εργασίας" r:id="rId5" imgW="10134373" imgH="4495895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352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544119"/>
              </p:ext>
            </p:extLst>
          </p:nvPr>
        </p:nvGraphicFramePr>
        <p:xfrm>
          <a:off x="127000" y="1808163"/>
          <a:ext cx="8888413" cy="4187825"/>
        </p:xfrm>
        <a:graphic>
          <a:graphicData uri="http://schemas.openxmlformats.org/presentationml/2006/ole">
            <p:oleObj spid="_x0000_s111670" name="Φύλλο εργασίας" r:id="rId5" imgW="9810588" imgH="525799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924307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Βιομηχανίας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553200" cy="723900"/>
          </a:xfrm>
        </p:spPr>
        <p:txBody>
          <a:bodyPr/>
          <a:lstStyle/>
          <a:p>
            <a:r>
              <a:rPr lang="el-GR" dirty="0" smtClean="0">
                <a:solidFill>
                  <a:schemeClr val="accent2"/>
                </a:solidFill>
              </a:rPr>
              <a:t>Βαρόμετρο ΕΒΕΘ: Οι δείκτες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6911975" cy="4591065"/>
          </a:xfrm>
        </p:spPr>
        <p:txBody>
          <a:bodyPr/>
          <a:lstStyle/>
          <a:p>
            <a:r>
              <a:rPr lang="el-GR" dirty="0" smtClean="0"/>
              <a:t>Οι δείκτες του Βαρόμετρου ΕΒΕΘ είναι οι αριθμητικές διαφορές μεταξύ των συνολικών θετικών απαντήσεων και των αντίστοιχων συνολικών αρνητικών απαντήσεων, σε κάθε ερώτηση που περιέχεται στα ερωτηματολόγια του Βαρόμετρου ΕΒΕΘ.</a:t>
            </a:r>
            <a:endParaRPr lang="uk-UA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4468606"/>
              </p:ext>
            </p:extLst>
          </p:nvPr>
        </p:nvGraphicFramePr>
        <p:xfrm>
          <a:off x="127000" y="1914525"/>
          <a:ext cx="8921750" cy="4103688"/>
        </p:xfrm>
        <a:graphic>
          <a:graphicData uri="http://schemas.openxmlformats.org/presentationml/2006/ole">
            <p:oleObj spid="_x0000_s112693" name="Φύλλο εργασίας" r:id="rId5" imgW="11705974" imgH="5200650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9983724"/>
              </p:ext>
            </p:extLst>
          </p:nvPr>
        </p:nvGraphicFramePr>
        <p:xfrm>
          <a:off x="127000" y="1844675"/>
          <a:ext cx="8890000" cy="4170363"/>
        </p:xfrm>
        <a:graphic>
          <a:graphicData uri="http://schemas.openxmlformats.org/presentationml/2006/ole">
            <p:oleObj spid="_x0000_s209951" name="Φύλλο εργασίας" r:id="rId5" imgW="11220126" imgH="5086302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52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5742395"/>
              </p:ext>
            </p:extLst>
          </p:nvPr>
        </p:nvGraphicFramePr>
        <p:xfrm>
          <a:off x="127000" y="1997075"/>
          <a:ext cx="8816975" cy="4106863"/>
        </p:xfrm>
        <a:graphic>
          <a:graphicData uri="http://schemas.openxmlformats.org/presentationml/2006/ole">
            <p:oleObj spid="_x0000_s210975" name="Φύλλο εργασίας" r:id="rId5" imgW="10915407" imgH="5439013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979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79512" y="62280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/>
              <a:t>*Δείκτες για την Ευρώπη και την</a:t>
            </a:r>
            <a:r>
              <a:rPr lang="en-US" sz="900" dirty="0" smtClean="0"/>
              <a:t> </a:t>
            </a:r>
            <a:r>
              <a:rPr lang="el-GR" sz="900" dirty="0" smtClean="0"/>
              <a:t>Ελλάδα δεν συμπεριλαμβάνονται </a:t>
            </a:r>
            <a:endParaRPr lang="el-GR" sz="9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1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88018651"/>
              </p:ext>
            </p:extLst>
          </p:nvPr>
        </p:nvGraphicFramePr>
        <p:xfrm>
          <a:off x="17463" y="1844675"/>
          <a:ext cx="9040812" cy="4175125"/>
        </p:xfrm>
        <a:graphic>
          <a:graphicData uri="http://schemas.openxmlformats.org/presentationml/2006/ole">
            <p:oleObj spid="_x0000_s211999" name="Φύλλο εργασίας" r:id="rId5" imgW="9839187" imgH="4543568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365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9814289"/>
              </p:ext>
            </p:extLst>
          </p:nvPr>
        </p:nvGraphicFramePr>
        <p:xfrm>
          <a:off x="39688" y="1770063"/>
          <a:ext cx="9026525" cy="4262437"/>
        </p:xfrm>
        <a:graphic>
          <a:graphicData uri="http://schemas.openxmlformats.org/presentationml/2006/ole">
            <p:oleObj spid="_x0000_s213023" name="Φύλλο εργασίας" r:id="rId5" imgW="9648525" imgH="4781598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415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0038082"/>
              </p:ext>
            </p:extLst>
          </p:nvPr>
        </p:nvGraphicFramePr>
        <p:xfrm>
          <a:off x="123825" y="1771650"/>
          <a:ext cx="9002713" cy="4246563"/>
        </p:xfrm>
        <a:graphic>
          <a:graphicData uri="http://schemas.openxmlformats.org/presentationml/2006/ole">
            <p:oleObj spid="_x0000_s214046" name="Φύλλο εργασίας" r:id="rId5" imgW="10886807" imgH="5210318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730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4088985"/>
              </p:ext>
            </p:extLst>
          </p:nvPr>
        </p:nvGraphicFramePr>
        <p:xfrm>
          <a:off x="-88900" y="1838325"/>
          <a:ext cx="9177338" cy="4251325"/>
        </p:xfrm>
        <a:graphic>
          <a:graphicData uri="http://schemas.openxmlformats.org/presentationml/2006/ole">
            <p:oleObj spid="_x0000_s215070" name="Φύλλο εργασίας" r:id="rId5" imgW="10972605" imgH="570538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87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7723316"/>
              </p:ext>
            </p:extLst>
          </p:nvPr>
        </p:nvGraphicFramePr>
        <p:xfrm>
          <a:off x="125413" y="1879600"/>
          <a:ext cx="8999537" cy="4135438"/>
        </p:xfrm>
        <a:graphic>
          <a:graphicData uri="http://schemas.openxmlformats.org/presentationml/2006/ole">
            <p:oleObj spid="_x0000_s216094" name="Φύλλο εργασίας" r:id="rId5" imgW="11029804" imgH="5248323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866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6379355"/>
              </p:ext>
            </p:extLst>
          </p:nvPr>
        </p:nvGraphicFramePr>
        <p:xfrm>
          <a:off x="20638" y="1814513"/>
          <a:ext cx="9101137" cy="4246562"/>
        </p:xfrm>
        <a:graphic>
          <a:graphicData uri="http://schemas.openxmlformats.org/presentationml/2006/ole">
            <p:oleObj spid="_x0000_s217117" name="Φύλλο εργασίας" r:id="rId5" imgW="10953539" imgH="552469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314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1553363"/>
              </p:ext>
            </p:extLst>
          </p:nvPr>
        </p:nvGraphicFramePr>
        <p:xfrm>
          <a:off x="49213" y="1893888"/>
          <a:ext cx="9093200" cy="4124325"/>
        </p:xfrm>
        <a:graphic>
          <a:graphicData uri="http://schemas.openxmlformats.org/presentationml/2006/ole">
            <p:oleObj spid="_x0000_s218141" name="Φύλλο εργασίας" r:id="rId5" imgW="11001205" imgH="5286327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23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924307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Καταναλωτών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3052679"/>
              </p:ext>
            </p:extLst>
          </p:nvPr>
        </p:nvGraphicFramePr>
        <p:xfrm>
          <a:off x="127000" y="1914525"/>
          <a:ext cx="9148763" cy="4105275"/>
        </p:xfrm>
        <a:graphic>
          <a:graphicData uri="http://schemas.openxmlformats.org/presentationml/2006/ole">
            <p:oleObj spid="_x0000_s219164" name="Φύλλο εργασίας" r:id="rId5" imgW="12668137" imgH="5286327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414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1846279"/>
              </p:ext>
            </p:extLst>
          </p:nvPr>
        </p:nvGraphicFramePr>
        <p:xfrm>
          <a:off x="20638" y="1812925"/>
          <a:ext cx="8993187" cy="4206875"/>
        </p:xfrm>
        <a:graphic>
          <a:graphicData uri="http://schemas.openxmlformats.org/presentationml/2006/ole">
            <p:oleObj spid="_x0000_s220188" name="Φύλλο εργασίας" r:id="rId5" imgW="12515607" imgH="5410343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295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2 - TextBox"/>
          <p:cNvSpPr txBox="1"/>
          <p:nvPr/>
        </p:nvSpPr>
        <p:spPr>
          <a:xfrm>
            <a:off x="179512" y="608952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/>
              <a:t>*Από τον Ιούλιο 2024 δείκτες για την Ευρώπη και την Ελλάδα δεν συμπεριλαμβάνονται </a:t>
            </a:r>
            <a:endParaRPr lang="el-GR" sz="900" dirty="0"/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2608582"/>
              </p:ext>
            </p:extLst>
          </p:nvPr>
        </p:nvGraphicFramePr>
        <p:xfrm>
          <a:off x="128588" y="1630363"/>
          <a:ext cx="8886825" cy="4383087"/>
        </p:xfrm>
        <a:graphic>
          <a:graphicData uri="http://schemas.openxmlformats.org/presentationml/2006/ole">
            <p:oleObj spid="_x0000_s221212" name="Φύλλο εργασίας" r:id="rId5" imgW="10572555" imgH="586740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422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6347972"/>
            <a:ext cx="28648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 smtClean="0"/>
              <a:t>*Δείκτες για </a:t>
            </a:r>
            <a:r>
              <a:rPr lang="en-US" sz="900" dirty="0" smtClean="0"/>
              <a:t>EU </a:t>
            </a:r>
            <a:r>
              <a:rPr lang="el-GR" sz="900" dirty="0" smtClean="0"/>
              <a:t> &amp; Ελλάδα δεν συμπεριλαμβάνονται </a:t>
            </a:r>
            <a:endParaRPr lang="el-GR" sz="9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1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0929975"/>
              </p:ext>
            </p:extLst>
          </p:nvPr>
        </p:nvGraphicFramePr>
        <p:xfrm>
          <a:off x="106363" y="1925638"/>
          <a:ext cx="8932862" cy="4022725"/>
        </p:xfrm>
        <a:graphic>
          <a:graphicData uri="http://schemas.openxmlformats.org/presentationml/2006/ole">
            <p:oleObj spid="_x0000_s222236" name="Φύλλο εργασίας" r:id="rId5" imgW="10496291" imgH="4438888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010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Εμπορίου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549574"/>
              </p:ext>
            </p:extLst>
          </p:nvPr>
        </p:nvGraphicFramePr>
        <p:xfrm>
          <a:off x="82550" y="1989138"/>
          <a:ext cx="9029700" cy="3962400"/>
        </p:xfrm>
        <a:graphic>
          <a:graphicData uri="http://schemas.openxmlformats.org/presentationml/2006/ole">
            <p:oleObj spid="_x0000_s223259" name="Φύλλο εργασίας" r:id="rId5" imgW="11877570" imgH="5267325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716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7874219"/>
              </p:ext>
            </p:extLst>
          </p:nvPr>
        </p:nvGraphicFramePr>
        <p:xfrm>
          <a:off x="166688" y="1970088"/>
          <a:ext cx="8878887" cy="3978275"/>
        </p:xfrm>
        <a:graphic>
          <a:graphicData uri="http://schemas.openxmlformats.org/presentationml/2006/ole">
            <p:oleObj spid="_x0000_s224283" name="Φύλλο εργασίας" r:id="rId5" imgW="10905874" imgH="4886277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970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9690959"/>
              </p:ext>
            </p:extLst>
          </p:nvPr>
        </p:nvGraphicFramePr>
        <p:xfrm>
          <a:off x="79375" y="1851025"/>
          <a:ext cx="9093200" cy="4240213"/>
        </p:xfrm>
        <a:graphic>
          <a:graphicData uri="http://schemas.openxmlformats.org/presentationml/2006/ole">
            <p:oleObj spid="_x0000_s225307" name="Φύλλο εργασίας" r:id="rId5" imgW="11658308" imgH="552469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511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22892443"/>
              </p:ext>
            </p:extLst>
          </p:nvPr>
        </p:nvGraphicFramePr>
        <p:xfrm>
          <a:off x="79375" y="1916113"/>
          <a:ext cx="9094788" cy="4032250"/>
        </p:xfrm>
        <a:graphic>
          <a:graphicData uri="http://schemas.openxmlformats.org/presentationml/2006/ole">
            <p:oleObj spid="_x0000_s226330" name="Φύλλο εργασίας" r:id="rId5" imgW="12277620" imgH="5038963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024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6016658"/>
              </p:ext>
            </p:extLst>
          </p:nvPr>
        </p:nvGraphicFramePr>
        <p:xfrm>
          <a:off x="87313" y="1846263"/>
          <a:ext cx="8931275" cy="4029075"/>
        </p:xfrm>
        <a:graphic>
          <a:graphicData uri="http://schemas.openxmlformats.org/presentationml/2006/ole">
            <p:oleObj spid="_x0000_s227354" name="Φύλλο εργασίας" r:id="rId5" imgW="12877524" imgH="570538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25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9" name="Picture 8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0724707"/>
              </p:ext>
            </p:extLst>
          </p:nvPr>
        </p:nvGraphicFramePr>
        <p:xfrm>
          <a:off x="200025" y="1681163"/>
          <a:ext cx="8856663" cy="4349750"/>
        </p:xfrm>
        <a:graphic>
          <a:graphicData uri="http://schemas.openxmlformats.org/presentationml/2006/ole">
            <p:oleObj spid="_x0000_s195621" name="Φύλλο εργασίας" r:id="rId5" imgW="12429809" imgH="610543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493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9195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8811074"/>
              </p:ext>
            </p:extLst>
          </p:nvPr>
        </p:nvGraphicFramePr>
        <p:xfrm>
          <a:off x="98425" y="1855788"/>
          <a:ext cx="8947150" cy="4162425"/>
        </p:xfrm>
        <a:graphic>
          <a:graphicData uri="http://schemas.openxmlformats.org/presentationml/2006/ole">
            <p:oleObj spid="_x0000_s228377" name="Φύλλο εργασίας" r:id="rId5" imgW="11972901" imgH="5953077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973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9195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4031113"/>
              </p:ext>
            </p:extLst>
          </p:nvPr>
        </p:nvGraphicFramePr>
        <p:xfrm>
          <a:off x="100013" y="1824038"/>
          <a:ext cx="8963025" cy="4191000"/>
        </p:xfrm>
        <a:graphic>
          <a:graphicData uri="http://schemas.openxmlformats.org/presentationml/2006/ole">
            <p:oleObj spid="_x0000_s229401" name="Φύλλο εργασίας" r:id="rId5" imgW="12210888" imgH="5324666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929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61048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Υπηρεσιών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2015704"/>
              </p:ext>
            </p:extLst>
          </p:nvPr>
        </p:nvGraphicFramePr>
        <p:xfrm>
          <a:off x="82550" y="1916113"/>
          <a:ext cx="9051925" cy="4102100"/>
        </p:xfrm>
        <a:graphic>
          <a:graphicData uri="http://schemas.openxmlformats.org/presentationml/2006/ole">
            <p:oleObj spid="_x0000_s230423" name="Φύλλο εργασίας" r:id="rId5" imgW="11534718" imgH="560070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443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152653"/>
              </p:ext>
            </p:extLst>
          </p:nvPr>
        </p:nvGraphicFramePr>
        <p:xfrm>
          <a:off x="79375" y="1912938"/>
          <a:ext cx="8991600" cy="4106862"/>
        </p:xfrm>
        <a:graphic>
          <a:graphicData uri="http://schemas.openxmlformats.org/presentationml/2006/ole">
            <p:oleObj spid="_x0000_s244742" name="Φύλλο εργασίας" r:id="rId5" imgW="10677420" imgH="4876943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061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61937"/>
              </p:ext>
            </p:extLst>
          </p:nvPr>
        </p:nvGraphicFramePr>
        <p:xfrm>
          <a:off x="76200" y="1701800"/>
          <a:ext cx="8991600" cy="4313238"/>
        </p:xfrm>
        <a:graphic>
          <a:graphicData uri="http://schemas.openxmlformats.org/presentationml/2006/ole">
            <p:oleObj spid="_x0000_s232471" name="Φύλλο εργασίας" r:id="rId5" imgW="8991422" imgH="4743593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269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2 - TextBox"/>
          <p:cNvSpPr txBox="1"/>
          <p:nvPr/>
        </p:nvSpPr>
        <p:spPr>
          <a:xfrm>
            <a:off x="179512" y="608952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/>
              <a:t>*Από τον Ιούλιο 2024 δείκτες για την Ευρώπη και την Ελλάδα δεν συμπεριλαμβάνονται </a:t>
            </a:r>
            <a:endParaRPr lang="el-GR" sz="900" dirty="0"/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3648747"/>
              </p:ext>
            </p:extLst>
          </p:nvPr>
        </p:nvGraphicFramePr>
        <p:xfrm>
          <a:off x="150813" y="1812925"/>
          <a:ext cx="8940800" cy="4216400"/>
        </p:xfrm>
        <a:graphic>
          <a:graphicData uri="http://schemas.openxmlformats.org/presentationml/2006/ole">
            <p:oleObj spid="_x0000_s233495" name="Φύλλο εργασίας" r:id="rId5" imgW="10886807" imgH="5133975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867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0869315"/>
              </p:ext>
            </p:extLst>
          </p:nvPr>
        </p:nvGraphicFramePr>
        <p:xfrm>
          <a:off x="96838" y="1828800"/>
          <a:ext cx="9059862" cy="4187825"/>
        </p:xfrm>
        <a:graphic>
          <a:graphicData uri="http://schemas.openxmlformats.org/presentationml/2006/ole">
            <p:oleObj spid="_x0000_s234519" name="Φύλλο εργασίας" r:id="rId5" imgW="9839187" imgH="5143643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112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700419"/>
              </p:ext>
            </p:extLst>
          </p:nvPr>
        </p:nvGraphicFramePr>
        <p:xfrm>
          <a:off x="19050" y="1897063"/>
          <a:ext cx="9105900" cy="4267200"/>
        </p:xfrm>
        <a:graphic>
          <a:graphicData uri="http://schemas.openxmlformats.org/presentationml/2006/ole">
            <p:oleObj spid="_x0000_s235543" name="Φύλλο εργασίας" r:id="rId5" imgW="9105819" imgH="5076968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693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6744669"/>
              </p:ext>
            </p:extLst>
          </p:nvPr>
        </p:nvGraphicFramePr>
        <p:xfrm>
          <a:off x="152400" y="1971675"/>
          <a:ext cx="8913813" cy="4043363"/>
        </p:xfrm>
        <a:graphic>
          <a:graphicData uri="http://schemas.openxmlformats.org/presentationml/2006/ole">
            <p:oleObj spid="_x0000_s236567" name="Φύλλο εργασίας" r:id="rId5" imgW="10039042" imgH="4429220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928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2289660"/>
              </p:ext>
            </p:extLst>
          </p:nvPr>
        </p:nvGraphicFramePr>
        <p:xfrm>
          <a:off x="128588" y="1844675"/>
          <a:ext cx="8993187" cy="4171950"/>
        </p:xfrm>
        <a:graphic>
          <a:graphicData uri="http://schemas.openxmlformats.org/presentationml/2006/ole">
            <p:oleObj spid="_x0000_s196646" name="Φύλλο εργασίας" r:id="rId5" imgW="9515402" imgH="4486227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865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716338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Κατασκευών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062656"/>
              </p:ext>
            </p:extLst>
          </p:nvPr>
        </p:nvGraphicFramePr>
        <p:xfrm>
          <a:off x="77788" y="1916113"/>
          <a:ext cx="8988425" cy="4035425"/>
        </p:xfrm>
        <a:graphic>
          <a:graphicData uri="http://schemas.openxmlformats.org/presentationml/2006/ole">
            <p:oleObj spid="_x0000_s237591" name="Φύλλο εργασίας" r:id="rId5" imgW="11601450" imgH="5152977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508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7127174"/>
              </p:ext>
            </p:extLst>
          </p:nvPr>
        </p:nvGraphicFramePr>
        <p:xfrm>
          <a:off x="168275" y="1987550"/>
          <a:ext cx="8893175" cy="3963988"/>
        </p:xfrm>
        <a:graphic>
          <a:graphicData uri="http://schemas.openxmlformats.org/presentationml/2006/ole">
            <p:oleObj spid="_x0000_s238615" name="Φύλλο εργασίας" r:id="rId5" imgW="11925235" imgH="5314998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791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6847599"/>
              </p:ext>
            </p:extLst>
          </p:nvPr>
        </p:nvGraphicFramePr>
        <p:xfrm>
          <a:off x="185738" y="1865313"/>
          <a:ext cx="8799512" cy="4191000"/>
        </p:xfrm>
        <a:graphic>
          <a:graphicData uri="http://schemas.openxmlformats.org/presentationml/2006/ole">
            <p:oleObj spid="_x0000_s239639" name="Φύλλο εργασίας" r:id="rId5" imgW="10629754" imgH="5515023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046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0203293"/>
              </p:ext>
            </p:extLst>
          </p:nvPr>
        </p:nvGraphicFramePr>
        <p:xfrm>
          <a:off x="12700" y="1951038"/>
          <a:ext cx="9045575" cy="4064000"/>
        </p:xfrm>
        <a:graphic>
          <a:graphicData uri="http://schemas.openxmlformats.org/presentationml/2006/ole">
            <p:oleObj spid="_x0000_s240663" name="Φύλλο εργασίας" r:id="rId5" imgW="11391722" imgH="5314998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942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5953975"/>
              </p:ext>
            </p:extLst>
          </p:nvPr>
        </p:nvGraphicFramePr>
        <p:xfrm>
          <a:off x="158750" y="1978025"/>
          <a:ext cx="9012238" cy="4041775"/>
        </p:xfrm>
        <a:graphic>
          <a:graphicData uri="http://schemas.openxmlformats.org/presentationml/2006/ole">
            <p:oleObj spid="_x0000_s241687" name="Φύλλο εργασίας" r:id="rId5" imgW="11915702" imgH="5439013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359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Εξέλιξη Δεικτών 2009 – 20</a:t>
            </a:r>
            <a:r>
              <a:rPr lang="en-US" sz="2300" dirty="0" smtClean="0"/>
              <a:t>2</a:t>
            </a:r>
            <a:r>
              <a:rPr lang="el-GR" sz="2300"/>
              <a:t>5</a:t>
            </a:r>
            <a:r>
              <a:rPr lang="el-GR" sz="2300" smtClean="0"/>
              <a:t> </a:t>
            </a:r>
            <a:endParaRPr lang="uk-UA" sz="2300" dirty="0"/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06760983"/>
              </p:ext>
            </p:extLst>
          </p:nvPr>
        </p:nvGraphicFramePr>
        <p:xfrm>
          <a:off x="114300" y="1862138"/>
          <a:ext cx="9093200" cy="4149725"/>
        </p:xfrm>
        <a:graphic>
          <a:graphicData uri="http://schemas.openxmlformats.org/presentationml/2006/ole">
            <p:oleObj spid="_x0000_s197670" name="Worksheet" r:id="rId3" imgW="9410571" imgH="4076611" progId="Excel.Sheet.8">
              <p:link updateAutomatic="1"/>
            </p:oleObj>
          </a:graphicData>
        </a:graphic>
      </p:graphicFrame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22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1539663"/>
              </p:ext>
            </p:extLst>
          </p:nvPr>
        </p:nvGraphicFramePr>
        <p:xfrm>
          <a:off x="185738" y="1628775"/>
          <a:ext cx="8836025" cy="4608513"/>
        </p:xfrm>
        <a:graphic>
          <a:graphicData uri="http://schemas.openxmlformats.org/presentationml/2006/ole">
            <p:oleObj spid="_x0000_s198693" name="Φύλλο εργασίας" r:id="rId5" imgW="8772501" imgH="5076968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820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3889277"/>
              </p:ext>
            </p:extLst>
          </p:nvPr>
        </p:nvGraphicFramePr>
        <p:xfrm>
          <a:off x="128588" y="1836738"/>
          <a:ext cx="8896350" cy="4324350"/>
        </p:xfrm>
        <a:graphic>
          <a:graphicData uri="http://schemas.openxmlformats.org/presentationml/2006/ole">
            <p:oleObj spid="_x0000_s199717" name="Φύλλο εργασίας" r:id="rId5" imgW="9486803" imgH="4610243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21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5842824"/>
              </p:ext>
            </p:extLst>
          </p:nvPr>
        </p:nvGraphicFramePr>
        <p:xfrm>
          <a:off x="144463" y="1846263"/>
          <a:ext cx="8977312" cy="4167187"/>
        </p:xfrm>
        <a:graphic>
          <a:graphicData uri="http://schemas.openxmlformats.org/presentationml/2006/ole">
            <p:oleObj spid="_x0000_s200739" name="Φύλλο εργασίας" r:id="rId6" imgW="9724790" imgH="4514898" progId="Excel.Shee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513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5">
      <a:dk1>
        <a:srgbClr val="111111"/>
      </a:dk1>
      <a:lt1>
        <a:srgbClr val="FFFFFF"/>
      </a:lt1>
      <a:dk2>
        <a:srgbClr val="000000"/>
      </a:dk2>
      <a:lt2>
        <a:srgbClr val="663300"/>
      </a:lt2>
      <a:accent1>
        <a:srgbClr val="CC6600"/>
      </a:accent1>
      <a:accent2>
        <a:srgbClr val="800000"/>
      </a:accent2>
      <a:accent3>
        <a:srgbClr val="FFFFFF"/>
      </a:accent3>
      <a:accent4>
        <a:srgbClr val="0D0D0D"/>
      </a:accent4>
      <a:accent5>
        <a:srgbClr val="E2B8AA"/>
      </a:accent5>
      <a:accent6>
        <a:srgbClr val="730000"/>
      </a:accent6>
      <a:hlink>
        <a:srgbClr val="FFCC66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CC6600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E2B8AA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10951</TotalTime>
  <Words>240</Words>
  <Application>Microsoft Office PowerPoint</Application>
  <PresentationFormat>Προβολή στην οθόνη (4:3)</PresentationFormat>
  <Paragraphs>72</Paragraphs>
  <Slides>56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Συνδέσεις</vt:lpstr>
      </vt:variant>
      <vt:variant>
        <vt:i4>48</vt:i4>
      </vt:variant>
      <vt:variant>
        <vt:lpstr>Τίτλοι διαφανειών</vt:lpstr>
      </vt:variant>
      <vt:variant>
        <vt:i4>56</vt:i4>
      </vt:variant>
    </vt:vector>
  </HeadingPairs>
  <TitlesOfParts>
    <vt:vector size="105" baseType="lpstr">
      <vt:lpstr>template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22 - Γράφημα-1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21 - Γράφημα-1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18 -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21 -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22 -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10 - Γράφημα-1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11 -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12 -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13 -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14 -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15 -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16 -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18 - Γράφημα-1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19 -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ΚΑΤΑΝΑΛΩΤΕΣ![ΕΠΕΞΕΡΓΑΣΙΑ_ΧΡΟΝΟΣΕΙΡΩΝ_Μάρτιος_2025.xlsx]ΣΥΓΚΡΙΤΙΚΑ ΚΑΤΑΝΑΛΩΤΕΣ 20 -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ΒΙΟΜΗΧΑΝΙΕΣ![ΕΠΕΞΕΡΓΑΣΙΑ_ΧΡΟΝΟΣΕΙΡΩΝ_Μάρτιος_2025.xlsx]ΣΥΓΚΡΙΤΙΚΑ ΒΙΟΜΗΧΑΝΙΕΣ 13 -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ΒΙΟΜΗΧΑΝΙΕΣ![ΕΠΕΞΕΡΓΑΣΙΑ_ΧΡΟΝΟΣΕΙΡΩΝ_Μάρτιος_2025.xlsx]ΣΥΓΚΡΙΤΙΚΑ ΒΙΟΜΗΧΑΝΙΕΣ 22 -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ΒΙΟΜΗΧΑΝΙΕΣ![ΕΠΕΞΕΡΓΑΣΙΑ_ΧΡΟΝΟΣΕΙΡΩΝ_Μάρτιος_2025.xlsx]ΣΥΓΚΡΙΤΙΚΑ ΒΙΟΜΗΧΑΝΙΕΣ 22 - Γράφημα-10</vt:lpstr>
      <vt:lpstr>\\PALMOSANALYSIS\Data\Palmos Analysis\PrimoQ\ΕΒΕΘ\ΒΑΡΟΜΕΤΡΟ ΕΒΕΘ\Βαρόμετρο ΕΒΕΘ - Μάρτιος 2025\ΑΠΟΤΕΛΕΣΜΑΤΑ\ΕΠΕΞΕΡΓΑΣΙΑ_ΧΡΟΝΟΣΕΙΡΩΝ_Μάρτιος_2025.xlsx!ΣΥΓΚΡΙΤΙΚΑ ΒΙΟΜΗΧΑΝΙΕΣ![ΕΠΕΞΕΡΓΑΣΙΑ_ΧΡΟΝΟΣΕΙΡΩΝ_Μάρτιος_2025.xlsx]ΣΥΓΚΡΙΤΙΚΑ ΒΙΟΜΗΧΑΝΙΕΣ 22 - Γράφημα-2</vt:lpstr>
      <vt:lpstr>\\PALMOSANALYSIS\Data\Palmos Analysis\PrimoQ\ΕΒΕΘ\ΒΑΡΟΜΕΤΡΟ ΕΒΕΘ\Βαρόμετρο ΕΒΕΘ - Μάρτιος 2025\ΑΠΟΤΕΛΕΣΜΑΤΑ\ΕΠΕΞΕΡΓΑΣΙΑ_ΧΡΟΝΟΣΕΙΡΩΝ_Μάρτιος_2025.xlsx!ΣΥΓΚΡΙΤΙΚΑ ΒΙΟΜΗΧΑΝΙΕΣ![ΕΠΕΞΕΡΓΑΣΙΑ_ΧΡΟΝΟΣΕΙΡΩΝ_Μάρτιος_2025.xlsx]ΣΥΓΚΡΙΤΙΚΑ ΒΙΟΜΗΧΑΝΙΕΣ 22 - Γράφημα-1</vt:lpstr>
      <vt:lpstr>\\PALMOSANALYSIS\Data\Palmos Analysis\PrimoQ\ΕΒΕΘ\ΒΑΡΟΜΕΤΡΟ ΕΒΕΘ\Βαρόμετρο ΕΒΕΘ - Μάρτιος 2025\ΑΠΟΤΕΛΕΣΜΑΤΑ\ΕΠΕΞΕΡΓΑΣΙΑ_ΧΡΟΝΟΣΕΙΡΩΝ_Μάρτιος_2025.xlsx!ΣΥΓΚΡΙΤΙΚΑ ΒΙΟΜΗΧΑΝΙΕΣ![ΕΠΕΞΕΡΓΑΣΙΑ_ΧΡΟΝΟΣΕΙΡΩΝ_Μάρτιος_2025.xlsx]ΣΥΓΚΡΙΤΙΚΑ ΒΙΟΜΗΧΑΝΙΕΣ 22 - Γράφημα-7</vt:lpstr>
      <vt:lpstr>\\PALMOSANALYSIS\Data\Palmos Analysis\PrimoQ\ΕΒΕΘ\ΒΑΡΟΜΕΤΡΟ ΕΒΕΘ\Βαρόμετρο ΕΒΕΘ - Μάρτιος 2025\ΑΠΟΤΕΛΕΣΜΑΤΑ\ΕΠΕΞΕΡΓΑΣΙΑ_ΧΡΟΝΟΣΕΙΡΩΝ_Μάρτιος_2025.xlsx!ΣΥΓΚΡΙΤΙΚΑ ΒΙΟΜΗΧΑΝΙΕΣ![ΕΠΕΞΕΡΓΑΣΙΑ_ΧΡΟΝΟΣΕΙΡΩΝ_Μάρτιος_2025.xlsx]ΣΥΓΚΡΙΤΙΚΑ ΒΙΟΜΗΧΑΝΙΕΣ 22 - Γράφημα-8</vt:lpstr>
      <vt:lpstr>\\PALMOSANALYSIS\Data\Palmos Analysis\PrimoQ\ΕΒΕΘ\ΒΑΡΟΜΕΤΡΟ ΕΒΕΘ\Βαρόμετρο ΕΒΕΘ - Μάρτιος 2025\ΑΠΟΤΕΛΕΣΜΑΤΑ\ΕΠΕΞΕΡΓΑΣΙΑ_ΧΡΟΝΟΣΕΙΡΩΝ_Μάρτιος_2025.xlsx!ΣΥΓΚΡΙΤΙΚΑ ΒΙΟΜΗΧΑΝΙΕΣ![ΕΠΕΞΕΡΓΑΣΙΑ_ΧΡΟΝΟΣΕΙΡΩΝ_Μάρτιος_2025.xlsx]ΣΥΓΚΡΙΤΙΚΑ ΒΙΟΜΗΧΑΝΙΕΣ 22 - Γράφημα-6</vt:lpstr>
      <vt:lpstr>\\PALMOSANALYSIS\Data\Palmos Analysis\PrimoQ\ΕΒΕΘ\ΒΑΡΟΜΕΤΡΟ ΕΒΕΘ\Βαρόμετρο ΕΒΕΘ - Μάρτιος 2025\ΑΠΟΤΕΛΕΣΜΑΤΑ\ΕΠΕΞΕΡΓΑΣΙΑ_ΧΡΟΝΟΣΕΙΡΩΝ_Μάρτιος_2025.xlsx!ΣΥΓΚΡΙΤΙΚΑ ΒΙΟΜΗΧΑΝΙΕΣ![ΕΠΕΞΕΡΓΑΣΙΑ_ΧΡΟΝΟΣΕΙΡΩΝ_Μάρτιος_2025.xlsx]ΣΥΓΚΡΙΤΙΚΑ ΒΙΟΜΗΧΑΝΙΕΣ 22 - Γράφημα-5</vt:lpstr>
      <vt:lpstr>\\PALMOSANALYSIS\Data\Palmos Analysis\PrimoQ\ΕΒΕΘ\ΒΑΡΟΜΕΤΡΟ ΕΒΕΘ\Βαρόμετρο ΕΒΕΘ - Μάρτιος 2025\ΑΠΟΤΕΛΕΣΜΑΤΑ\ΕΠΕΞΕΡΓΑΣΙΑ_ΧΡΟΝΟΣΕΙΡΩΝ_Μάρτιος_2025.xlsx!ΣΥΓΚΡΙΤΙΚΑ ΒΙΟΜΗΧΑΝΙΕΣ![ΕΠΕΞΕΡΓΑΣΙΑ_ΧΡΟΝΟΣΕΙΡΩΝ_Μάρτιος_2025.xlsx]ΣΥΓΚΡΙΤΙΚΑ ΒΙΟΜΗΧΑΝΙΕΣ 22 - Γράφημα-3</vt:lpstr>
      <vt:lpstr>\\PALMOSANALYSIS\Data\Palmos Analysis\PrimoQ\ΕΒΕΘ\ΒΑΡΟΜΕΤΡΟ ΕΒΕΘ\Βαρόμετρο ΕΒΕΘ - Μάρτιος 2025\ΑΠΟΤΕΛΕΣΜΑΤΑ\ΕΠΕΞΕΡΓΑΣΙΑ_ΧΡΟΝΟΣΕΙΡΩΝ_Μάρτιος_2025.xlsx!ΣΥΓΚΡΙΤΙΚΑ ΒΙΟΜΗΧΑΝΙΕΣ![ΕΠΕΞΕΡΓΑΣΙΑ_ΧΡΟΝΟΣΕΙΡΩΝ_Μάρτιος_2025.xlsx]ΣΥΓΚΡΙΤΙΚΑ ΒΙΟΜΗΧΑΝΙΕΣ 22 - Γράφημα-4</vt:lpstr>
      <vt:lpstr>\\PALMOSANALYSIS\Data\Palmos Analysis\PrimoQ\ΕΒΕΘ\ΒΑΡΟΜΕΤΡΟ ΕΒΕΘ\Βαρόμετρο ΕΒΕΘ - Μάρτιος 2025\ΑΠΟΤΕΛΕΣΜΑΤΑ\ΕΠΕΞΕΡΓΑΣΙΑ_ΧΡΟΝΟΣΕΙΡΩΝ_Μάρτιος_2025.xlsx!ΣΥΓΚΡΙΤΙΚΑ ΒΙΟΜΗΧΑΝΙΕΣ![ΕΠΕΞΕΡΓΑΣΙΑ_ΧΡΟΝΟΣΕΙΡΩΝ_Μάρτιος_2025.xlsx]ΣΥΓΚΡΙΤΙΚΑ ΒΙΟΜΗΧΑΝΙΕΣ 27 -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ΒΙΟΜΗΧΑΝΙΕΣ![ΕΠΕΞΕΡΓΑΣΙΑ_ΧΡΟΝΟΣΕΙΡΩΝ_Μάρτιος_2025.xlsx]ΣΥΓΚΡΙΤΙΚΑ ΒΙΟΜΗΧΑΝΙΕΣ 22 - Γράφημα-9</vt:lpstr>
      <vt:lpstr>\\PALMOSANALYSIS\Data\Palmos Analysis\PrimoQ\ΕΒΕΘ\ΒΑΡΟΜΕΤΡΟ ΕΒΕΘ\Βαρόμετρο ΕΒΕΘ - Μάρτιος 2025\ΑΠΟΤΕΛΕΣΜΑΤΑ\ΕΠΕΞΕΡΓΑΣΙΑ_ΧΡΟΝΟΣΕΙΡΩΝ_Μάρτιος_2025.xlsx!ΣΥΓΚΡΙΤΙΚΑ ΒΙΟΜΗΧΑΝΙΕΣ![ΕΠΕΞΕΡΓΑΣΙΑ_ΧΡΟΝΟΣΕΙΡΩΝ_Μάρτιος_2025.xlsx]ΣΥΓΚΡΙΤΙΚΑ ΒΙΟΜΗΧΑΝΙΕΣ 15 -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ΕΜΠΟΡΙΚΕΣ![ΕΠΕΞΕΡΓΑΣΙΑ_ΧΡΟΝΟΣΕΙΡΩΝ_Μάρτιος_2025.xlsx]ΣΥΓΚΡΙΤΙΚΑ ΕΜΠΟΡΙΚΕΣ 7 -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ΕΜΠΟΡΙΚΕΣ![ΕΠΕΞΕΡΓΑΣΙΑ_ΧΡΟΝΟΣΕΙΡΩΝ_Μάρτιος_2025.xlsx]ΣΥΓΚΡΙΤΙΚΑ ΕΜΠΟΡΙΚΕΣ 8 -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ΕΜΠΟΡΙΚΕΣ![ΕΠΕΞΕΡΓΑΣΙΑ_ΧΡΟΝΟΣΕΙΡΩΝ_Μάρτιος_2025.xlsx]ΣΥΓΚΡΙΤΙΚΑ ΕΜΠΟΡΙΚΕΣ 9 -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ΕΜΠΟΡΙΚΕΣ![ΕΠΕΞΕΡΓΑΣΙΑ_ΧΡΟΝΟΣΕΙΡΩΝ_Μάρτιος_2025.xlsx]ΣΥΓΚΡΙΤΙΚΑ ΕΜΠΟΡΙΚΕΣ 10 -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ΕΜΠΟΡΙΚΕΣ![ΕΠΕΞΕΡΓΑΣΙΑ_ΧΡΟΝΟΣΕΙΡΩΝ_Μάρτιος_2025.xlsx]ΣΥΓΚΡΙΤΙΚΑ ΕΜΠΟΡΙΚΕΣ 12 -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ΕΜΠΟΡΙΚΕΣ![ΕΠΕΞΕΡΓΑΣΙΑ_ΧΡΟΝΟΣΕΙΡΩΝ_Μάρτιος_2025.xlsx]ΣΥΓΚΡΙΤΙΚΑ ΕΜΠΟΡΙΚΕΣ 13 -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ΕΜΠΟΡΙΚΕΣ![ΕΠΕΞΕΡΓΑΣΙΑ_ΧΡΟΝΟΣΕΙΡΩΝ_Μάρτιος_2025.xlsx]ΣΥΓΚΡΙΤΙΚΑ ΕΜΠΟΡΙΚΕΣ 11 -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ΥΠΗΡΕΣΙΕΣ![ΕΠΕΞΕΡΓΑΣΙΑ_ΧΡΟΝΟΣΕΙΡΩΝ_Μάρτιος_2025.xlsx]ΣΥΓΚΡΙΤΙΚΑ ΥΠΗΡΕΣΙΕΣ 7 -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ΥΠΗΡΕΣΙΕΣ![ΕΠΕΞΕΡΓΑΣΙΑ_ΧΡΟΝΟΣΕΙΡΩΝ_Μάρτιος_2025.xlsx]ΣΥΓΚΡΙΤΙΚΑ ΥΠΗΡΕΣΙΕΣ 9 -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ΥΠΗΡΕΣΙΕΣ![ΕΠΕΞΕΡΓΑΣΙΑ_ΧΡΟΝΟΣΕΙΡΩΝ_Μάρτιος_2025.xlsx]ΣΥΓΚΡΙΤΙΚΑ ΥΠΗΡΕΣΙΕΣ 11 -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ΥΠΗΡΕΣΙΕΣ![ΕΠΕΞΕΡΓΑΣΙΑ_ΧΡΟΝΟΣΕΙΡΩΝ_Μάρτιος_2025.xlsx]ΣΥΓΚΡΙΤΙΚΑ ΥΠΗΡΕΣΙΕΣ 10 -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ΥΠΗΡΕΣΙΕΣ![ΕΠΕΞΕΡΓΑΣΙΑ_ΧΡΟΝΟΣΕΙΡΩΝ_Μάρτιος_2025.xlsx]ΣΥΓΚΡΙΤΙΚΑ ΥΠΗΡΕΣΙΕΣ 13 -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ΥΠΗΡΕΣΙΕΣ![ΕΠΕΞΕΡΓΑΣΙΑ_ΧΡΟΝΟΣΕΙΡΩΝ_Μάρτιος_2025.xlsx]ΣΥΓΚΡΙΤΙΚΑ ΥΠΗΡΕΣΙΕΣ 12 -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ΥΠΗΡΕΣΙΕΣ![ΕΠΕΞΕΡΓΑΣΙΑ_ΧΡΟΝΟΣΕΙΡΩΝ_Μάρτιος_2025.xlsx]ΣΥΓΚΡΙΤΙΚΑ ΥΠΗΡΕΣΙΕΣ 14 -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ΚΑΤΑΣΚΕΥΑΣΤΙΚΕΣ![ΕΠΕΞΕΡΓΑΣΙΑ_ΧΡΟΝΟΣΕΙΡΩΝ_Μάρτιος_2025.xlsx]ΣΥΓΚΡΙΤΙΚΑ ΚΑΤΑΣΚΕΥΑΣΤΙΚΕΣ 5 -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ΚΑΤΑΣΚΕΥΑΣΤΙΚΕΣ![ΕΠΕΞΕΡΓΑΣΙΑ_ΧΡΟΝΟΣΕΙΡΩΝ_Μάρτιος_2025.xlsx]ΣΥΓΚΡΙΤΙΚΑ ΚΑΤΑΣΚΕΥΑΣΤΙΚΕΣ 6 -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ΚΑΤΑΣΚΕΥΑΣΤΙΚΕΣ![ΕΠΕΞΕΡΓΑΣΙΑ_ΧΡΟΝΟΣΕΙΡΩΝ_Μάρτιος_2025.xlsx]ΣΥΓΚΡΙΤΙΚΑ ΚΑΤΑΣΚΕΥΑΣΤΙΚΕΣ 8 -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ΚΑΤΑΣΚΕΥΑΣΤΙΚΕΣ![ΕΠΕΞΕΡΓΑΣΙΑ_ΧΡΟΝΟΣΕΙΡΩΝ_Μάρτιος_2025.xlsx]ΣΥΓΚΡΙΤΙΚΑ ΚΑΤΑΣΚΕΥΑΣΤΙΚΕΣ 7 - Γράφημα</vt:lpstr>
      <vt:lpstr>\\PALMOSANALYSIS\Data\Palmos Analysis\PrimoQ\ΕΒΕΘ\ΒΑΡΟΜΕΤΡΟ ΕΒΕΘ\Βαρόμετρο ΕΒΕΘ - Μάρτιος 2025\ΑΠΟΤΕΛΕΣΜΑΤΑ\ΕΠΕΞΕΡΓΑΣΙΑ_ΧΡΟΝΟΣΕΙΡΩΝ_Μάρτιος_2025.xlsx!ΣΥΓΚΡΙΤΙΚΑ ΚΑΤΑΣΚΕΥΑΣΤΙΚΕΣ![ΕΠΕΞΕΡΓΑΣΙΑ_ΧΡΟΝΟΣΕΙΡΩΝ_Μάρτιος_2025.xlsx]ΣΥΓΚΡΙΤΙΚΑ ΚΑΤΑΣΚΕΥΑΣΤΙΚΕΣ 9 - Γράφημα</vt:lpstr>
      <vt:lpstr>Βαρόμετρο ΕΒΕΘ</vt:lpstr>
      <vt:lpstr>Βαρόμετρο ΕΒΕΘ: Οι δείκτες</vt:lpstr>
      <vt:lpstr>Βαρόμετρο ΕΒΕΘ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Βαρόμετρο ΕΒΕΘ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Βαρόμετρο ΕΒΕΘ</vt:lpstr>
      <vt:lpstr>Έρευνα Εμπορίου</vt:lpstr>
      <vt:lpstr>Έρευνα Εμπορίου</vt:lpstr>
      <vt:lpstr>Έρευνα Εμπορίου</vt:lpstr>
      <vt:lpstr>Έρευνα Εμπορίου</vt:lpstr>
      <vt:lpstr>Έρευνα Εμπορίου</vt:lpstr>
      <vt:lpstr>Έρευνα Εμπορίου</vt:lpstr>
      <vt:lpstr>Έρευνα Εμπορίου</vt:lpstr>
      <vt:lpstr>Βαρόμετρο ΕΒΕΘ</vt:lpstr>
      <vt:lpstr>Έρευνα Υπηρεσιών</vt:lpstr>
      <vt:lpstr>Έρευνα Υπηρεσιών</vt:lpstr>
      <vt:lpstr>Έρευνα Υπηρεσιών</vt:lpstr>
      <vt:lpstr>Έρευνα Υπηρεσιών</vt:lpstr>
      <vt:lpstr>Έρευνα Υπηρεσιών</vt:lpstr>
      <vt:lpstr>Έρευνα Υπηρεσιών</vt:lpstr>
      <vt:lpstr>Έρευνα Υπηρεσιών</vt:lpstr>
      <vt:lpstr>Βαρόμετρο ΕΒΕΘ</vt:lpstr>
      <vt:lpstr>Έρευνα Κατασκευών</vt:lpstr>
      <vt:lpstr>Έρευνα Κατασκευών</vt:lpstr>
      <vt:lpstr>Έρευνα Κατασκευών</vt:lpstr>
      <vt:lpstr>Έρευνα Κατασκευών</vt:lpstr>
      <vt:lpstr>Έρευνα Κατασκευών</vt:lpstr>
      <vt:lpstr>Βαρόμετρο ΕΒΕΘ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Βαρόμετρο ΕΒΕΘ</dc:title>
  <dc:creator>Pasqual</dc:creator>
  <cp:lastModifiedBy>Alexander Temekenidis</cp:lastModifiedBy>
  <cp:revision>2141</cp:revision>
  <dcterms:created xsi:type="dcterms:W3CDTF">2010-04-04T21:55:31Z</dcterms:created>
  <dcterms:modified xsi:type="dcterms:W3CDTF">2025-04-10T11:47:51Z</dcterms:modified>
</cp:coreProperties>
</file>