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66" r:id="rId4"/>
    <p:sldId id="257" r:id="rId5"/>
    <p:sldId id="288" r:id="rId6"/>
    <p:sldId id="298" r:id="rId7"/>
    <p:sldId id="259" r:id="rId8"/>
    <p:sldId id="299" r:id="rId9"/>
    <p:sldId id="260" r:id="rId10"/>
    <p:sldId id="300" r:id="rId11"/>
    <p:sldId id="261" r:id="rId12"/>
    <p:sldId id="262" r:id="rId13"/>
    <p:sldId id="294" r:id="rId14"/>
    <p:sldId id="263" r:id="rId15"/>
    <p:sldId id="295" r:id="rId16"/>
    <p:sldId id="265" r:id="rId17"/>
    <p:sldId id="287" r:id="rId18"/>
    <p:sldId id="296" r:id="rId19"/>
    <p:sldId id="267" r:id="rId20"/>
    <p:sldId id="268" r:id="rId21"/>
    <p:sldId id="289" r:id="rId22"/>
    <p:sldId id="301" r:id="rId23"/>
    <p:sldId id="269" r:id="rId24"/>
    <p:sldId id="302" r:id="rId25"/>
    <p:sldId id="270" r:id="rId26"/>
    <p:sldId id="303" r:id="rId27"/>
    <p:sldId id="271" r:id="rId28"/>
    <p:sldId id="304" r:id="rId29"/>
    <p:sldId id="273" r:id="rId30"/>
    <p:sldId id="305" r:id="rId31"/>
    <p:sldId id="286" r:id="rId32"/>
    <p:sldId id="297" r:id="rId33"/>
    <p:sldId id="293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29" r:id="rId47"/>
    <p:sldId id="318" r:id="rId48"/>
    <p:sldId id="319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425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3F1E61-B998-4C8A-9F44-634BE22E48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6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1E61-B998-4C8A-9F44-634BE22E489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1E61-B998-4C8A-9F44-634BE22E48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2060575"/>
            <a:ext cx="7162800" cy="110966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5275" y="2803525"/>
            <a:ext cx="7162800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910388" y="1912938"/>
            <a:ext cx="1909762" cy="46132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76338" y="1912938"/>
            <a:ext cx="5581650" cy="46132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76338" y="2565400"/>
            <a:ext cx="3744912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73650" y="2565400"/>
            <a:ext cx="37465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12938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565400"/>
            <a:ext cx="7643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1%20-%20&#915;&#961;&#940;&#966;&#951;&#956;&#945;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2%20-%20&#915;&#961;&#940;&#966;&#951;&#956;&#945;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4%20-%20&#915;&#961;&#940;&#966;&#951;&#956;&#945;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5%20-%20&#915;&#961;&#940;&#966;&#951;&#956;&#945;" TargetMode="Externa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6%20-%20&#915;&#961;&#940;&#966;&#951;&#956;&#945;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8%20-%20&#915;&#961;&#940;&#966;&#951;&#956;&#945;-1" TargetMode="Externa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9%20-%20&#915;&#961;&#940;&#966;&#951;&#956;&#945;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20%20-%20&#915;&#961;&#940;&#966;&#951;&#956;&#945;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" TargetMode="Externa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10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2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1" TargetMode="Externa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7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8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6" TargetMode="Externa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5" TargetMode="Externa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4" TargetMode="Externa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7%20-%20&#915;&#961;&#940;&#966;&#951;&#956;&#945;" TargetMode="Externa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22%20-%20&#915;&#961;&#940;&#966;&#951;&#956;&#945;-9" TargetMode="Externa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4;&#921;&#927;&#924;&#919;&#935;&#913;&#925;&#921;&#917;&#931;%2015%20-%20&#915;&#961;&#940;&#966;&#951;&#956;&#945;" TargetMode="Externa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7;&#924;&#928;&#927;&#929;&#921;&#922;&#917;&#931;%207%20-%20&#915;&#961;&#940;&#966;&#951;&#956;&#945;" TargetMode="Externa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7;&#924;&#928;&#927;&#929;&#921;&#922;&#917;&#931;%208%20-%20&#915;&#961;&#940;&#966;&#951;&#956;&#945;" TargetMode="Externa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7;&#924;&#928;&#927;&#929;&#921;&#922;&#917;&#931;%209%20-%20&#915;&#961;&#940;&#966;&#951;&#956;&#945;" TargetMode="Externa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7;&#924;&#928;&#927;&#929;&#921;&#922;&#917;&#931;%2010%20-%20&#915;&#961;&#940;&#966;&#951;&#956;&#945;" TargetMode="Externa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7;&#924;&#928;&#927;&#929;&#921;&#922;&#917;&#931;%2012%20-%20&#915;&#961;&#940;&#966;&#951;&#956;&#945;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22%20-%20&#915;&#961;&#940;&#966;&#951;&#956;&#945;-1" TargetMode="Externa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7;&#924;&#928;&#927;&#929;&#921;&#922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17;&#924;&#928;&#927;&#929;&#921;&#922;&#917;&#931;%2011%20-%20&#915;&#961;&#940;&#966;&#951;&#956;&#945;" TargetMode="Externa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33;&#928;&#919;&#929;&#917;&#931;&#921;&#917;&#931;%207%20-%20&#915;&#961;&#940;&#966;&#951;&#956;&#945;" TargetMode="Externa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33;&#928;&#919;&#929;&#917;&#931;&#921;&#917;&#931;%209%20-%20&#915;&#961;&#940;&#966;&#951;&#956;&#945;" TargetMode="Externa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33;&#928;&#919;&#929;&#917;&#931;&#921;&#917;&#931;%2011%20-%20&#915;&#961;&#940;&#966;&#951;&#956;&#945;" TargetMode="Externa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33;&#928;&#919;&#929;&#917;&#931;&#921;&#917;&#931;%2010%20-%20&#915;&#961;&#940;&#966;&#951;&#956;&#945;" TargetMode="Externa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33;&#928;&#919;&#929;&#917;&#931;&#921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33;&#928;&#919;&#929;&#917;&#931;&#921;&#917;&#931;%2012%20-%20&#915;&#961;&#940;&#966;&#951;&#956;&#945;" TargetMode="Externa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33;&#928;&#919;&#929;&#917;&#931;&#921;&#917;&#931;%2014%20-%20&#915;&#961;&#940;&#966;&#951;&#956;&#945;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21%20-%20&#915;&#961;&#940;&#966;&#951;&#956;&#945;-1" TargetMode="Externa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31;&#922;&#917;&#933;&#913;&#931;&#932;&#921;&#922;&#917;&#931;%205%20-%20&#915;&#961;&#940;&#966;&#951;&#956;&#945;" TargetMode="Externa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31;&#922;&#917;&#933;&#913;&#931;&#932;&#921;&#922;&#917;&#931;%206%20-%20&#915;&#961;&#940;&#966;&#951;&#956;&#945;" TargetMode="Externa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31;&#922;&#917;&#933;&#913;&#931;&#932;&#921;&#922;&#917;&#931;%208%20-%20&#915;&#961;&#940;&#966;&#951;&#956;&#945;" TargetMode="Externa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31;&#922;&#917;&#933;&#913;&#931;&#932;&#921;&#922;&#917;&#931;%207%20-%20&#915;&#961;&#940;&#966;&#951;&#956;&#945;" TargetMode="Externa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31;&#922;&#917;&#933;&#913;&#931;&#932;&#921;&#922;&#917;&#931;%209%20-%20&#915;&#961;&#940;&#966;&#951;&#956;&#945;" TargetMode="External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8%20-%20&#915;&#961;&#940;&#966;&#951;&#956;&#945;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21%20-%20&#915;&#961;&#940;&#966;&#951;&#956;&#945;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22%20-%20&#915;&#961;&#940;&#966;&#951;&#956;&#945;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\\Direction\&#947;&#949;&#957;&#953;&#954;&#972;%20&#945;&#961;&#967;&#949;&#943;&#959;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1\&#917;&#928;&#917;&#926;&#917;&#929;&#915;&#913;&#931;&#921;&#913;_&#935;&#929;&#927;&#925;&#927;&#931;&#917;&#921;&#929;&#937;&#925;_&#931;&#949;&#960;&#964;&#941;&#956;&#946;&#961;&#953;&#959;&#962;_2021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1.xlsx%5d&#931;&#933;&#915;&#922;&#929;&#921;&#932;&#921;&#922;&#913;%20&#922;&#913;&#932;&#913;&#925;&#913;&#923;&#937;&#932;&#917;&#931;%2010%20-%20&#915;&#961;&#940;&#966;&#951;&#956;&#945;-1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Εξέλιξη Δεικτών 2009 – 20</a:t>
            </a:r>
            <a:r>
              <a:rPr lang="en-US" sz="2300" dirty="0" smtClean="0"/>
              <a:t>2</a:t>
            </a:r>
            <a:r>
              <a:rPr lang="el-GR" sz="2300" dirty="0" smtClean="0"/>
              <a:t>1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9109135"/>
              </p:ext>
            </p:extLst>
          </p:nvPr>
        </p:nvGraphicFramePr>
        <p:xfrm>
          <a:off x="184150" y="1560513"/>
          <a:ext cx="8704263" cy="4506912"/>
        </p:xfrm>
        <a:graphic>
          <a:graphicData uri="http://schemas.openxmlformats.org/presentationml/2006/ole">
            <p:oleObj spid="_x0000_s7217" name="Φύλλο εργασίας" r:id="rId6" imgW="9220216" imgH="477193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5247209"/>
              </p:ext>
            </p:extLst>
          </p:nvPr>
        </p:nvGraphicFramePr>
        <p:xfrm>
          <a:off x="111125" y="1844675"/>
          <a:ext cx="8904288" cy="3914775"/>
        </p:xfrm>
        <a:graphic>
          <a:graphicData uri="http://schemas.openxmlformats.org/presentationml/2006/ole">
            <p:oleObj spid="_x0000_s8240" name="Φύλλο εργασίας" r:id="rId5" imgW="10029849" imgH="4410218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1857839"/>
              </p:ext>
            </p:extLst>
          </p:nvPr>
        </p:nvGraphicFramePr>
        <p:xfrm>
          <a:off x="141288" y="1560513"/>
          <a:ext cx="9028112" cy="4525962"/>
        </p:xfrm>
        <a:graphic>
          <a:graphicData uri="http://schemas.openxmlformats.org/presentationml/2006/ole">
            <p:oleObj spid="_x0000_s9263" name="Φύλλο εργασίας" r:id="rId5" imgW="10201445" imgH="511497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9" name="Picture 8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6485044"/>
              </p:ext>
            </p:extLst>
          </p:nvPr>
        </p:nvGraphicFramePr>
        <p:xfrm>
          <a:off x="111125" y="1919288"/>
          <a:ext cx="9094788" cy="4025900"/>
        </p:xfrm>
        <a:graphic>
          <a:graphicData uri="http://schemas.openxmlformats.org/presentationml/2006/ole">
            <p:oleObj spid="_x0000_s10286" name="Φύλλο εργασίας" r:id="rId5" imgW="9924985" imgH="4390882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79512" y="6347972"/>
            <a:ext cx="23006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/>
              <a:t>*Δείκτες για </a:t>
            </a:r>
            <a:r>
              <a:rPr lang="en-US" sz="900" dirty="0" smtClean="0"/>
              <a:t>EU </a:t>
            </a:r>
            <a:r>
              <a:rPr lang="el-GR" sz="900" dirty="0" smtClean="0"/>
              <a:t>δεν συμπεριλαμβάνονται </a:t>
            </a:r>
            <a:endParaRPr lang="el-GR" sz="900" dirty="0"/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9493101"/>
              </p:ext>
            </p:extLst>
          </p:nvPr>
        </p:nvGraphicFramePr>
        <p:xfrm>
          <a:off x="38100" y="1751013"/>
          <a:ext cx="8996363" cy="4283075"/>
        </p:xfrm>
        <a:graphic>
          <a:graphicData uri="http://schemas.openxmlformats.org/presentationml/2006/ole">
            <p:oleObj spid="_x0000_s11309" name="Φύλλο εργασίας" r:id="rId5" imgW="10125180" imgH="4819602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4874197"/>
              </p:ext>
            </p:extLst>
          </p:nvPr>
        </p:nvGraphicFramePr>
        <p:xfrm>
          <a:off x="111125" y="1919288"/>
          <a:ext cx="9031288" cy="4025900"/>
        </p:xfrm>
        <a:graphic>
          <a:graphicData uri="http://schemas.openxmlformats.org/presentationml/2006/ole">
            <p:oleObj spid="_x0000_s12331" name="Φύλλο εργασίας" r:id="rId5" imgW="9725130" imgH="433387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7536184"/>
              </p:ext>
            </p:extLst>
          </p:nvPr>
        </p:nvGraphicFramePr>
        <p:xfrm>
          <a:off x="55563" y="1919288"/>
          <a:ext cx="9083675" cy="3881437"/>
        </p:xfrm>
        <a:graphic>
          <a:graphicData uri="http://schemas.openxmlformats.org/presentationml/2006/ole">
            <p:oleObj spid="_x0000_s13354" name="Φύλλο εργασίας" r:id="rId5" imgW="10477565" imgH="4114848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2263246"/>
              </p:ext>
            </p:extLst>
          </p:nvPr>
        </p:nvGraphicFramePr>
        <p:xfrm>
          <a:off x="111125" y="1817688"/>
          <a:ext cx="8885238" cy="4197350"/>
        </p:xfrm>
        <a:graphic>
          <a:graphicData uri="http://schemas.openxmlformats.org/presentationml/2006/ole">
            <p:oleObj spid="_x0000_s14378" name="Φύλλο εργασίας" r:id="rId5" imgW="9515402" imgH="449589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5132869"/>
              </p:ext>
            </p:extLst>
          </p:nvPr>
        </p:nvGraphicFramePr>
        <p:xfrm>
          <a:off x="109538" y="1479550"/>
          <a:ext cx="8815387" cy="4537075"/>
        </p:xfrm>
        <a:graphic>
          <a:graphicData uri="http://schemas.openxmlformats.org/presentationml/2006/ole">
            <p:oleObj spid="_x0000_s15401" name="Φύλλο εργασίας" r:id="rId5" imgW="9801395" imgH="5257657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Βιομηχανίας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553200" cy="723900"/>
          </a:xfrm>
        </p:spPr>
        <p:txBody>
          <a:bodyPr/>
          <a:lstStyle/>
          <a:p>
            <a:r>
              <a:rPr lang="el-GR" dirty="0" smtClean="0">
                <a:solidFill>
                  <a:schemeClr val="accent2"/>
                </a:solidFill>
              </a:rPr>
              <a:t>Βαρόμετρο ΕΒΕΘ: Οι δείκτες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6911975" cy="4591065"/>
          </a:xfrm>
        </p:spPr>
        <p:txBody>
          <a:bodyPr/>
          <a:lstStyle/>
          <a:p>
            <a:r>
              <a:rPr lang="el-GR" dirty="0" smtClean="0"/>
              <a:t>Οι δείκτες του Βαρόμετρου ΕΒΕΘ είναι οι αριθμητικές διαφορές μεταξύ των συνολικών θετικών απαντήσεων και των αντίστοιχων συνολικών αρνητικών απαντήσεων, σε κάθε ερώτηση που περιέχεται στα ερωτηματολόγια του Βαρόμετρου ΕΒΕΘ.</a:t>
            </a:r>
            <a:endParaRPr lang="uk-UA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9279824"/>
              </p:ext>
            </p:extLst>
          </p:nvPr>
        </p:nvGraphicFramePr>
        <p:xfrm>
          <a:off x="109538" y="1917700"/>
          <a:ext cx="9021762" cy="4003675"/>
        </p:xfrm>
        <a:graphic>
          <a:graphicData uri="http://schemas.openxmlformats.org/presentationml/2006/ole">
            <p:oleObj spid="_x0000_s16424" name="Φύλλο εργασίας" r:id="rId5" imgW="11696781" imgH="5190982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6981105"/>
              </p:ext>
            </p:extLst>
          </p:nvPr>
        </p:nvGraphicFramePr>
        <p:xfrm>
          <a:off x="92075" y="1778000"/>
          <a:ext cx="8890000" cy="4224338"/>
        </p:xfrm>
        <a:graphic>
          <a:graphicData uri="http://schemas.openxmlformats.org/presentationml/2006/ole">
            <p:oleObj spid="_x0000_s17447" name="Φύλλο εργασίας" r:id="rId5" imgW="11220466" imgH="533400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1825658"/>
              </p:ext>
            </p:extLst>
          </p:nvPr>
        </p:nvGraphicFramePr>
        <p:xfrm>
          <a:off x="95250" y="1554163"/>
          <a:ext cx="8882063" cy="4430712"/>
        </p:xfrm>
        <a:graphic>
          <a:graphicData uri="http://schemas.openxmlformats.org/presentationml/2006/ole">
            <p:oleObj spid="_x0000_s18470" name="Φύλλο εργασίας" r:id="rId5" imgW="10906214" imgH="543868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07504" y="6295762"/>
            <a:ext cx="2864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/>
              <a:t>*Δείκτες για </a:t>
            </a:r>
            <a:r>
              <a:rPr lang="en-US" sz="900" dirty="0" smtClean="0"/>
              <a:t>EU  &amp; </a:t>
            </a:r>
            <a:r>
              <a:rPr lang="el-GR" sz="900" dirty="0" smtClean="0"/>
              <a:t>Ελλάδα δεν συμπεριλαμβάνονται </a:t>
            </a:r>
            <a:endParaRPr lang="el-GR" sz="9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1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976916"/>
              </p:ext>
            </p:extLst>
          </p:nvPr>
        </p:nvGraphicFramePr>
        <p:xfrm>
          <a:off x="166688" y="1689100"/>
          <a:ext cx="8799512" cy="4325938"/>
        </p:xfrm>
        <a:graphic>
          <a:graphicData uri="http://schemas.openxmlformats.org/presentationml/2006/ole">
            <p:oleObj spid="_x0000_s19493" name="Φύλλο εργασίας" r:id="rId5" imgW="9220216" imgH="453390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1365834"/>
              </p:ext>
            </p:extLst>
          </p:nvPr>
        </p:nvGraphicFramePr>
        <p:xfrm>
          <a:off x="190500" y="1616075"/>
          <a:ext cx="8915400" cy="4414838"/>
        </p:xfrm>
        <a:graphic>
          <a:graphicData uri="http://schemas.openxmlformats.org/presentationml/2006/ole">
            <p:oleObj spid="_x0000_s20516" name="Φύλλο εργασίας" r:id="rId5" imgW="9639332" imgH="477193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41333"/>
              </p:ext>
            </p:extLst>
          </p:nvPr>
        </p:nvGraphicFramePr>
        <p:xfrm>
          <a:off x="130175" y="1703388"/>
          <a:ext cx="8999538" cy="4302125"/>
        </p:xfrm>
        <a:graphic>
          <a:graphicData uri="http://schemas.openxmlformats.org/presentationml/2006/ole">
            <p:oleObj spid="_x0000_s21539" name="Φύλλο εργασίας" r:id="rId5" imgW="10877615" imgH="520065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6093416"/>
              </p:ext>
            </p:extLst>
          </p:nvPr>
        </p:nvGraphicFramePr>
        <p:xfrm>
          <a:off x="165100" y="1470025"/>
          <a:ext cx="8742363" cy="4556125"/>
        </p:xfrm>
        <a:graphic>
          <a:graphicData uri="http://schemas.openxmlformats.org/presentationml/2006/ole">
            <p:oleObj spid="_x0000_s22562" name="Φύλλο εργασίας" r:id="rId5" imgW="10963413" imgH="5715048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9805330"/>
              </p:ext>
            </p:extLst>
          </p:nvPr>
        </p:nvGraphicFramePr>
        <p:xfrm>
          <a:off x="-17463" y="1692275"/>
          <a:ext cx="9090026" cy="4319588"/>
        </p:xfrm>
        <a:graphic>
          <a:graphicData uri="http://schemas.openxmlformats.org/presentationml/2006/ole">
            <p:oleObj spid="_x0000_s23585" name="Φύλλο εργασίας" r:id="rId5" imgW="11020271" imgH="523865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0457383"/>
              </p:ext>
            </p:extLst>
          </p:nvPr>
        </p:nvGraphicFramePr>
        <p:xfrm>
          <a:off x="238125" y="1558925"/>
          <a:ext cx="8669338" cy="4389438"/>
        </p:xfrm>
        <a:graphic>
          <a:graphicData uri="http://schemas.openxmlformats.org/presentationml/2006/ole">
            <p:oleObj spid="_x0000_s24608" name="Φύλλο εργασίας" r:id="rId5" imgW="10334568" imgH="551502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464744"/>
              </p:ext>
            </p:extLst>
          </p:nvPr>
        </p:nvGraphicFramePr>
        <p:xfrm>
          <a:off x="214313" y="1746250"/>
          <a:ext cx="8888412" cy="4268788"/>
        </p:xfrm>
        <a:graphic>
          <a:graphicData uri="http://schemas.openxmlformats.org/presentationml/2006/ole">
            <p:oleObj spid="_x0000_s25631" name="Φύλλο εργασίας" r:id="rId5" imgW="10992012" imgH="527699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Καταναλωτών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6572206"/>
              </p:ext>
            </p:extLst>
          </p:nvPr>
        </p:nvGraphicFramePr>
        <p:xfrm>
          <a:off x="-6350" y="1776413"/>
          <a:ext cx="9115425" cy="4097337"/>
        </p:xfrm>
        <a:graphic>
          <a:graphicData uri="http://schemas.openxmlformats.org/presentationml/2006/ole">
            <p:oleObj spid="_x0000_s26654" name="Φύλλο εργασίας" r:id="rId5" imgW="12049166" imgH="527699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6571657"/>
              </p:ext>
            </p:extLst>
          </p:nvPr>
        </p:nvGraphicFramePr>
        <p:xfrm>
          <a:off x="-122238" y="1846263"/>
          <a:ext cx="9307513" cy="4021137"/>
        </p:xfrm>
        <a:graphic>
          <a:graphicData uri="http://schemas.openxmlformats.org/presentationml/2006/ole">
            <p:oleObj spid="_x0000_s27677" name="Φύλλο εργασίας" r:id="rId5" imgW="12506414" imgH="540067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9552889"/>
              </p:ext>
            </p:extLst>
          </p:nvPr>
        </p:nvGraphicFramePr>
        <p:xfrm>
          <a:off x="157163" y="1619250"/>
          <a:ext cx="8677275" cy="4395788"/>
        </p:xfrm>
        <a:graphic>
          <a:graphicData uri="http://schemas.openxmlformats.org/presentationml/2006/ole">
            <p:oleObj spid="_x0000_s28700" name="Worksheet" r:id="rId5" imgW="10582243" imgH="587700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6347972"/>
            <a:ext cx="2864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/>
              <a:t>*Δείκτες για </a:t>
            </a:r>
            <a:r>
              <a:rPr lang="en-US" sz="900" dirty="0" smtClean="0"/>
              <a:t>EU </a:t>
            </a:r>
            <a:r>
              <a:rPr lang="el-GR" sz="900" dirty="0" smtClean="0"/>
              <a:t> &amp; Ελλάδα δεν συμπεριλαμβάνονται </a:t>
            </a:r>
            <a:endParaRPr lang="el-GR" sz="9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1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9961190"/>
              </p:ext>
            </p:extLst>
          </p:nvPr>
        </p:nvGraphicFramePr>
        <p:xfrm>
          <a:off x="0" y="2065338"/>
          <a:ext cx="8982075" cy="3794125"/>
        </p:xfrm>
        <a:graphic>
          <a:graphicData uri="http://schemas.openxmlformats.org/presentationml/2006/ole">
            <p:oleObj spid="_x0000_s29724" name="Φύλλο εργασίας" r:id="rId5" imgW="10487098" imgH="442922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Εμπορίου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5873582"/>
              </p:ext>
            </p:extLst>
          </p:nvPr>
        </p:nvGraphicFramePr>
        <p:xfrm>
          <a:off x="134938" y="1755775"/>
          <a:ext cx="8980487" cy="3983038"/>
        </p:xfrm>
        <a:graphic>
          <a:graphicData uri="http://schemas.openxmlformats.org/presentationml/2006/ole">
            <p:oleObj spid="_x0000_s30743" name="Φύλλο εργασίας" r:id="rId5" imgW="11877570" imgH="526732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9064676"/>
              </p:ext>
            </p:extLst>
          </p:nvPr>
        </p:nvGraphicFramePr>
        <p:xfrm>
          <a:off x="139700" y="1746250"/>
          <a:ext cx="8864600" cy="4211638"/>
        </p:xfrm>
        <a:graphic>
          <a:graphicData uri="http://schemas.openxmlformats.org/presentationml/2006/ole">
            <p:oleObj spid="_x0000_s31766" name="Φύλλο εργασίας" r:id="rId5" imgW="10286903" imgH="4886277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9842154"/>
              </p:ext>
            </p:extLst>
          </p:nvPr>
        </p:nvGraphicFramePr>
        <p:xfrm>
          <a:off x="134938" y="1689100"/>
          <a:ext cx="8802687" cy="4167188"/>
        </p:xfrm>
        <a:graphic>
          <a:graphicData uri="http://schemas.openxmlformats.org/presentationml/2006/ole">
            <p:oleObj spid="_x0000_s32789" name="Φύλλο εργασίας" r:id="rId5" imgW="11649116" imgH="551502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0880665"/>
              </p:ext>
            </p:extLst>
          </p:nvPr>
        </p:nvGraphicFramePr>
        <p:xfrm>
          <a:off x="50800" y="1828800"/>
          <a:ext cx="8999538" cy="3919538"/>
        </p:xfrm>
        <a:graphic>
          <a:graphicData uri="http://schemas.openxmlformats.org/presentationml/2006/ole">
            <p:oleObj spid="_x0000_s33812" name="Φύλλο εργασίας" r:id="rId5" imgW="12258553" imgH="502929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7132021"/>
              </p:ext>
            </p:extLst>
          </p:nvPr>
        </p:nvGraphicFramePr>
        <p:xfrm>
          <a:off x="41275" y="1792288"/>
          <a:ext cx="8956675" cy="4165600"/>
        </p:xfrm>
        <a:graphic>
          <a:graphicData uri="http://schemas.openxmlformats.org/presentationml/2006/ole">
            <p:oleObj spid="_x0000_s34835" name="Φύλλο εργασίας" r:id="rId5" imgW="12268087" imgH="570538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9" name="Picture 8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5192028"/>
              </p:ext>
            </p:extLst>
          </p:nvPr>
        </p:nvGraphicFramePr>
        <p:xfrm>
          <a:off x="107950" y="1630363"/>
          <a:ext cx="8912225" cy="4383087"/>
        </p:xfrm>
        <a:graphic>
          <a:graphicData uri="http://schemas.openxmlformats.org/presentationml/2006/ole">
            <p:oleObj spid="_x0000_s1079" name="Φύλλο εργασίας" r:id="rId5" imgW="11144201" imgH="514364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9195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85014296"/>
              </p:ext>
            </p:extLst>
          </p:nvPr>
        </p:nvGraphicFramePr>
        <p:xfrm>
          <a:off x="222250" y="1647825"/>
          <a:ext cx="8886825" cy="4292600"/>
        </p:xfrm>
        <a:graphic>
          <a:graphicData uri="http://schemas.openxmlformats.org/presentationml/2006/ole">
            <p:oleObj spid="_x0000_s35858" name="Φύλλο εργασίας" r:id="rId5" imgW="11963368" imgH="620077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9195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4176064"/>
              </p:ext>
            </p:extLst>
          </p:nvPr>
        </p:nvGraphicFramePr>
        <p:xfrm>
          <a:off x="22225" y="1900238"/>
          <a:ext cx="9096375" cy="3970337"/>
        </p:xfrm>
        <a:graphic>
          <a:graphicData uri="http://schemas.openxmlformats.org/presentationml/2006/ole">
            <p:oleObj spid="_x0000_s36881" name="Φύλλο εργασίας" r:id="rId5" imgW="12201695" imgH="5324332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6104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Υπηρεσιών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9540530"/>
              </p:ext>
            </p:extLst>
          </p:nvPr>
        </p:nvGraphicFramePr>
        <p:xfrm>
          <a:off x="107950" y="1774825"/>
          <a:ext cx="8870950" cy="4156075"/>
        </p:xfrm>
        <a:graphic>
          <a:graphicData uri="http://schemas.openxmlformats.org/presentationml/2006/ole">
            <p:oleObj spid="_x0000_s37903" name="Φύλλο εργασίας" r:id="rId5" imgW="10753684" imgH="503863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7071331"/>
              </p:ext>
            </p:extLst>
          </p:nvPr>
        </p:nvGraphicFramePr>
        <p:xfrm>
          <a:off x="111125" y="1693863"/>
          <a:ext cx="8921750" cy="4321175"/>
        </p:xfrm>
        <a:graphic>
          <a:graphicData uri="http://schemas.openxmlformats.org/presentationml/2006/ole">
            <p:oleObj spid="_x0000_s38926" name="Φύλλο εργασίας" r:id="rId5" imgW="10048916" imgH="486727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7133130"/>
              </p:ext>
            </p:extLst>
          </p:nvPr>
        </p:nvGraphicFramePr>
        <p:xfrm>
          <a:off x="80963" y="1057275"/>
          <a:ext cx="8982075" cy="4743450"/>
        </p:xfrm>
        <a:graphic>
          <a:graphicData uri="http://schemas.openxmlformats.org/presentationml/2006/ole">
            <p:oleObj spid="_x0000_s39949" name="Φύλλο εργασίας" r:id="rId5" imgW="8982229" imgH="474359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6936052"/>
              </p:ext>
            </p:extLst>
          </p:nvPr>
        </p:nvGraphicFramePr>
        <p:xfrm>
          <a:off x="101600" y="1749425"/>
          <a:ext cx="9042400" cy="4268788"/>
        </p:xfrm>
        <a:graphic>
          <a:graphicData uri="http://schemas.openxmlformats.org/presentationml/2006/ole">
            <p:oleObj spid="_x0000_s40972" name="Φύλλο εργασίας" r:id="rId5" imgW="10877615" imgH="5133975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03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4484971"/>
              </p:ext>
            </p:extLst>
          </p:nvPr>
        </p:nvGraphicFramePr>
        <p:xfrm>
          <a:off x="107950" y="1776413"/>
          <a:ext cx="8974138" cy="3921125"/>
        </p:xfrm>
        <a:graphic>
          <a:graphicData uri="http://schemas.openxmlformats.org/presentationml/2006/ole">
            <p:oleObj spid="_x0000_s41995" name="Φύλλο εργασίας" r:id="rId5" imgW="9829654" imgH="429587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5022228"/>
              </p:ext>
            </p:extLst>
          </p:nvPr>
        </p:nvGraphicFramePr>
        <p:xfrm>
          <a:off x="112713" y="1433513"/>
          <a:ext cx="8847137" cy="4578350"/>
        </p:xfrm>
        <a:graphic>
          <a:graphicData uri="http://schemas.openxmlformats.org/presentationml/2006/ole">
            <p:oleObj spid="_x0000_s43018" name="Φύλλο εργασίας" r:id="rId5" imgW="8486848" imgH="4390882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1531680"/>
              </p:ext>
            </p:extLst>
          </p:nvPr>
        </p:nvGraphicFramePr>
        <p:xfrm>
          <a:off x="107950" y="1990725"/>
          <a:ext cx="8956675" cy="3954463"/>
        </p:xfrm>
        <a:graphic>
          <a:graphicData uri="http://schemas.openxmlformats.org/presentationml/2006/ole">
            <p:oleObj spid="_x0000_s44041" name="Φύλλο εργασίας" r:id="rId5" imgW="10029849" imgH="442922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8749563"/>
              </p:ext>
            </p:extLst>
          </p:nvPr>
        </p:nvGraphicFramePr>
        <p:xfrm>
          <a:off x="179388" y="1703388"/>
          <a:ext cx="8858250" cy="4167187"/>
        </p:xfrm>
        <a:graphic>
          <a:graphicData uri="http://schemas.openxmlformats.org/presentationml/2006/ole">
            <p:oleObj spid="_x0000_s2102" name="Φύλλο εργασίας" r:id="rId5" imgW="9515402" imgH="447689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71633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Κατασκευών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3970676"/>
              </p:ext>
            </p:extLst>
          </p:nvPr>
        </p:nvGraphicFramePr>
        <p:xfrm>
          <a:off x="-7938" y="1847850"/>
          <a:ext cx="9121776" cy="4049713"/>
        </p:xfrm>
        <a:graphic>
          <a:graphicData uri="http://schemas.openxmlformats.org/presentationml/2006/ole">
            <p:oleObj spid="_x0000_s45063" name="Φύλλο εργασίας" r:id="rId5" imgW="11582384" imgH="514364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9078533"/>
              </p:ext>
            </p:extLst>
          </p:nvPr>
        </p:nvGraphicFramePr>
        <p:xfrm>
          <a:off x="90488" y="1825625"/>
          <a:ext cx="8929687" cy="4189413"/>
        </p:xfrm>
        <a:graphic>
          <a:graphicData uri="http://schemas.openxmlformats.org/presentationml/2006/ole">
            <p:oleObj spid="_x0000_s46086" name="Φύλλο εργασίας" r:id="rId5" imgW="11306264" imgH="530533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3259407"/>
              </p:ext>
            </p:extLst>
          </p:nvPr>
        </p:nvGraphicFramePr>
        <p:xfrm>
          <a:off x="98425" y="1484313"/>
          <a:ext cx="8947150" cy="4640262"/>
        </p:xfrm>
        <a:graphic>
          <a:graphicData uri="http://schemas.openxmlformats.org/presentationml/2006/ole">
            <p:oleObj spid="_x0000_s47109" name="Φύλλο εργασίας" r:id="rId5" imgW="10620221" imgH="550535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0708502"/>
              </p:ext>
            </p:extLst>
          </p:nvPr>
        </p:nvGraphicFramePr>
        <p:xfrm>
          <a:off x="23813" y="1774825"/>
          <a:ext cx="9134475" cy="4260850"/>
        </p:xfrm>
        <a:graphic>
          <a:graphicData uri="http://schemas.openxmlformats.org/presentationml/2006/ole">
            <p:oleObj spid="_x0000_s48132" name="Φύλλο εργασίας" r:id="rId5" imgW="11392062" imgH="5314998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5998725"/>
              </p:ext>
            </p:extLst>
          </p:nvPr>
        </p:nvGraphicFramePr>
        <p:xfrm>
          <a:off x="165100" y="1628775"/>
          <a:ext cx="8982075" cy="4311650"/>
        </p:xfrm>
        <a:graphic>
          <a:graphicData uri="http://schemas.openxmlformats.org/presentationml/2006/ole">
            <p:oleObj spid="_x0000_s49155" name="Φύλλο εργασίας" r:id="rId5" imgW="11306264" imgH="5429345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Εξέλιξη Δεικτών 2009 – 20</a:t>
            </a:r>
            <a:r>
              <a:rPr lang="en-US" sz="2300" dirty="0" smtClean="0"/>
              <a:t>2</a:t>
            </a:r>
            <a:r>
              <a:rPr lang="el-GR" sz="2300" smtClean="0"/>
              <a:t>1 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1900493"/>
              </p:ext>
            </p:extLst>
          </p:nvPr>
        </p:nvGraphicFramePr>
        <p:xfrm>
          <a:off x="0" y="1847850"/>
          <a:ext cx="9129713" cy="3940175"/>
        </p:xfrm>
        <a:graphic>
          <a:graphicData uri="http://schemas.openxmlformats.org/presentationml/2006/ole">
            <p:oleObj spid="_x0000_s3125" name="Φύλλο εργασίας" r:id="rId5" imgW="9401345" imgH="4057507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6864689"/>
              </p:ext>
            </p:extLst>
          </p:nvPr>
        </p:nvGraphicFramePr>
        <p:xfrm>
          <a:off x="184150" y="1352550"/>
          <a:ext cx="8810625" cy="4664075"/>
        </p:xfrm>
        <a:graphic>
          <a:graphicData uri="http://schemas.openxmlformats.org/presentationml/2006/ole">
            <p:oleObj spid="_x0000_s4148" name="Φύλλο εργασίας" r:id="rId5" imgW="8753434" imgH="506730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286167"/>
              </p:ext>
            </p:extLst>
          </p:nvPr>
        </p:nvGraphicFramePr>
        <p:xfrm>
          <a:off x="106363" y="1565275"/>
          <a:ext cx="8996362" cy="4433888"/>
        </p:xfrm>
        <a:graphic>
          <a:graphicData uri="http://schemas.openxmlformats.org/presentationml/2006/ole">
            <p:oleObj spid="_x0000_s5171" name="Φύλλο εργασίας" r:id="rId5" imgW="9353680" imgH="4610243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3229426"/>
              </p:ext>
            </p:extLst>
          </p:nvPr>
        </p:nvGraphicFramePr>
        <p:xfrm>
          <a:off x="188913" y="1701800"/>
          <a:ext cx="8950325" cy="4160838"/>
        </p:xfrm>
        <a:graphic>
          <a:graphicData uri="http://schemas.openxmlformats.org/presentationml/2006/ole">
            <p:oleObj spid="_x0000_s6195" name="Φύλλο εργασίας" r:id="rId6" imgW="9715597" imgH="4514898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111111"/>
      </a:dk1>
      <a:lt1>
        <a:srgbClr val="FFFFFF"/>
      </a:lt1>
      <a:dk2>
        <a:srgbClr val="000000"/>
      </a:dk2>
      <a:lt2>
        <a:srgbClr val="663300"/>
      </a:lt2>
      <a:accent1>
        <a:srgbClr val="CC6600"/>
      </a:accent1>
      <a:accent2>
        <a:srgbClr val="800000"/>
      </a:accent2>
      <a:accent3>
        <a:srgbClr val="FFFFFF"/>
      </a:accent3>
      <a:accent4>
        <a:srgbClr val="0D0D0D"/>
      </a:accent4>
      <a:accent5>
        <a:srgbClr val="E2B8AA"/>
      </a:accent5>
      <a:accent6>
        <a:srgbClr val="730000"/>
      </a:accent6>
      <a:hlink>
        <a:srgbClr val="FFCC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CC6600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E2B8AA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10170</TotalTime>
  <Words>195</Words>
  <Application>Microsoft Office PowerPoint</Application>
  <PresentationFormat>Προβολή στην οθόνη (4:3)</PresentationFormat>
  <Paragraphs>69</Paragraphs>
  <Slides>56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Συνδέσεις</vt:lpstr>
      </vt:variant>
      <vt:variant>
        <vt:i4>48</vt:i4>
      </vt:variant>
      <vt:variant>
        <vt:lpstr>Τίτλοι διαφανειών</vt:lpstr>
      </vt:variant>
      <vt:variant>
        <vt:i4>56</vt:i4>
      </vt:variant>
    </vt:vector>
  </HeadingPairs>
  <TitlesOfParts>
    <vt:vector size="105" baseType="lpstr">
      <vt:lpstr>template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22 - Γράφημα-1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21 - Γράφημα-1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18 -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21 -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22 -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10 - Γράφημα-1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11 -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12 -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13 -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14 -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15 -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16 -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18 - Γράφημα-1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19 -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ΚΑΤΑΝΑΛΩΤΕΣ![ΕΠΕΞΕΡΓΑΣΙΑ_ΧΡΟΝΟΣΕΙΡΩΝ_Σεπτέμβριος_2021.xlsx]ΣΥΓΚΡΙΤΙΚΑ ΚΑΤΑΝΑΛΩΤΕΣ 20 -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13 -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Γράφημα-10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Γράφημα-2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Γράφημα-1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Γράφημα-7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Γράφημα-8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Γράφημα-6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Γράφημα-5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Γράφημα-3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Γράφημα-4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27 -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22 - Γράφημα-9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ΒΙΟΜΗΧΑΝΙΕΣ![ΕΠΕΞΕΡΓΑΣΙΑ_ΧΡΟΝΟΣΕΙΡΩΝ_Σεπτέμβριος_2021.xlsx]ΣΥΓΚΡΙΤΙΚΑ ΒΙΟΜΗΧΑΝΙΕΣ 15 -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ΕΜΠΟΡΙΚΕΣ![ΕΠΕΞΕΡΓΑΣΙΑ_ΧΡΟΝΟΣΕΙΡΩΝ_Σεπτέμβριος_2021.xlsx]ΣΥΓΚΡΙΤΙΚΑ ΕΜΠΟΡΙΚΕΣ 7 -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ΕΜΠΟΡΙΚΕΣ![ΕΠΕΞΕΡΓΑΣΙΑ_ΧΡΟΝΟΣΕΙΡΩΝ_Σεπτέμβριος_2021.xlsx]ΣΥΓΚΡΙΤΙΚΑ ΕΜΠΟΡΙΚΕΣ 8 -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ΕΜΠΟΡΙΚΕΣ![ΕΠΕΞΕΡΓΑΣΙΑ_ΧΡΟΝΟΣΕΙΡΩΝ_Σεπτέμβριος_2021.xlsx]ΣΥΓΚΡΙΤΙΚΑ ΕΜΠΟΡΙΚΕΣ 9 -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ΕΜΠΟΡΙΚΕΣ![ΕΠΕΞΕΡΓΑΣΙΑ_ΧΡΟΝΟΣΕΙΡΩΝ_Σεπτέμβριος_2021.xlsx]ΣΥΓΚΡΙΤΙΚΑ ΕΜΠΟΡΙΚΕΣ 10 -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ΕΜΠΟΡΙΚΕΣ![ΕΠΕΞΕΡΓΑΣΙΑ_ΧΡΟΝΟΣΕΙΡΩΝ_Σεπτέμβριος_2021.xlsx]ΣΥΓΚΡΙΤΙΚΑ ΕΜΠΟΡΙΚΕΣ 12 -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ΕΜΠΟΡΙΚΕΣ![ΕΠΕΞΕΡΓΑΣΙΑ_ΧΡΟΝΟΣΕΙΡΩΝ_Σεπτέμβριος_2021.xlsx]ΣΥΓΚΡΙΤΙΚΑ ΕΜΠΟΡΙΚΕΣ 13 -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ΕΜΠΟΡΙΚΕΣ![ΕΠΕΞΕΡΓΑΣΙΑ_ΧΡΟΝΟΣΕΙΡΩΝ_Σεπτέμβριος_2021.xlsx]ΣΥΓΚΡΙΤΙΚΑ ΕΜΠΟΡΙΚΕΣ 11 -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ΥΠΗΡΕΣΙΕΣ![ΕΠΕΞΕΡΓΑΣΙΑ_ΧΡΟΝΟΣΕΙΡΩΝ_Σεπτέμβριος_2021.xlsx]ΣΥΓΚΡΙΤΙΚΑ ΥΠΗΡΕΣΙΕΣ 7 -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ΥΠΗΡΕΣΙΕΣ![ΕΠΕΞΕΡΓΑΣΙΑ_ΧΡΟΝΟΣΕΙΡΩΝ_Σεπτέμβριος_2021.xlsx]ΣΥΓΚΡΙΤΙΚΑ ΥΠΗΡΕΣΙΕΣ 9 -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ΥΠΗΡΕΣΙΕΣ![ΕΠΕΞΕΡΓΑΣΙΑ_ΧΡΟΝΟΣΕΙΡΩΝ_Σεπτέμβριος_2021.xlsx]ΣΥΓΚΡΙΤΙΚΑ ΥΠΗΡΕΣΙΕΣ 11 -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ΥΠΗΡΕΣΙΕΣ![ΕΠΕΞΕΡΓΑΣΙΑ_ΧΡΟΝΟΣΕΙΡΩΝ_Σεπτέμβριος_2021.xlsx]ΣΥΓΚΡΙΤΙΚΑ ΥΠΗΡΕΣΙΕΣ 10 -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ΥΠΗΡΕΣΙΕΣ![ΕΠΕΞΕΡΓΑΣΙΑ_ΧΡΟΝΟΣΕΙΡΩΝ_Σεπτέμβριος_2021.xlsx]ΣΥΓΚΡΙΤΙΚΑ ΥΠΗΡΕΣΙΕΣ 13 -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ΥΠΗΡΕΣΙΕΣ![ΕΠΕΞΕΡΓΑΣΙΑ_ΧΡΟΝΟΣΕΙΡΩΝ_Σεπτέμβριος_2021.xlsx]ΣΥΓΚΡΙΤΙΚΑ ΥΠΗΡΕΣΙΕΣ 12 -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ΥΠΗΡΕΣΙΕΣ![ΕΠΕΞΕΡΓΑΣΙΑ_ΧΡΟΝΟΣΕΙΡΩΝ_Σεπτέμβριος_2021.xlsx]ΣΥΓΚΡΙΤΙΚΑ ΥΠΗΡΕΣΙΕΣ 14 -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ΚΑΤΑΣΚΕΥΑΣΤΙΚΕΣ![ΕΠΕΞΕΡΓΑΣΙΑ_ΧΡΟΝΟΣΕΙΡΩΝ_Σεπτέμβριος_2021.xlsx]ΣΥΓΚΡΙΤΙΚΑ ΚΑΤΑΣΚΕΥΑΣΤΙΚΕΣ 5 -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ΚΑΤΑΣΚΕΥΑΣΤΙΚΕΣ![ΕΠΕΞΕΡΓΑΣΙΑ_ΧΡΟΝΟΣΕΙΡΩΝ_Σεπτέμβριος_2021.xlsx]ΣΥΓΚΡΙΤΙΚΑ ΚΑΤΑΣΚΕΥΑΣΤΙΚΕΣ 6 -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ΚΑΤΑΣΚΕΥΑΣΤΙΚΕΣ![ΕΠΕΞΕΡΓΑΣΙΑ_ΧΡΟΝΟΣΕΙΡΩΝ_Σεπτέμβριος_2021.xlsx]ΣΥΓΚΡΙΤΙΚΑ ΚΑΤΑΣΚΕΥΑΣΤΙΚΕΣ 8 -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ΚΑΤΑΣΚΕΥΑΣΤΙΚΕΣ![ΕΠΕΞΕΡΓΑΣΙΑ_ΧΡΟΝΟΣΕΙΡΩΝ_Σεπτέμβριος_2021.xlsx]ΣΥΓΚΡΙΤΙΚΑ ΚΑΤΑΣΚΕΥΑΣΤΙΚΕΣ 7 - Γράφημα</vt:lpstr>
      <vt:lpstr>\\Direction\γενικό αρχείο\Palmos Analysis\PrimoQ\ΕΒΕΘ\ΒΑΡΟΜΕΤΡΟ ΕΒΕΘ\Βαρόμετρο ΕΒΕΘ - Σεπτέμβριος 2021\ΕΠΕΞΕΡΓΑΣΙΑ_ΧΡΟΝΟΣΕΙΡΩΝ_Σεπτέμβριος_2021.xlsx!ΣΥΓΚΡΙΤΙΚΑ ΚΑΤΑΣΚΕΥΑΣΤΙΚΕΣ![ΕΠΕΞΕΡΓΑΣΙΑ_ΧΡΟΝΟΣΕΙΡΩΝ_Σεπτέμβριος_2021.xlsx]ΣΥΓΚΡΙΤΙΚΑ ΚΑΤΑΣΚΕΥΑΣΤΙΚΕΣ 9 - Γράφημα</vt:lpstr>
      <vt:lpstr>Βαρόμετρο ΕΒΕΘ</vt:lpstr>
      <vt:lpstr>Βαρόμετρο ΕΒΕΘ: Οι δείκτες</vt:lpstr>
      <vt:lpstr>Βαρόμετρο ΕΒΕΘ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Βαρόμετρο ΕΒΕΘ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Βαρόμετρο ΕΒΕΘ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Βαρόμετρο ΕΒΕΘ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Βαρόμετρο ΕΒΕΘ</vt:lpstr>
      <vt:lpstr>Έρευνα Κατασκευών</vt:lpstr>
      <vt:lpstr>Έρευνα Κατασκευών</vt:lpstr>
      <vt:lpstr>Έρευνα Κατασκευών</vt:lpstr>
      <vt:lpstr>Έρευνα Κατασκευών</vt:lpstr>
      <vt:lpstr>Έρευνα Κατασκευών</vt:lpstr>
      <vt:lpstr>Βαρόμετρο ΕΒΕΘ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Βαρόμετρο ΕΒΕΘ</dc:title>
  <dc:creator>Pasqual</dc:creator>
  <cp:lastModifiedBy>Alexander Temekenidis</cp:lastModifiedBy>
  <cp:revision>2026</cp:revision>
  <dcterms:created xsi:type="dcterms:W3CDTF">2010-04-04T21:55:31Z</dcterms:created>
  <dcterms:modified xsi:type="dcterms:W3CDTF">2021-10-12T07:31:07Z</dcterms:modified>
</cp:coreProperties>
</file>