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66" r:id="rId4"/>
    <p:sldId id="257" r:id="rId5"/>
    <p:sldId id="288" r:id="rId6"/>
    <p:sldId id="298" r:id="rId7"/>
    <p:sldId id="259" r:id="rId8"/>
    <p:sldId id="299" r:id="rId9"/>
    <p:sldId id="260" r:id="rId10"/>
    <p:sldId id="300" r:id="rId11"/>
    <p:sldId id="261" r:id="rId12"/>
    <p:sldId id="262" r:id="rId13"/>
    <p:sldId id="294" r:id="rId14"/>
    <p:sldId id="263" r:id="rId15"/>
    <p:sldId id="295" r:id="rId16"/>
    <p:sldId id="265" r:id="rId17"/>
    <p:sldId id="287" r:id="rId18"/>
    <p:sldId id="296" r:id="rId19"/>
    <p:sldId id="267" r:id="rId20"/>
    <p:sldId id="268" r:id="rId21"/>
    <p:sldId id="289" r:id="rId22"/>
    <p:sldId id="301" r:id="rId23"/>
    <p:sldId id="269" r:id="rId24"/>
    <p:sldId id="302" r:id="rId25"/>
    <p:sldId id="270" r:id="rId26"/>
    <p:sldId id="303" r:id="rId27"/>
    <p:sldId id="271" r:id="rId28"/>
    <p:sldId id="304" r:id="rId29"/>
    <p:sldId id="273" r:id="rId30"/>
    <p:sldId id="305" r:id="rId31"/>
    <p:sldId id="286" r:id="rId32"/>
    <p:sldId id="297" r:id="rId33"/>
    <p:sldId id="293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29" r:id="rId47"/>
    <p:sldId id="318" r:id="rId48"/>
    <p:sldId id="319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ΔΕΙΚΤΗΣ ΚΑΤΑΝΑΛΩΤΙΚΗΣ ΕΜΠΙΣΤΟΣΥΝΗΣ</a:t>
            </a:r>
          </a:p>
        </c:rich>
      </c:tx>
      <c:layout>
        <c:manualLayout>
          <c:xMode val="edge"/>
          <c:yMode val="edge"/>
          <c:x val="0.27326831107987015"/>
          <c:y val="0"/>
        </c:manualLayout>
      </c:layout>
    </c:title>
    <c:plotArea>
      <c:layout>
        <c:manualLayout>
          <c:layoutTarget val="inner"/>
          <c:xMode val="edge"/>
          <c:yMode val="edge"/>
          <c:x val="4.73782660128984E-2"/>
          <c:y val="0.16041429984482031"/>
          <c:w val="0.91208406250504515"/>
          <c:h val="0.5336228322301112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6054364435064211E-2"/>
                  <c:y val="1.422333002426254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744105679900706E-2"/>
                  <c:y val="-8.40912389662798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600" dirty="0" smtClean="0"/>
                      <a:t> </a:t>
                    </a:r>
                  </a:p>
                  <a:p>
                    <a:r>
                      <a:rPr lang="en-US" sz="1600" dirty="0" smtClean="0"/>
                      <a:t>-76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1243406736416323E-2"/>
                  <c:y val="-1.422333002426254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sz="1600" dirty="0" smtClean="0"/>
                      <a:t>-2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spPr/>
              <c:txPr>
                <a:bodyPr/>
                <a:lstStyle/>
                <a:p>
                  <a:pPr algn="ctr">
                    <a:defRPr lang="el-GR" sz="2400" b="1" i="0" u="none" strike="noStrike" kern="1200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ΚΑΤΑΝΑΛΩΤΕΣ'!$B$4:$Z$4</c:f>
              <c:numCache>
                <c:formatCode>General</c:formatCode>
                <c:ptCount val="25"/>
                <c:pt idx="0">
                  <c:v>-46</c:v>
                </c:pt>
                <c:pt idx="1">
                  <c:v>-32</c:v>
                </c:pt>
                <c:pt idx="2">
                  <c:v>-61</c:v>
                </c:pt>
                <c:pt idx="3">
                  <c:v>-63</c:v>
                </c:pt>
                <c:pt idx="4">
                  <c:v>-63</c:v>
                </c:pt>
                <c:pt idx="5">
                  <c:v>-76</c:v>
                </c:pt>
                <c:pt idx="6">
                  <c:v>-72</c:v>
                </c:pt>
                <c:pt idx="7">
                  <c:v>-68</c:v>
                </c:pt>
                <c:pt idx="8">
                  <c:v>-55</c:v>
                </c:pt>
                <c:pt idx="9">
                  <c:v>-50</c:v>
                </c:pt>
                <c:pt idx="10">
                  <c:v>-38</c:v>
                </c:pt>
                <c:pt idx="11">
                  <c:v>-41</c:v>
                </c:pt>
                <c:pt idx="12">
                  <c:v>-23</c:v>
                </c:pt>
                <c:pt idx="13">
                  <c:v>-43</c:v>
                </c:pt>
                <c:pt idx="14">
                  <c:v>-48</c:v>
                </c:pt>
                <c:pt idx="15">
                  <c:v>-52</c:v>
                </c:pt>
                <c:pt idx="16">
                  <c:v>-55</c:v>
                </c:pt>
                <c:pt idx="17">
                  <c:v>-36</c:v>
                </c:pt>
                <c:pt idx="18">
                  <c:v>-34</c:v>
                </c:pt>
                <c:pt idx="19" formatCode="0">
                  <c:v>-25</c:v>
                </c:pt>
                <c:pt idx="20" formatCode="0">
                  <c:v>-23</c:v>
                </c:pt>
                <c:pt idx="21">
                  <c:v>-2</c:v>
                </c:pt>
                <c:pt idx="22">
                  <c:v>-45</c:v>
                </c:pt>
                <c:pt idx="23">
                  <c:v>-41</c:v>
                </c:pt>
                <c:pt idx="24">
                  <c:v>-34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5135300231417158E-2"/>
                  <c:y val="5.1203988087345137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8865188453577614E-2"/>
                  <c:y val="4.8359322082492627E-2"/>
                </c:manualLayout>
              </c:layout>
              <c:tx>
                <c:rich>
                  <a:bodyPr/>
                  <a:lstStyle/>
                  <a:p>
                    <a:pPr algn="ctr">
                      <a:defRPr lang="el-GR" sz="1600" b="1" i="0" u="none" strike="noStrike" kern="1200" baseline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600" dirty="0" smtClean="0"/>
                      <a:t> </a:t>
                    </a:r>
                    <a:r>
                      <a:rPr lang="en-US" sz="1600" dirty="0" smtClean="0"/>
                      <a:t>-79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5.90274150511437E-2"/>
                  <c:y val="-7.6805982131017692E-2"/>
                </c:manualLayout>
              </c:layout>
              <c:tx>
                <c:rich>
                  <a:bodyPr/>
                  <a:lstStyle/>
                  <a:p>
                    <a:pPr algn="ctr">
                      <a:defRPr lang="el-GR" sz="1800" b="1" i="0" u="none" strike="noStrike" kern="1200" baseline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600" dirty="0" smtClean="0"/>
                      <a:t> </a:t>
                    </a:r>
                  </a:p>
                  <a:p>
                    <a:pPr algn="ctr">
                      <a:defRPr lang="el-GR" sz="1800" b="1" i="0" u="none" strike="noStrike" kern="1200" baseline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 smtClean="0"/>
                      <a:t>-7</a:t>
                    </a:r>
                    <a:endParaRPr lang="en-US" sz="1800" dirty="0"/>
                  </a:p>
                </c:rich>
              </c:tx>
              <c:spPr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4054120092566859E-3"/>
                  <c:y val="5.1203988087345081E-2"/>
                </c:manualLayout>
              </c:layout>
              <c:spPr/>
              <c:txPr>
                <a:bodyPr/>
                <a:lstStyle/>
                <a:p>
                  <a:pPr algn="ctr">
                    <a:defRPr lang="el-GR" sz="2400" b="1" i="0" u="none" strike="noStrike" kern="1200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showVal val="1"/>
            </c:dLbl>
            <c:txPr>
              <a:bodyPr/>
              <a:lstStyle/>
              <a:p>
                <a:pPr algn="ctr">
                  <a:defRPr lang="el-GR" sz="14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ΚΑΤΑΝΑΛΩΤΕΣ'!$B$5:$Z$5</c:f>
              <c:numCache>
                <c:formatCode>General</c:formatCode>
                <c:ptCount val="25"/>
                <c:pt idx="0">
                  <c:v>-56</c:v>
                </c:pt>
                <c:pt idx="1">
                  <c:v>-39</c:v>
                </c:pt>
                <c:pt idx="2">
                  <c:v>-57</c:v>
                </c:pt>
                <c:pt idx="3">
                  <c:v>-67</c:v>
                </c:pt>
                <c:pt idx="4">
                  <c:v>-66</c:v>
                </c:pt>
                <c:pt idx="5">
                  <c:v>-74</c:v>
                </c:pt>
                <c:pt idx="6">
                  <c:v>-79</c:v>
                </c:pt>
                <c:pt idx="7">
                  <c:v>-76</c:v>
                </c:pt>
                <c:pt idx="8">
                  <c:v>-71</c:v>
                </c:pt>
                <c:pt idx="9">
                  <c:v>-72</c:v>
                </c:pt>
                <c:pt idx="10">
                  <c:v>-60</c:v>
                </c:pt>
                <c:pt idx="11">
                  <c:v>-56</c:v>
                </c:pt>
                <c:pt idx="12">
                  <c:v>-31</c:v>
                </c:pt>
                <c:pt idx="13">
                  <c:v>-64</c:v>
                </c:pt>
                <c:pt idx="14">
                  <c:v>-72</c:v>
                </c:pt>
                <c:pt idx="15">
                  <c:v>-66</c:v>
                </c:pt>
                <c:pt idx="16">
                  <c:v>-74</c:v>
                </c:pt>
                <c:pt idx="17">
                  <c:v>-54</c:v>
                </c:pt>
                <c:pt idx="18">
                  <c:v>-53</c:v>
                </c:pt>
                <c:pt idx="19" formatCode="0">
                  <c:v>-45</c:v>
                </c:pt>
                <c:pt idx="20" formatCode="0">
                  <c:v>-31</c:v>
                </c:pt>
                <c:pt idx="21">
                  <c:v>-7</c:v>
                </c:pt>
                <c:pt idx="22">
                  <c:v>-17</c:v>
                </c:pt>
                <c:pt idx="23">
                  <c:v>-41</c:v>
                </c:pt>
                <c:pt idx="24">
                  <c:v>-40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8703183180737324E-2"/>
                  <c:y val="2.8446660048525082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C000"/>
                        </a:solidFill>
                      </a:defRPr>
                    </a:pPr>
                    <a:r>
                      <a:rPr lang="el-GR" sz="1200" dirty="0" err="1" smtClean="0"/>
                      <a:t>Min</a:t>
                    </a:r>
                    <a:r>
                      <a:rPr lang="el-GR" sz="1600" dirty="0" smtClean="0"/>
                      <a:t>:</a:t>
                    </a:r>
                  </a:p>
                  <a:p>
                    <a:pPr>
                      <a:defRPr sz="1600" b="1">
                        <a:solidFill>
                          <a:srgbClr val="FFC000"/>
                        </a:solidFill>
                      </a:defRPr>
                    </a:pPr>
                    <a:r>
                      <a:rPr lang="en-US" sz="1600" dirty="0" smtClean="0"/>
                      <a:t>-32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4.0756948268443872E-2"/>
                  <c:y val="7.680598213101771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C000"/>
                        </a:solidFill>
                      </a:defRPr>
                    </a:pPr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600" baseline="0" dirty="0" smtClean="0"/>
                      <a:t> </a:t>
                    </a:r>
                  </a:p>
                  <a:p>
                    <a:pPr>
                      <a:defRPr sz="1600" b="1">
                        <a:solidFill>
                          <a:srgbClr val="FFC000"/>
                        </a:solidFill>
                      </a:defRPr>
                    </a:pPr>
                    <a:r>
                      <a:rPr lang="en-US" sz="1600" dirty="0" smtClean="0"/>
                      <a:t>0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0188134869976162E-3"/>
                  <c:y val="-1.422333002426254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C000"/>
                      </a:solidFill>
                    </a:defRPr>
                  </a:pPr>
                  <a:endParaRPr lang="el-GR"/>
                </a:p>
              </c:txPr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ΚΑΤΑΝΑΛΩΤΕΣ'!$B$6:$Z$6</c:f>
              <c:numCache>
                <c:formatCode>General</c:formatCode>
                <c:ptCount val="25"/>
                <c:pt idx="0">
                  <c:v>-32</c:v>
                </c:pt>
                <c:pt idx="1">
                  <c:v>-17</c:v>
                </c:pt>
                <c:pt idx="2">
                  <c:v>-14</c:v>
                </c:pt>
                <c:pt idx="3">
                  <c:v>-12</c:v>
                </c:pt>
                <c:pt idx="4">
                  <c:v>-13</c:v>
                </c:pt>
                <c:pt idx="5">
                  <c:v>-19</c:v>
                </c:pt>
                <c:pt idx="6">
                  <c:v>-19</c:v>
                </c:pt>
                <c:pt idx="7">
                  <c:v>-24</c:v>
                </c:pt>
                <c:pt idx="8">
                  <c:v>-22</c:v>
                </c:pt>
                <c:pt idx="9">
                  <c:v>-12</c:v>
                </c:pt>
                <c:pt idx="10">
                  <c:v>-7</c:v>
                </c:pt>
                <c:pt idx="11">
                  <c:v>-8</c:v>
                </c:pt>
                <c:pt idx="12">
                  <c:v>-2</c:v>
                </c:pt>
                <c:pt idx="13">
                  <c:v>-6</c:v>
                </c:pt>
                <c:pt idx="14">
                  <c:v>-7</c:v>
                </c:pt>
                <c:pt idx="15">
                  <c:v>-7</c:v>
                </c:pt>
                <c:pt idx="16">
                  <c:v>-4</c:v>
                </c:pt>
                <c:pt idx="17">
                  <c:v>-2</c:v>
                </c:pt>
                <c:pt idx="18">
                  <c:v>0</c:v>
                </c:pt>
                <c:pt idx="19">
                  <c:v>-3</c:v>
                </c:pt>
                <c:pt idx="20">
                  <c:v>-7</c:v>
                </c:pt>
                <c:pt idx="21">
                  <c:v>-6</c:v>
                </c:pt>
                <c:pt idx="22">
                  <c:v>-10</c:v>
                </c:pt>
                <c:pt idx="23">
                  <c:v>-14</c:v>
                </c:pt>
                <c:pt idx="24">
                  <c:v>-11</c:v>
                </c:pt>
              </c:numCache>
            </c:numRef>
          </c:val>
        </c:ser>
        <c:dLbls>
          <c:showVal val="1"/>
        </c:dLbls>
        <c:marker val="1"/>
        <c:axId val="148034304"/>
        <c:axId val="148035840"/>
      </c:lineChart>
      <c:catAx>
        <c:axId val="14803430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48035840"/>
        <c:crosses val="autoZero"/>
        <c:auto val="1"/>
        <c:lblAlgn val="ctr"/>
        <c:lblOffset val="100"/>
      </c:catAx>
      <c:valAx>
        <c:axId val="148035840"/>
        <c:scaling>
          <c:orientation val="minMax"/>
        </c:scaling>
        <c:delete val="1"/>
        <c:axPos val="l"/>
        <c:numFmt formatCode="General" sourceLinked="1"/>
        <c:tickLblPos val="none"/>
        <c:crossAx val="148034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6609716863704691"/>
          <c:y val="6.820097946106346E-2"/>
          <c:w val="0.42845401580435638"/>
          <c:h val="5.4889734473947391E-2"/>
        </c:manualLayout>
      </c:layout>
      <c:txPr>
        <a:bodyPr/>
        <a:lstStyle/>
        <a:p>
          <a:pPr>
            <a:defRPr sz="1100" b="1"/>
          </a:pPr>
          <a:endParaRPr lang="el-GR"/>
        </a:p>
      </c:txPr>
    </c:legend>
    <c:plotVisOnly val="1"/>
    <c:dispBlanksAs val="gap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Πρόθεση για την  πραγματοποίηση σημαντικών αγορών κατά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1277889466085921E-2"/>
          <c:y val="0.17351197713765293"/>
          <c:w val="0.95940255461532753"/>
          <c:h val="0.5496738459827365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ΚΑΤΑΝΑΛΩΤΕΣ'!$A$40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6680562847830624E-2"/>
                  <c:y val="4.273721861652173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Min: </a:t>
                    </a:r>
                    <a:r>
                      <a:rPr lang="en-US" smtClean="0"/>
                      <a:t>-79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6194448402717454E-2"/>
                  <c:y val="9.483798962132584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2987754045029996E-4"/>
                  <c:y val="-3.541393789068452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ΚΑΤΑΝΑΛΩΤΕΣ'!$B$40:$Z$40</c:f>
              <c:numCache>
                <c:formatCode>General</c:formatCode>
                <c:ptCount val="25"/>
                <c:pt idx="0">
                  <c:v>-52</c:v>
                </c:pt>
                <c:pt idx="1">
                  <c:v>-31</c:v>
                </c:pt>
                <c:pt idx="2">
                  <c:v>-60</c:v>
                </c:pt>
                <c:pt idx="3">
                  <c:v>-63</c:v>
                </c:pt>
                <c:pt idx="4">
                  <c:v>-69</c:v>
                </c:pt>
                <c:pt idx="5">
                  <c:v>-71</c:v>
                </c:pt>
                <c:pt idx="6">
                  <c:v>-79</c:v>
                </c:pt>
                <c:pt idx="7">
                  <c:v>-77</c:v>
                </c:pt>
                <c:pt idx="8">
                  <c:v>-67</c:v>
                </c:pt>
                <c:pt idx="9">
                  <c:v>-68</c:v>
                </c:pt>
                <c:pt idx="10">
                  <c:v>-63</c:v>
                </c:pt>
                <c:pt idx="11">
                  <c:v>-67</c:v>
                </c:pt>
                <c:pt idx="12">
                  <c:v>-63</c:v>
                </c:pt>
                <c:pt idx="13">
                  <c:v>-62</c:v>
                </c:pt>
                <c:pt idx="14">
                  <c:v>-67</c:v>
                </c:pt>
                <c:pt idx="15">
                  <c:v>-73</c:v>
                </c:pt>
                <c:pt idx="16">
                  <c:v>-68</c:v>
                </c:pt>
                <c:pt idx="17">
                  <c:v>-48</c:v>
                </c:pt>
                <c:pt idx="18">
                  <c:v>-52</c:v>
                </c:pt>
                <c:pt idx="19">
                  <c:v>-44</c:v>
                </c:pt>
                <c:pt idx="20">
                  <c:v>-37</c:v>
                </c:pt>
                <c:pt idx="21">
                  <c:v>-28</c:v>
                </c:pt>
                <c:pt idx="22">
                  <c:v>-59</c:v>
                </c:pt>
                <c:pt idx="23">
                  <c:v>-51</c:v>
                </c:pt>
                <c:pt idx="24">
                  <c:v>-33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ΚΑΤΑΝΑΛΩΤΕΣ'!$A$41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2649612057044187E-2"/>
                  <c:y val="5.003201029434661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5.0000114829408915E-2"/>
                  <c:y val="4.631179644871483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-78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6.1111227155645938E-2"/>
                  <c:y val="-8.6834618341340344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-26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layout>
                <c:manualLayout>
                  <c:x val="-4.1666671223389296E-3"/>
                  <c:y val="-5.7889745560893505E-3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Max: </a:t>
                    </a:r>
                  </a:p>
                  <a:p>
                    <a:r>
                      <a:rPr lang="en-US" smtClean="0"/>
                      <a:t>-26</a:t>
                    </a:r>
                    <a:endParaRPr lang="en-US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5.210077100480424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ΚΑΤΑΝΑΛΩΤΕΣ'!$B$41:$Z$41</c:f>
              <c:numCache>
                <c:formatCode>General</c:formatCode>
                <c:ptCount val="25"/>
                <c:pt idx="0">
                  <c:v>-37</c:v>
                </c:pt>
                <c:pt idx="1">
                  <c:v>-33</c:v>
                </c:pt>
                <c:pt idx="2">
                  <c:v>-55</c:v>
                </c:pt>
                <c:pt idx="3">
                  <c:v>-73</c:v>
                </c:pt>
                <c:pt idx="4">
                  <c:v>-65</c:v>
                </c:pt>
                <c:pt idx="5">
                  <c:v>-66</c:v>
                </c:pt>
                <c:pt idx="6">
                  <c:v>-74</c:v>
                </c:pt>
                <c:pt idx="7">
                  <c:v>-70</c:v>
                </c:pt>
                <c:pt idx="8">
                  <c:v>-70</c:v>
                </c:pt>
                <c:pt idx="9">
                  <c:v>-78</c:v>
                </c:pt>
                <c:pt idx="10">
                  <c:v>-65</c:v>
                </c:pt>
                <c:pt idx="11">
                  <c:v>-63</c:v>
                </c:pt>
                <c:pt idx="12">
                  <c:v>-52</c:v>
                </c:pt>
                <c:pt idx="13">
                  <c:v>-73</c:v>
                </c:pt>
                <c:pt idx="14">
                  <c:v>-63</c:v>
                </c:pt>
                <c:pt idx="15">
                  <c:v>-58</c:v>
                </c:pt>
                <c:pt idx="16">
                  <c:v>-65</c:v>
                </c:pt>
                <c:pt idx="17">
                  <c:v>-50</c:v>
                </c:pt>
                <c:pt idx="18">
                  <c:v>-52</c:v>
                </c:pt>
                <c:pt idx="19">
                  <c:v>-47</c:v>
                </c:pt>
                <c:pt idx="20">
                  <c:v>-40</c:v>
                </c:pt>
                <c:pt idx="21">
                  <c:v>-26</c:v>
                </c:pt>
                <c:pt idx="22">
                  <c:v>-26</c:v>
                </c:pt>
                <c:pt idx="23">
                  <c:v>-52</c:v>
                </c:pt>
                <c:pt idx="24">
                  <c:v>-45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ΚΑΤΑΝΑΛΩΤΕΣ'!$A$42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5316932996165035E-2"/>
                  <c:y val="-6.50300126422999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8455712866985244E-2"/>
                  <c:y val="-7.386412456232276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-25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6111224421612485E-2"/>
                  <c:y val="-7.525666922916159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-25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6111224421612388E-2"/>
                  <c:y val="-7.815115650720624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-11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80815592839E-3"/>
                  <c:y val="-2.315589822435739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ΚΑΤΑΝΑΛΩΤΕΣ'!$B$42:$Z$42</c:f>
              <c:numCache>
                <c:formatCode>General</c:formatCode>
                <c:ptCount val="25"/>
                <c:pt idx="0">
                  <c:v>-25</c:v>
                </c:pt>
                <c:pt idx="1">
                  <c:v>-23</c:v>
                </c:pt>
                <c:pt idx="2">
                  <c:v>-24</c:v>
                </c:pt>
                <c:pt idx="3">
                  <c:v>-25</c:v>
                </c:pt>
                <c:pt idx="4">
                  <c:v>-24</c:v>
                </c:pt>
                <c:pt idx="5">
                  <c:v>-25</c:v>
                </c:pt>
                <c:pt idx="6">
                  <c:v>-24</c:v>
                </c:pt>
                <c:pt idx="7">
                  <c:v>-25</c:v>
                </c:pt>
                <c:pt idx="8">
                  <c:v>-24</c:v>
                </c:pt>
                <c:pt idx="9">
                  <c:v>-23</c:v>
                </c:pt>
                <c:pt idx="10">
                  <c:v>-22</c:v>
                </c:pt>
                <c:pt idx="11">
                  <c:v>-20</c:v>
                </c:pt>
                <c:pt idx="12">
                  <c:v>-17</c:v>
                </c:pt>
                <c:pt idx="13">
                  <c:v>-15</c:v>
                </c:pt>
                <c:pt idx="14">
                  <c:v>-15</c:v>
                </c:pt>
                <c:pt idx="15">
                  <c:v>-16</c:v>
                </c:pt>
                <c:pt idx="16">
                  <c:v>-15</c:v>
                </c:pt>
                <c:pt idx="17">
                  <c:v>-14</c:v>
                </c:pt>
                <c:pt idx="18">
                  <c:v>-15</c:v>
                </c:pt>
                <c:pt idx="19">
                  <c:v>-13</c:v>
                </c:pt>
                <c:pt idx="20">
                  <c:v>-14</c:v>
                </c:pt>
                <c:pt idx="21">
                  <c:v>-11</c:v>
                </c:pt>
                <c:pt idx="22">
                  <c:v>-13</c:v>
                </c:pt>
                <c:pt idx="23">
                  <c:v>-15</c:v>
                </c:pt>
                <c:pt idx="24">
                  <c:v>-12</c:v>
                </c:pt>
              </c:numCache>
            </c:numRef>
          </c:val>
        </c:ser>
        <c:dLbls>
          <c:showVal val="1"/>
        </c:dLbls>
        <c:marker val="1"/>
        <c:axId val="163383936"/>
        <c:axId val="162906496"/>
      </c:lineChart>
      <c:catAx>
        <c:axId val="16338393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2906496"/>
        <c:crosses val="autoZero"/>
        <c:auto val="1"/>
        <c:lblAlgn val="ctr"/>
        <c:lblOffset val="100"/>
      </c:catAx>
      <c:valAx>
        <c:axId val="162906496"/>
        <c:scaling>
          <c:orientation val="minMax"/>
        </c:scaling>
        <c:delete val="1"/>
        <c:axPos val="l"/>
        <c:numFmt formatCode="General" sourceLinked="1"/>
        <c:tickLblPos val="none"/>
        <c:crossAx val="163383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συγκυρίας για αποταμίευση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54926385641968E-2"/>
          <c:y val="0.17312375923538192"/>
          <c:w val="0.90884855956464894"/>
          <c:h val="0.55708779326388502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ΚΑΤΑΝΑΛΩΤΕΣ'!$A$44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2111897971842276E-2"/>
                  <c:y val="5.996966451316549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3706329514388629E-2"/>
                  <c:y val="-7.576685791212713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-62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1"/>
              <c:layout>
                <c:manualLayout>
                  <c:x val="-3.7954671482917687E-2"/>
                  <c:y val="-8.3492401347132067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Min:</a:t>
                    </a:r>
                    <a:r>
                      <a:rPr lang="el-GR" sz="1200" baseline="0" smtClean="0"/>
                      <a:t> </a:t>
                    </a:r>
                  </a:p>
                  <a:p>
                    <a:r>
                      <a:rPr lang="en-US" smtClean="0"/>
                      <a:t>-62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3706329514388685E-2"/>
                  <c:y val="-6.42148134504001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4"/>
              <c:layout>
                <c:manualLayout>
                  <c:x val="-2.1451849054081244E-3"/>
                  <c:y val="-4.977475787324137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ΚΑΤΑΝΑΛΩΤΕΣ'!$B$44:$Z$44</c:f>
              <c:numCache>
                <c:formatCode>General</c:formatCode>
                <c:ptCount val="25"/>
                <c:pt idx="0">
                  <c:v>-43</c:v>
                </c:pt>
                <c:pt idx="1">
                  <c:v>-45</c:v>
                </c:pt>
                <c:pt idx="2">
                  <c:v>-53</c:v>
                </c:pt>
                <c:pt idx="3">
                  <c:v>-56</c:v>
                </c:pt>
                <c:pt idx="4">
                  <c:v>-54</c:v>
                </c:pt>
                <c:pt idx="5">
                  <c:v>-58</c:v>
                </c:pt>
                <c:pt idx="6">
                  <c:v>-60</c:v>
                </c:pt>
                <c:pt idx="7">
                  <c:v>-58</c:v>
                </c:pt>
                <c:pt idx="8">
                  <c:v>-52</c:v>
                </c:pt>
                <c:pt idx="9">
                  <c:v>-54</c:v>
                </c:pt>
                <c:pt idx="10">
                  <c:v>-62</c:v>
                </c:pt>
                <c:pt idx="11">
                  <c:v>-62</c:v>
                </c:pt>
                <c:pt idx="12">
                  <c:v>-51</c:v>
                </c:pt>
                <c:pt idx="13">
                  <c:v>-52</c:v>
                </c:pt>
                <c:pt idx="14">
                  <c:v>-46</c:v>
                </c:pt>
                <c:pt idx="15">
                  <c:v>-52</c:v>
                </c:pt>
                <c:pt idx="16">
                  <c:v>-61</c:v>
                </c:pt>
                <c:pt idx="17">
                  <c:v>-49</c:v>
                </c:pt>
                <c:pt idx="18">
                  <c:v>-54</c:v>
                </c:pt>
                <c:pt idx="19">
                  <c:v>-50</c:v>
                </c:pt>
                <c:pt idx="20">
                  <c:v>-57</c:v>
                </c:pt>
                <c:pt idx="21">
                  <c:v>-35</c:v>
                </c:pt>
                <c:pt idx="22">
                  <c:v>-32</c:v>
                </c:pt>
                <c:pt idx="23">
                  <c:v>-30</c:v>
                </c:pt>
                <c:pt idx="24">
                  <c:v>-30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ΚΑΤΑΝΑΛΩΤΕΣ'!$A$45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5023201906056414E-2"/>
                  <c:y val="-8.0864311232089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4442691507143823E-2"/>
                  <c:y val="4.909618896233990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-70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6.8645475735870556E-2"/>
                  <c:y val="4.909618896233990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-70</a:t>
                    </a:r>
                    <a:endParaRPr lang="en-US" dirty="0"/>
                  </a:p>
                </c:rich>
              </c:tx>
              <c:showVal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2.5992100038885805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ΚΑΤΑΝΑΛΩΤΕΣ'!$B$45:$Z$45</c:f>
              <c:numCache>
                <c:formatCode>General</c:formatCode>
                <c:ptCount val="25"/>
                <c:pt idx="0">
                  <c:v>-36</c:v>
                </c:pt>
                <c:pt idx="1">
                  <c:v>-46</c:v>
                </c:pt>
                <c:pt idx="2">
                  <c:v>-45</c:v>
                </c:pt>
                <c:pt idx="3">
                  <c:v>-48</c:v>
                </c:pt>
                <c:pt idx="4">
                  <c:v>-47</c:v>
                </c:pt>
                <c:pt idx="5">
                  <c:v>-51</c:v>
                </c:pt>
                <c:pt idx="6">
                  <c:v>-65</c:v>
                </c:pt>
                <c:pt idx="7">
                  <c:v>-60</c:v>
                </c:pt>
                <c:pt idx="8">
                  <c:v>-46</c:v>
                </c:pt>
                <c:pt idx="9">
                  <c:v>-47</c:v>
                </c:pt>
                <c:pt idx="10">
                  <c:v>-70</c:v>
                </c:pt>
                <c:pt idx="11">
                  <c:v>-60</c:v>
                </c:pt>
                <c:pt idx="12">
                  <c:v>-53</c:v>
                </c:pt>
                <c:pt idx="13">
                  <c:v>-66</c:v>
                </c:pt>
                <c:pt idx="14">
                  <c:v>-66</c:v>
                </c:pt>
                <c:pt idx="15">
                  <c:v>-65</c:v>
                </c:pt>
                <c:pt idx="16">
                  <c:v>-70</c:v>
                </c:pt>
                <c:pt idx="17">
                  <c:v>-65</c:v>
                </c:pt>
                <c:pt idx="18">
                  <c:v>-61</c:v>
                </c:pt>
                <c:pt idx="19">
                  <c:v>-62</c:v>
                </c:pt>
                <c:pt idx="20">
                  <c:v>-55</c:v>
                </c:pt>
                <c:pt idx="21">
                  <c:v>-48</c:v>
                </c:pt>
                <c:pt idx="22">
                  <c:v>-48</c:v>
                </c:pt>
                <c:pt idx="23">
                  <c:v>-43</c:v>
                </c:pt>
                <c:pt idx="24">
                  <c:v>-44</c:v>
                </c:pt>
              </c:numCache>
            </c:numRef>
          </c:val>
        </c:ser>
        <c:dLbls>
          <c:showVal val="1"/>
        </c:dLbls>
        <c:marker val="1"/>
        <c:axId val="163429376"/>
        <c:axId val="162927360"/>
      </c:lineChart>
      <c:catAx>
        <c:axId val="16342937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2927360"/>
        <c:crosses val="autoZero"/>
        <c:auto val="1"/>
        <c:lblAlgn val="ctr"/>
        <c:lblOffset val="100"/>
      </c:catAx>
      <c:valAx>
        <c:axId val="162927360"/>
        <c:scaling>
          <c:orientation val="minMax"/>
        </c:scaling>
        <c:delete val="1"/>
        <c:axPos val="l"/>
        <c:numFmt formatCode="General" sourceLinked="1"/>
        <c:tickLblPos val="none"/>
        <c:crossAx val="163429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/>
            </a:pPr>
            <a:r>
              <a:rPr lang="el-GR" sz="1200"/>
              <a:t>Πρόθεση αποταμίευσης κατά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6799778094904158"/>
          <c:w val="0.90997572178477693"/>
          <c:h val="0.54778186481928171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ΚΑΤΑΝΑΛΩΤΕΣ'!$A$48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0339968907505052E-2"/>
                  <c:y val="5.048255382331213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5.9722222222222295E-2"/>
                  <c:y val="6.445751640621433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-79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4722222222222224E-2"/>
                  <c:y val="-7.286501854615531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-42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-2.2420005706509399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ΚΑΤΑΝΑΛΩΤΕΣ'!$B$48:$Z$48</c:f>
              <c:numCache>
                <c:formatCode>General</c:formatCode>
                <c:ptCount val="25"/>
                <c:pt idx="0">
                  <c:v>-53</c:v>
                </c:pt>
                <c:pt idx="1">
                  <c:v>-47</c:v>
                </c:pt>
                <c:pt idx="2">
                  <c:v>-65</c:v>
                </c:pt>
                <c:pt idx="3">
                  <c:v>-72</c:v>
                </c:pt>
                <c:pt idx="4">
                  <c:v>-69</c:v>
                </c:pt>
                <c:pt idx="5">
                  <c:v>-76</c:v>
                </c:pt>
                <c:pt idx="6">
                  <c:v>-79</c:v>
                </c:pt>
                <c:pt idx="7">
                  <c:v>-76</c:v>
                </c:pt>
                <c:pt idx="8">
                  <c:v>-71</c:v>
                </c:pt>
                <c:pt idx="9">
                  <c:v>-73</c:v>
                </c:pt>
                <c:pt idx="10">
                  <c:v>-63</c:v>
                </c:pt>
                <c:pt idx="11">
                  <c:v>-70</c:v>
                </c:pt>
                <c:pt idx="12">
                  <c:v>-68</c:v>
                </c:pt>
                <c:pt idx="13">
                  <c:v>-72</c:v>
                </c:pt>
                <c:pt idx="14">
                  <c:v>-63</c:v>
                </c:pt>
                <c:pt idx="15">
                  <c:v>-70</c:v>
                </c:pt>
                <c:pt idx="16">
                  <c:v>-76</c:v>
                </c:pt>
                <c:pt idx="17">
                  <c:v>-64</c:v>
                </c:pt>
                <c:pt idx="18">
                  <c:v>-60</c:v>
                </c:pt>
                <c:pt idx="19">
                  <c:v>-57</c:v>
                </c:pt>
                <c:pt idx="20">
                  <c:v>-59</c:v>
                </c:pt>
                <c:pt idx="21">
                  <c:v>-42</c:v>
                </c:pt>
                <c:pt idx="22">
                  <c:v>-56</c:v>
                </c:pt>
                <c:pt idx="23">
                  <c:v>-49</c:v>
                </c:pt>
                <c:pt idx="24">
                  <c:v>-46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ΚΑΤΑΝΑΛΩΤΕΣ'!$A$49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833333333333339E-2"/>
                  <c:y val="-6.16550156929006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5.833333333333339E-2"/>
                  <c:y val="4.764251212633233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-86</a:t>
                    </a:r>
                    <a:endParaRPr lang="en-US" dirty="0"/>
                  </a:p>
                </c:rich>
              </c:tx>
              <c:showVal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3.082750784645034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ΚΑΤΑΝΑΛΩΤΕΣ'!$B$49:$Z$49</c:f>
              <c:numCache>
                <c:formatCode>General</c:formatCode>
                <c:ptCount val="25"/>
                <c:pt idx="0">
                  <c:v>-49</c:v>
                </c:pt>
                <c:pt idx="1">
                  <c:v>-50</c:v>
                </c:pt>
                <c:pt idx="2">
                  <c:v>-60</c:v>
                </c:pt>
                <c:pt idx="3">
                  <c:v>-57</c:v>
                </c:pt>
                <c:pt idx="4">
                  <c:v>-60</c:v>
                </c:pt>
                <c:pt idx="5">
                  <c:v>-66</c:v>
                </c:pt>
                <c:pt idx="6">
                  <c:v>-80</c:v>
                </c:pt>
                <c:pt idx="7">
                  <c:v>-77</c:v>
                </c:pt>
                <c:pt idx="8">
                  <c:v>-75</c:v>
                </c:pt>
                <c:pt idx="9">
                  <c:v>-81</c:v>
                </c:pt>
                <c:pt idx="10">
                  <c:v>-76</c:v>
                </c:pt>
                <c:pt idx="11">
                  <c:v>-80</c:v>
                </c:pt>
                <c:pt idx="12">
                  <c:v>-73</c:v>
                </c:pt>
                <c:pt idx="13">
                  <c:v>-81</c:v>
                </c:pt>
                <c:pt idx="14">
                  <c:v>-80</c:v>
                </c:pt>
                <c:pt idx="15">
                  <c:v>-79</c:v>
                </c:pt>
                <c:pt idx="16">
                  <c:v>-86</c:v>
                </c:pt>
                <c:pt idx="17">
                  <c:v>-76</c:v>
                </c:pt>
                <c:pt idx="18">
                  <c:v>-76</c:v>
                </c:pt>
                <c:pt idx="19">
                  <c:v>-75</c:v>
                </c:pt>
                <c:pt idx="20">
                  <c:v>-68</c:v>
                </c:pt>
                <c:pt idx="21">
                  <c:v>-59</c:v>
                </c:pt>
                <c:pt idx="22">
                  <c:v>-60</c:v>
                </c:pt>
                <c:pt idx="23">
                  <c:v>-60</c:v>
                </c:pt>
                <c:pt idx="24">
                  <c:v>-62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ΚΑΤΑΝΑΛΩΤΕΣ'!$A$50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833333333333339E-2"/>
                  <c:y val="-5.6050014266273334E-3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4722222222222224E-2"/>
                  <c:y val="-7.286501854615531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-13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5.32475135529596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ΚΑΤΑΝΑΛΩΤΕΣ'!$B$50:$Z$50</c:f>
              <c:numCache>
                <c:formatCode>General</c:formatCode>
                <c:ptCount val="25"/>
                <c:pt idx="0">
                  <c:v>-11</c:v>
                </c:pt>
                <c:pt idx="1">
                  <c:v>-8</c:v>
                </c:pt>
                <c:pt idx="2">
                  <c:v>-5</c:v>
                </c:pt>
                <c:pt idx="3">
                  <c:v>-6</c:v>
                </c:pt>
                <c:pt idx="4">
                  <c:v>-5</c:v>
                </c:pt>
                <c:pt idx="5">
                  <c:v>-9</c:v>
                </c:pt>
                <c:pt idx="6">
                  <c:v>-10</c:v>
                </c:pt>
                <c:pt idx="7">
                  <c:v>-12</c:v>
                </c:pt>
                <c:pt idx="8">
                  <c:v>-13</c:v>
                </c:pt>
                <c:pt idx="9">
                  <c:v>-7</c:v>
                </c:pt>
                <c:pt idx="10">
                  <c:v>-5</c:v>
                </c:pt>
                <c:pt idx="11">
                  <c:v>-4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4</c:v>
                </c:pt>
                <c:pt idx="22">
                  <c:v>0</c:v>
                </c:pt>
                <c:pt idx="23">
                  <c:v>4</c:v>
                </c:pt>
                <c:pt idx="24">
                  <c:v>7</c:v>
                </c:pt>
              </c:numCache>
            </c:numRef>
          </c:val>
        </c:ser>
        <c:dLbls>
          <c:showVal val="1"/>
        </c:dLbls>
        <c:marker val="1"/>
        <c:axId val="164418688"/>
        <c:axId val="164420224"/>
      </c:lineChart>
      <c:catAx>
        <c:axId val="16441868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/>
            </a:pPr>
            <a:endParaRPr lang="el-GR"/>
          </a:p>
        </c:txPr>
        <c:crossAx val="164420224"/>
        <c:crosses val="autoZero"/>
        <c:auto val="1"/>
        <c:lblAlgn val="ctr"/>
        <c:lblOffset val="100"/>
      </c:catAx>
      <c:valAx>
        <c:axId val="164420224"/>
        <c:scaling>
          <c:orientation val="minMax"/>
        </c:scaling>
        <c:delete val="1"/>
        <c:axPos val="l"/>
        <c:numFmt formatCode="General" sourceLinked="1"/>
        <c:tickLblPos val="none"/>
        <c:crossAx val="164418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8829155730533679"/>
          <c:y val="6.6279141869868149E-2"/>
          <c:w val="0.42341677602799682"/>
          <c:h val="5.4076126952841044E-2"/>
        </c:manualLayout>
      </c:layout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l-GR" sz="14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Πρόθεση αγοράς αυτοκινήτου κατά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883049359184282E-2"/>
          <c:y val="0.1797395098936789"/>
          <c:w val="0.93575328015754089"/>
          <c:h val="0.59686821741704787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ΚΑΤΑΝΑΛΩΤΕΣ'!$A$56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layout>
                <c:manualLayout>
                  <c:x val="-3.2034776902887155E-2"/>
                  <c:y val="-8.1315176170226044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Max: </a:t>
                    </a:r>
                  </a:p>
                  <a:p>
                    <a:r>
                      <a:rPr lang="en-US" smtClean="0"/>
                      <a:t>-76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2513998250218777E-2"/>
                  <c:y val="6.0498489235386373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Min: </a:t>
                    </a:r>
                    <a:r>
                      <a:rPr lang="en-US" smtClean="0"/>
                      <a:t>-96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3333333333333412E-5"/>
                  <c:y val="-1.52519435996504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ΚΑΤΑΝΑΛΩΤΕΣ'!$B$56:$Z$56</c:f>
              <c:numCache>
                <c:formatCode>General</c:formatCode>
                <c:ptCount val="25"/>
                <c:pt idx="0">
                  <c:v>-83</c:v>
                </c:pt>
                <c:pt idx="1">
                  <c:v>-76</c:v>
                </c:pt>
                <c:pt idx="2">
                  <c:v>-88</c:v>
                </c:pt>
                <c:pt idx="3">
                  <c:v>-88</c:v>
                </c:pt>
                <c:pt idx="4">
                  <c:v>-89</c:v>
                </c:pt>
                <c:pt idx="5">
                  <c:v>-92</c:v>
                </c:pt>
                <c:pt idx="6">
                  <c:v>-93</c:v>
                </c:pt>
                <c:pt idx="7">
                  <c:v>-94</c:v>
                </c:pt>
                <c:pt idx="8">
                  <c:v>-91</c:v>
                </c:pt>
                <c:pt idx="9">
                  <c:v>-93</c:v>
                </c:pt>
                <c:pt idx="10">
                  <c:v>-96</c:v>
                </c:pt>
                <c:pt idx="11">
                  <c:v>-92</c:v>
                </c:pt>
                <c:pt idx="12">
                  <c:v>-91</c:v>
                </c:pt>
                <c:pt idx="13">
                  <c:v>-88</c:v>
                </c:pt>
                <c:pt idx="14">
                  <c:v>-95</c:v>
                </c:pt>
                <c:pt idx="15">
                  <c:v>-92</c:v>
                </c:pt>
                <c:pt idx="16">
                  <c:v>-90</c:v>
                </c:pt>
                <c:pt idx="17">
                  <c:v>-89</c:v>
                </c:pt>
                <c:pt idx="18">
                  <c:v>-86</c:v>
                </c:pt>
                <c:pt idx="19">
                  <c:v>-90</c:v>
                </c:pt>
                <c:pt idx="20">
                  <c:v>-85</c:v>
                </c:pt>
                <c:pt idx="21">
                  <c:v>-81</c:v>
                </c:pt>
                <c:pt idx="22">
                  <c:v>-85</c:v>
                </c:pt>
                <c:pt idx="23">
                  <c:v>-84</c:v>
                </c:pt>
                <c:pt idx="24">
                  <c:v>-85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ΚΑΤΑΝΑΛΩΤΕΣ'!$A$57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6.1111111111111123E-2"/>
                  <c:y val="0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1944444444444442E-2"/>
                  <c:y val="-7.575043283503686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-63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6.666666666666668E-2"/>
                  <c:y val="4.661565097540726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-99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2.91347818596295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ΚΑΤΑΝΑΛΩΤΕΣ'!$B$57:$Z$57</c:f>
              <c:numCache>
                <c:formatCode>General</c:formatCode>
                <c:ptCount val="25"/>
                <c:pt idx="0">
                  <c:v>-78</c:v>
                </c:pt>
                <c:pt idx="1">
                  <c:v>-76</c:v>
                </c:pt>
                <c:pt idx="2">
                  <c:v>-63</c:v>
                </c:pt>
                <c:pt idx="3">
                  <c:v>-85</c:v>
                </c:pt>
                <c:pt idx="4">
                  <c:v>-88</c:v>
                </c:pt>
                <c:pt idx="5">
                  <c:v>-89</c:v>
                </c:pt>
                <c:pt idx="6">
                  <c:v>-93</c:v>
                </c:pt>
                <c:pt idx="7">
                  <c:v>-95</c:v>
                </c:pt>
                <c:pt idx="8">
                  <c:v>-99</c:v>
                </c:pt>
                <c:pt idx="9">
                  <c:v>-91</c:v>
                </c:pt>
                <c:pt idx="10">
                  <c:v>-90</c:v>
                </c:pt>
                <c:pt idx="11">
                  <c:v>-90</c:v>
                </c:pt>
                <c:pt idx="12">
                  <c:v>-95</c:v>
                </c:pt>
                <c:pt idx="13">
                  <c:v>-91</c:v>
                </c:pt>
                <c:pt idx="14">
                  <c:v>-90</c:v>
                </c:pt>
                <c:pt idx="15">
                  <c:v>-93</c:v>
                </c:pt>
                <c:pt idx="16">
                  <c:v>-94</c:v>
                </c:pt>
                <c:pt idx="17">
                  <c:v>-93</c:v>
                </c:pt>
                <c:pt idx="18">
                  <c:v>-93</c:v>
                </c:pt>
                <c:pt idx="19">
                  <c:v>-91</c:v>
                </c:pt>
                <c:pt idx="20">
                  <c:v>-90</c:v>
                </c:pt>
                <c:pt idx="21">
                  <c:v>-87</c:v>
                </c:pt>
                <c:pt idx="22">
                  <c:v>-87</c:v>
                </c:pt>
                <c:pt idx="23">
                  <c:v>-93</c:v>
                </c:pt>
                <c:pt idx="24">
                  <c:v>-92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ΚΑΤΑΝΑΛΩΤΕΣ'!$A$58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4722222222222224E-2"/>
                  <c:y val="-7.575043283503686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888888888888889E-2"/>
                  <c:y val="-9.905825832274049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-76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2.7777777777777822E-3"/>
                  <c:y val="-6.700999827714795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-60</a:t>
                    </a:r>
                    <a:endParaRPr lang="en-US" dirty="0"/>
                  </a:p>
                </c:rich>
              </c:tx>
              <c:showVal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ΚΑΤΑΝΑΛΩΤΕΣ'!$B$58:$Z$58</c:f>
              <c:numCache>
                <c:formatCode>General</c:formatCode>
                <c:ptCount val="25"/>
                <c:pt idx="0">
                  <c:v>-74</c:v>
                </c:pt>
                <c:pt idx="1">
                  <c:v>-74</c:v>
                </c:pt>
                <c:pt idx="2">
                  <c:v>-74</c:v>
                </c:pt>
                <c:pt idx="3">
                  <c:v>-75</c:v>
                </c:pt>
                <c:pt idx="4">
                  <c:v>-75</c:v>
                </c:pt>
                <c:pt idx="5">
                  <c:v>-74</c:v>
                </c:pt>
                <c:pt idx="6">
                  <c:v>-76</c:v>
                </c:pt>
                <c:pt idx="7">
                  <c:v>-75</c:v>
                </c:pt>
                <c:pt idx="8">
                  <c:v>-74</c:v>
                </c:pt>
                <c:pt idx="9">
                  <c:v>-74</c:v>
                </c:pt>
                <c:pt idx="10">
                  <c:v>-72</c:v>
                </c:pt>
                <c:pt idx="11">
                  <c:v>-71</c:v>
                </c:pt>
                <c:pt idx="12">
                  <c:v>-68</c:v>
                </c:pt>
                <c:pt idx="13">
                  <c:v>-68</c:v>
                </c:pt>
                <c:pt idx="14">
                  <c:v>-67</c:v>
                </c:pt>
                <c:pt idx="15">
                  <c:v>-67</c:v>
                </c:pt>
                <c:pt idx="16">
                  <c:v>-67</c:v>
                </c:pt>
                <c:pt idx="17">
                  <c:v>-65</c:v>
                </c:pt>
                <c:pt idx="18">
                  <c:v>-65</c:v>
                </c:pt>
                <c:pt idx="19">
                  <c:v>-64</c:v>
                </c:pt>
                <c:pt idx="20">
                  <c:v>-60</c:v>
                </c:pt>
                <c:pt idx="21">
                  <c:v>-60</c:v>
                </c:pt>
                <c:pt idx="22">
                  <c:v>-61</c:v>
                </c:pt>
                <c:pt idx="23">
                  <c:v>-67</c:v>
                </c:pt>
                <c:pt idx="24">
                  <c:v>-67</c:v>
                </c:pt>
              </c:numCache>
            </c:numRef>
          </c:val>
        </c:ser>
        <c:dLbls>
          <c:showVal val="1"/>
        </c:dLbls>
        <c:marker val="1"/>
        <c:axId val="164886784"/>
        <c:axId val="166129664"/>
      </c:lineChart>
      <c:catAx>
        <c:axId val="16488678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6129664"/>
        <c:crosses val="autoZero"/>
        <c:auto val="1"/>
        <c:lblAlgn val="ctr"/>
        <c:lblOffset val="100"/>
      </c:catAx>
      <c:valAx>
        <c:axId val="166129664"/>
        <c:scaling>
          <c:orientation val="minMax"/>
        </c:scaling>
        <c:delete val="1"/>
        <c:axPos val="l"/>
        <c:numFmt formatCode="General" sourceLinked="1"/>
        <c:tickLblPos val="none"/>
        <c:crossAx val="164886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Πρόθεση αγοράς ή ανέγερσης σπιτιού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172025371828521E-2"/>
          <c:y val="0.14738865967233949"/>
          <c:w val="0.9389514435695544"/>
          <c:h val="0.54128986102130727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ΚΑΤΑΝΑΛΩΤΕΣ'!$A$60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7680555555555578E-2"/>
                  <c:y val="-6.9467694673072275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Max: </a:t>
                    </a:r>
                  </a:p>
                  <a:p>
                    <a:r>
                      <a:rPr lang="en-US" smtClean="0"/>
                      <a:t>-35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6430555555555591E-2"/>
                  <c:y val="6.078423283893826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-100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4995625546806773E-4"/>
                  <c:y val="-2.315589822435739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ΚΑΤΑΝΑΛΩΤΕΣ'!$B$60:$Z$60</c:f>
              <c:numCache>
                <c:formatCode>General</c:formatCode>
                <c:ptCount val="25"/>
                <c:pt idx="0">
                  <c:v>-35</c:v>
                </c:pt>
                <c:pt idx="1">
                  <c:v>-84</c:v>
                </c:pt>
                <c:pt idx="2">
                  <c:v>-92</c:v>
                </c:pt>
                <c:pt idx="3">
                  <c:v>-89</c:v>
                </c:pt>
                <c:pt idx="4">
                  <c:v>-93</c:v>
                </c:pt>
                <c:pt idx="5">
                  <c:v>-95</c:v>
                </c:pt>
                <c:pt idx="6">
                  <c:v>-97</c:v>
                </c:pt>
                <c:pt idx="7">
                  <c:v>-98</c:v>
                </c:pt>
                <c:pt idx="8">
                  <c:v>-95</c:v>
                </c:pt>
                <c:pt idx="9">
                  <c:v>-96</c:v>
                </c:pt>
                <c:pt idx="10">
                  <c:v>-100</c:v>
                </c:pt>
                <c:pt idx="11">
                  <c:v>-97</c:v>
                </c:pt>
                <c:pt idx="12">
                  <c:v>-97</c:v>
                </c:pt>
                <c:pt idx="13">
                  <c:v>-97</c:v>
                </c:pt>
                <c:pt idx="14">
                  <c:v>-96</c:v>
                </c:pt>
                <c:pt idx="15">
                  <c:v>-96</c:v>
                </c:pt>
                <c:pt idx="16">
                  <c:v>-97</c:v>
                </c:pt>
                <c:pt idx="17">
                  <c:v>-94</c:v>
                </c:pt>
                <c:pt idx="18">
                  <c:v>-94</c:v>
                </c:pt>
                <c:pt idx="19">
                  <c:v>-97</c:v>
                </c:pt>
                <c:pt idx="20">
                  <c:v>-96</c:v>
                </c:pt>
                <c:pt idx="21">
                  <c:v>-95</c:v>
                </c:pt>
                <c:pt idx="22">
                  <c:v>-96</c:v>
                </c:pt>
                <c:pt idx="23">
                  <c:v>-93</c:v>
                </c:pt>
                <c:pt idx="24">
                  <c:v>-92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ΚΑΤΑΝΑΛΩΤΕΣ'!$A$61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3335958005249373E-2"/>
                  <c:y val="-6.228571962537585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8710083114610669E-2"/>
                  <c:y val="-9.123059240582270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-80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5.49952582828488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-98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5.555446194225727E-3"/>
                  <c:y val="-0.1070960292876531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-98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5.788974556089349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ΚΑΤΑΝΑΛΩΤΕΣ'!$B$61:$Z$61</c:f>
              <c:numCache>
                <c:formatCode>General</c:formatCode>
                <c:ptCount val="25"/>
                <c:pt idx="0">
                  <c:v>-87</c:v>
                </c:pt>
                <c:pt idx="1">
                  <c:v>-80</c:v>
                </c:pt>
                <c:pt idx="2">
                  <c:v>-90</c:v>
                </c:pt>
                <c:pt idx="3">
                  <c:v>-93</c:v>
                </c:pt>
                <c:pt idx="4">
                  <c:v>-91</c:v>
                </c:pt>
                <c:pt idx="5">
                  <c:v>-95</c:v>
                </c:pt>
                <c:pt idx="6">
                  <c:v>-94</c:v>
                </c:pt>
                <c:pt idx="7">
                  <c:v>-98</c:v>
                </c:pt>
                <c:pt idx="8">
                  <c:v>-98</c:v>
                </c:pt>
                <c:pt idx="9">
                  <c:v>-95</c:v>
                </c:pt>
                <c:pt idx="10">
                  <c:v>-95</c:v>
                </c:pt>
                <c:pt idx="11">
                  <c:v>-96</c:v>
                </c:pt>
                <c:pt idx="12">
                  <c:v>-96</c:v>
                </c:pt>
                <c:pt idx="13">
                  <c:v>-96</c:v>
                </c:pt>
                <c:pt idx="14">
                  <c:v>-95</c:v>
                </c:pt>
                <c:pt idx="15">
                  <c:v>-97</c:v>
                </c:pt>
                <c:pt idx="16">
                  <c:v>-96</c:v>
                </c:pt>
                <c:pt idx="17">
                  <c:v>-95</c:v>
                </c:pt>
                <c:pt idx="18">
                  <c:v>-96</c:v>
                </c:pt>
                <c:pt idx="19">
                  <c:v>-96</c:v>
                </c:pt>
                <c:pt idx="20">
                  <c:v>-94</c:v>
                </c:pt>
                <c:pt idx="21">
                  <c:v>-92</c:v>
                </c:pt>
                <c:pt idx="22">
                  <c:v>-92</c:v>
                </c:pt>
                <c:pt idx="23">
                  <c:v>-95</c:v>
                </c:pt>
                <c:pt idx="24">
                  <c:v>-96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ΚΑΤΑΝΑΛΩΤΕΣ'!$A$62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1923228346456693E-2"/>
                  <c:y val="4.943146116224837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2851377952755945E-2"/>
                  <c:y val="-7.35632802153134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3.1354658792650918E-2"/>
                  <c:y val="-8.191307831912793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-90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055566491688539E-2"/>
                  <c:y val="-7.236263777588514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-90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1.3888888888887888E-3"/>
                  <c:y val="-8.394013106329560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-78</a:t>
                    </a:r>
                    <a:endParaRPr lang="en-US" dirty="0"/>
                  </a:p>
                </c:rich>
              </c:tx>
              <c:showVal val="1"/>
            </c:dLbl>
            <c:dLbl>
              <c:idx val="21"/>
              <c:layout>
                <c:manualLayout>
                  <c:x val="0"/>
                  <c:y val="-8.394013106329560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-78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4.6312024361098943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ΚΑΤΑΝΑΛΩΤΕΣ'!$B$62:$Z$62</c:f>
              <c:numCache>
                <c:formatCode>General</c:formatCode>
                <c:ptCount val="25"/>
                <c:pt idx="0">
                  <c:v>-87</c:v>
                </c:pt>
                <c:pt idx="1">
                  <c:v>-88</c:v>
                </c:pt>
                <c:pt idx="2">
                  <c:v>-89</c:v>
                </c:pt>
                <c:pt idx="3">
                  <c:v>-90</c:v>
                </c:pt>
                <c:pt idx="4">
                  <c:v>-90</c:v>
                </c:pt>
                <c:pt idx="5">
                  <c:v>-90</c:v>
                </c:pt>
                <c:pt idx="6">
                  <c:v>-89</c:v>
                </c:pt>
                <c:pt idx="7">
                  <c:v>-89</c:v>
                </c:pt>
                <c:pt idx="8">
                  <c:v>-90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-86</c:v>
                </c:pt>
                <c:pt idx="13">
                  <c:v>-85</c:v>
                </c:pt>
                <c:pt idx="14">
                  <c:v>-84</c:v>
                </c:pt>
                <c:pt idx="15">
                  <c:v>-85</c:v>
                </c:pt>
                <c:pt idx="16">
                  <c:v>-83</c:v>
                </c:pt>
                <c:pt idx="17">
                  <c:v>-86</c:v>
                </c:pt>
                <c:pt idx="18">
                  <c:v>-82</c:v>
                </c:pt>
                <c:pt idx="19">
                  <c:v>-81</c:v>
                </c:pt>
                <c:pt idx="20">
                  <c:v>-78</c:v>
                </c:pt>
                <c:pt idx="21">
                  <c:v>-78</c:v>
                </c:pt>
                <c:pt idx="22">
                  <c:v>-76</c:v>
                </c:pt>
                <c:pt idx="23">
                  <c:v>-80</c:v>
                </c:pt>
                <c:pt idx="24">
                  <c:v>-79</c:v>
                </c:pt>
              </c:numCache>
            </c:numRef>
          </c:val>
        </c:ser>
        <c:dLbls>
          <c:showVal val="1"/>
        </c:dLbls>
        <c:marker val="1"/>
        <c:axId val="166944128"/>
        <c:axId val="166982784"/>
      </c:lineChart>
      <c:catAx>
        <c:axId val="16694412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6982784"/>
        <c:crosses val="autoZero"/>
        <c:auto val="1"/>
        <c:lblAlgn val="ctr"/>
        <c:lblOffset val="100"/>
      </c:catAx>
      <c:valAx>
        <c:axId val="166982784"/>
        <c:scaling>
          <c:orientation val="minMax"/>
        </c:scaling>
        <c:delete val="1"/>
        <c:axPos val="l"/>
        <c:numFmt formatCode="General" sourceLinked="1"/>
        <c:tickLblPos val="none"/>
        <c:crossAx val="166944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Πρόθεση επισκευής ή ανακαίνισης σπιτιού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7148981779206859E-2"/>
          <c:y val="0.18159923773449019"/>
          <c:w val="0.9528403001072"/>
          <c:h val="0.51860021519670052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ΚΑΤΑΝΑΛΩΤΕΣ'!$A$64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8238626421697302E-2"/>
                  <c:y val="4.734592207549185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500000000000006E-2"/>
                  <c:y val="-0.10436091081694421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3.333333333333334E-2"/>
                  <c:y val="-6.165500208753156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-88</a:t>
                    </a:r>
                    <a:endParaRPr lang="en-US" dirty="0"/>
                  </a:p>
                </c:rich>
              </c:tx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ΚΑΤΑΝΑΛΩΤΕΣ'!$B$64:$Z$64</c:f>
              <c:numCache>
                <c:formatCode>General</c:formatCode>
                <c:ptCount val="25"/>
                <c:pt idx="0">
                  <c:v>-71</c:v>
                </c:pt>
                <c:pt idx="1">
                  <c:v>-63</c:v>
                </c:pt>
                <c:pt idx="2">
                  <c:v>-76</c:v>
                </c:pt>
                <c:pt idx="3">
                  <c:v>-83</c:v>
                </c:pt>
                <c:pt idx="4">
                  <c:v>-81</c:v>
                </c:pt>
                <c:pt idx="5">
                  <c:v>-84</c:v>
                </c:pt>
                <c:pt idx="6">
                  <c:v>-86</c:v>
                </c:pt>
                <c:pt idx="7">
                  <c:v>-85</c:v>
                </c:pt>
                <c:pt idx="8">
                  <c:v>-82</c:v>
                </c:pt>
                <c:pt idx="9">
                  <c:v>-83</c:v>
                </c:pt>
                <c:pt idx="10">
                  <c:v>-84</c:v>
                </c:pt>
                <c:pt idx="11">
                  <c:v>-85</c:v>
                </c:pt>
                <c:pt idx="12">
                  <c:v>-76</c:v>
                </c:pt>
                <c:pt idx="13">
                  <c:v>-80</c:v>
                </c:pt>
                <c:pt idx="14">
                  <c:v>-85</c:v>
                </c:pt>
                <c:pt idx="15">
                  <c:v>-88</c:v>
                </c:pt>
                <c:pt idx="16">
                  <c:v>-85</c:v>
                </c:pt>
                <c:pt idx="17">
                  <c:v>-82</c:v>
                </c:pt>
                <c:pt idx="18">
                  <c:v>-77</c:v>
                </c:pt>
                <c:pt idx="19">
                  <c:v>-80</c:v>
                </c:pt>
                <c:pt idx="20">
                  <c:v>-71</c:v>
                </c:pt>
                <c:pt idx="21">
                  <c:v>-64</c:v>
                </c:pt>
                <c:pt idx="22">
                  <c:v>-74</c:v>
                </c:pt>
                <c:pt idx="23">
                  <c:v>-81</c:v>
                </c:pt>
                <c:pt idx="24">
                  <c:v>-68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ΚΑΤΑΝΑΛΩΤΕΣ'!$A$65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9400153105861773E-2"/>
                  <c:y val="-2.8025000948877984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4620625546806651E-2"/>
                  <c:y val="-8.156908228934686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888888888888889E-2"/>
                  <c:y val="-0.12050750408017538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-94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ΚΑΤΑΝΑΛΩΤΕΣ'!$B$65:$Z$65</c:f>
              <c:numCache>
                <c:formatCode>General</c:formatCode>
                <c:ptCount val="25"/>
                <c:pt idx="0">
                  <c:v>-68</c:v>
                </c:pt>
                <c:pt idx="1">
                  <c:v>-66</c:v>
                </c:pt>
                <c:pt idx="2">
                  <c:v>-61</c:v>
                </c:pt>
                <c:pt idx="3">
                  <c:v>-71</c:v>
                </c:pt>
                <c:pt idx="4">
                  <c:v>-81</c:v>
                </c:pt>
                <c:pt idx="5">
                  <c:v>-83</c:v>
                </c:pt>
                <c:pt idx="6">
                  <c:v>-89</c:v>
                </c:pt>
                <c:pt idx="7">
                  <c:v>-89</c:v>
                </c:pt>
                <c:pt idx="8">
                  <c:v>-94</c:v>
                </c:pt>
                <c:pt idx="9">
                  <c:v>-89</c:v>
                </c:pt>
                <c:pt idx="10">
                  <c:v>-85</c:v>
                </c:pt>
                <c:pt idx="11">
                  <c:v>-77</c:v>
                </c:pt>
                <c:pt idx="12">
                  <c:v>-88</c:v>
                </c:pt>
                <c:pt idx="13">
                  <c:v>-88</c:v>
                </c:pt>
                <c:pt idx="14">
                  <c:v>-86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-84</c:v>
                </c:pt>
                <c:pt idx="19">
                  <c:v>-84</c:v>
                </c:pt>
                <c:pt idx="20">
                  <c:v>-75</c:v>
                </c:pt>
                <c:pt idx="21">
                  <c:v>-68</c:v>
                </c:pt>
                <c:pt idx="22">
                  <c:v>-70</c:v>
                </c:pt>
                <c:pt idx="23">
                  <c:v>-76</c:v>
                </c:pt>
                <c:pt idx="24">
                  <c:v>-78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ΚΑΤΑΝΑΛΩΤΕΣ'!$A$66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8882108486439195E-2"/>
                  <c:y val="-4.9480235533582807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7500000000000006E-2"/>
                  <c:y val="-6.445816419031580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-61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3333442694663186E-2"/>
                  <c:y val="-6.726000227730716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-44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ΚΑΤΑΝΑΛΩΤΕΣ'!$B$66:$Z$66</c:f>
              <c:numCache>
                <c:formatCode>General</c:formatCode>
                <c:ptCount val="25"/>
                <c:pt idx="0">
                  <c:v>-60</c:v>
                </c:pt>
                <c:pt idx="1">
                  <c:v>-58</c:v>
                </c:pt>
                <c:pt idx="2">
                  <c:v>-57</c:v>
                </c:pt>
                <c:pt idx="3">
                  <c:v>-59</c:v>
                </c:pt>
                <c:pt idx="4">
                  <c:v>-60</c:v>
                </c:pt>
                <c:pt idx="5">
                  <c:v>-57</c:v>
                </c:pt>
                <c:pt idx="6">
                  <c:v>-61</c:v>
                </c:pt>
                <c:pt idx="7">
                  <c:v>-59</c:v>
                </c:pt>
                <c:pt idx="8">
                  <c:v>-57</c:v>
                </c:pt>
                <c:pt idx="9">
                  <c:v>-59</c:v>
                </c:pt>
                <c:pt idx="10">
                  <c:v>-55</c:v>
                </c:pt>
                <c:pt idx="11">
                  <c:v>-55</c:v>
                </c:pt>
                <c:pt idx="12">
                  <c:v>-54</c:v>
                </c:pt>
                <c:pt idx="13">
                  <c:v>-54</c:v>
                </c:pt>
                <c:pt idx="14">
                  <c:v>-52</c:v>
                </c:pt>
                <c:pt idx="15">
                  <c:v>-52</c:v>
                </c:pt>
                <c:pt idx="16">
                  <c:v>-51</c:v>
                </c:pt>
                <c:pt idx="17">
                  <c:v>-52</c:v>
                </c:pt>
                <c:pt idx="18">
                  <c:v>-51</c:v>
                </c:pt>
                <c:pt idx="19">
                  <c:v>-49</c:v>
                </c:pt>
                <c:pt idx="20">
                  <c:v>-46</c:v>
                </c:pt>
                <c:pt idx="21">
                  <c:v>-48</c:v>
                </c:pt>
                <c:pt idx="22">
                  <c:v>-44</c:v>
                </c:pt>
                <c:pt idx="23">
                  <c:v>-48</c:v>
                </c:pt>
                <c:pt idx="24">
                  <c:v>-46</c:v>
                </c:pt>
              </c:numCache>
            </c:numRef>
          </c:val>
        </c:ser>
        <c:dLbls>
          <c:showVal val="1"/>
        </c:dLbls>
        <c:marker val="1"/>
        <c:axId val="162909184"/>
        <c:axId val="164332672"/>
      </c:lineChart>
      <c:catAx>
        <c:axId val="16290918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4332672"/>
        <c:crosses val="autoZero"/>
        <c:auto val="1"/>
        <c:lblAlgn val="ctr"/>
        <c:lblOffset val="100"/>
      </c:catAx>
      <c:valAx>
        <c:axId val="164332672"/>
        <c:scaling>
          <c:orientation val="minMax"/>
        </c:scaling>
        <c:delete val="1"/>
        <c:axPos val="l"/>
        <c:numFmt formatCode="General" sourceLinked="1"/>
        <c:tickLblPos val="none"/>
        <c:crossAx val="1629091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ΔΕΙΚΤΗΣ ΕΠΙΧΕΙΡΗΜΑΤΙΚΩΝ ΠΡΟΣΔΟΚΙΩΝ (ΒΙΟΜΗΧΑΝΙΑ)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7148981779206859E-2"/>
          <c:y val="0.1268994803046575"/>
          <c:w val="0.9528403001072"/>
          <c:h val="0.57199420522940192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8772419510150794E-2"/>
                  <c:y val="-5.813176842784670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4.6570955905991876E-2"/>
                  <c:y val="-7.212933130886690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4.8772419510150801E-2"/>
                  <c:y val="5.384873462031557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-41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9.9064766822635716E-4"/>
                  <c:y val="-1.0540054632377721E-2"/>
                </c:manualLayout>
              </c:layout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ΒΙΟΜΗΧΑΝΙΕΣ'!$B$4:$Z$4</c:f>
              <c:numCache>
                <c:formatCode>General</c:formatCode>
                <c:ptCount val="25"/>
                <c:pt idx="0">
                  <c:v>-28</c:v>
                </c:pt>
                <c:pt idx="1">
                  <c:v>-16</c:v>
                </c:pt>
                <c:pt idx="2">
                  <c:v>-31</c:v>
                </c:pt>
                <c:pt idx="3">
                  <c:v>-33</c:v>
                </c:pt>
                <c:pt idx="4">
                  <c:v>-27</c:v>
                </c:pt>
                <c:pt idx="5">
                  <c:v>-34</c:v>
                </c:pt>
                <c:pt idx="6">
                  <c:v>-22</c:v>
                </c:pt>
                <c:pt idx="7">
                  <c:v>-24</c:v>
                </c:pt>
                <c:pt idx="8">
                  <c:v>-14</c:v>
                </c:pt>
                <c:pt idx="9">
                  <c:v>-13</c:v>
                </c:pt>
                <c:pt idx="10">
                  <c:v>-6</c:v>
                </c:pt>
                <c:pt idx="11">
                  <c:v>-11</c:v>
                </c:pt>
                <c:pt idx="12">
                  <c:v>-9</c:v>
                </c:pt>
                <c:pt idx="13">
                  <c:v>-11</c:v>
                </c:pt>
                <c:pt idx="14">
                  <c:v>-13</c:v>
                </c:pt>
                <c:pt idx="15">
                  <c:v>-11</c:v>
                </c:pt>
                <c:pt idx="16">
                  <c:v>-9</c:v>
                </c:pt>
                <c:pt idx="17">
                  <c:v>-6</c:v>
                </c:pt>
                <c:pt idx="18">
                  <c:v>4</c:v>
                </c:pt>
                <c:pt idx="19" formatCode="0">
                  <c:v>-3</c:v>
                </c:pt>
                <c:pt idx="20" formatCode="0">
                  <c:v>2</c:v>
                </c:pt>
                <c:pt idx="21">
                  <c:v>-2</c:v>
                </c:pt>
                <c:pt idx="22">
                  <c:v>-41</c:v>
                </c:pt>
                <c:pt idx="23">
                  <c:v>-25</c:v>
                </c:pt>
                <c:pt idx="24">
                  <c:v>-11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9421422985851969E-2"/>
                  <c:y val="-6.185071147297568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4.8688952734035208E-2"/>
                  <c:y val="-6.438900968675438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+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spPr/>
              <c:txPr>
                <a:bodyPr/>
                <a:lstStyle/>
                <a:p>
                  <a:pPr algn="ctr">
                    <a:defRPr lang="el-GR" sz="2000" b="1" i="0" u="none" strike="noStrike" kern="1200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ΒΙΟΜΗΧΑΝΙΕΣ'!$B$5:$Z$5</c:f>
              <c:numCache>
                <c:formatCode>General</c:formatCode>
                <c:ptCount val="25"/>
                <c:pt idx="0">
                  <c:v>-37</c:v>
                </c:pt>
                <c:pt idx="1">
                  <c:v>-24</c:v>
                </c:pt>
                <c:pt idx="2">
                  <c:v>-23</c:v>
                </c:pt>
                <c:pt idx="3">
                  <c:v>-24</c:v>
                </c:pt>
                <c:pt idx="4">
                  <c:v>-16</c:v>
                </c:pt>
                <c:pt idx="5">
                  <c:v>-24</c:v>
                </c:pt>
                <c:pt idx="6">
                  <c:v>-22</c:v>
                </c:pt>
                <c:pt idx="7">
                  <c:v>-22</c:v>
                </c:pt>
                <c:pt idx="8">
                  <c:v>-12</c:v>
                </c:pt>
                <c:pt idx="9">
                  <c:v>-5</c:v>
                </c:pt>
                <c:pt idx="10">
                  <c:v>-4</c:v>
                </c:pt>
                <c:pt idx="11">
                  <c:v>-5</c:v>
                </c:pt>
                <c:pt idx="12">
                  <c:v>-10</c:v>
                </c:pt>
                <c:pt idx="13">
                  <c:v>-23</c:v>
                </c:pt>
                <c:pt idx="14">
                  <c:v>-8</c:v>
                </c:pt>
                <c:pt idx="15">
                  <c:v>-6</c:v>
                </c:pt>
                <c:pt idx="16">
                  <c:v>-7</c:v>
                </c:pt>
                <c:pt idx="17">
                  <c:v>-1</c:v>
                </c:pt>
                <c:pt idx="18">
                  <c:v>-3</c:v>
                </c:pt>
                <c:pt idx="19" formatCode="0">
                  <c:v>0</c:v>
                </c:pt>
                <c:pt idx="20" formatCode="0">
                  <c:v>-2</c:v>
                </c:pt>
                <c:pt idx="21">
                  <c:v>1</c:v>
                </c:pt>
                <c:pt idx="22">
                  <c:v>3</c:v>
                </c:pt>
                <c:pt idx="23">
                  <c:v>-17</c:v>
                </c:pt>
                <c:pt idx="24">
                  <c:v>-3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1995597510937494E-2"/>
                  <c:y val="7.5586839557509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8688952734035305E-2"/>
                  <c:y val="-4.555115569169558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8.3466776115489194E-2"/>
                  <c:y val="-1.119805030481622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</a:t>
                    </a:r>
                    <a:r>
                      <a:rPr lang="el-GR" dirty="0" smtClean="0"/>
                      <a:t>: 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8.3466776115489211E-3"/>
                  <c:y val="0"/>
                </c:manualLayout>
              </c:layout>
              <c:tx>
                <c:rich>
                  <a:bodyPr/>
                  <a:lstStyle/>
                  <a:p>
                    <a:pPr algn="ctr">
                      <a:defRPr lang="el-GR" sz="2000" b="1" i="0" u="none" strike="noStrike" kern="1200" baseline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l-GR" sz="2000" dirty="0" smtClean="0"/>
                      <a:t>+5</a:t>
                    </a:r>
                    <a:endParaRPr lang="el-GR" sz="20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ΒΙΟΜΗΧΑΝΙΕΣ'!$B$6:$Z$6</c:f>
              <c:numCache>
                <c:formatCode>General</c:formatCode>
                <c:ptCount val="25"/>
                <c:pt idx="0">
                  <c:v>-39</c:v>
                </c:pt>
                <c:pt idx="1">
                  <c:v>-24</c:v>
                </c:pt>
                <c:pt idx="2">
                  <c:v>-10</c:v>
                </c:pt>
                <c:pt idx="3">
                  <c:v>-2</c:v>
                </c:pt>
                <c:pt idx="4">
                  <c:v>7</c:v>
                </c:pt>
                <c:pt idx="5">
                  <c:v>-6</c:v>
                </c:pt>
                <c:pt idx="6">
                  <c:v>-7</c:v>
                </c:pt>
                <c:pt idx="7">
                  <c:v>-15</c:v>
                </c:pt>
                <c:pt idx="8">
                  <c:v>-12</c:v>
                </c:pt>
                <c:pt idx="9">
                  <c:v>-5</c:v>
                </c:pt>
                <c:pt idx="10">
                  <c:v>-3</c:v>
                </c:pt>
                <c:pt idx="11">
                  <c:v>-4</c:v>
                </c:pt>
                <c:pt idx="12">
                  <c:v>-3</c:v>
                </c:pt>
                <c:pt idx="13">
                  <c:v>-3</c:v>
                </c:pt>
                <c:pt idx="14">
                  <c:v>-4</c:v>
                </c:pt>
                <c:pt idx="15">
                  <c:v>-2</c:v>
                </c:pt>
                <c:pt idx="16">
                  <c:v>2</c:v>
                </c:pt>
                <c:pt idx="17">
                  <c:v>7</c:v>
                </c:pt>
                <c:pt idx="18">
                  <c:v>6</c:v>
                </c:pt>
                <c:pt idx="19">
                  <c:v>4</c:v>
                </c:pt>
                <c:pt idx="20" formatCode="0">
                  <c:v>-2</c:v>
                </c:pt>
                <c:pt idx="21">
                  <c:v>-10</c:v>
                </c:pt>
                <c:pt idx="22">
                  <c:v>-10</c:v>
                </c:pt>
                <c:pt idx="23">
                  <c:v>-8</c:v>
                </c:pt>
                <c:pt idx="24">
                  <c:v>5</c:v>
                </c:pt>
              </c:numCache>
            </c:numRef>
          </c:val>
        </c:ser>
        <c:dLbls>
          <c:showVal val="1"/>
        </c:dLbls>
        <c:marker val="1"/>
        <c:axId val="167199488"/>
        <c:axId val="167201024"/>
      </c:lineChart>
      <c:catAx>
        <c:axId val="16719948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7201024"/>
        <c:crosses val="autoZero"/>
        <c:auto val="1"/>
        <c:lblAlgn val="ctr"/>
        <c:lblOffset val="100"/>
      </c:catAx>
      <c:valAx>
        <c:axId val="167201024"/>
        <c:scaling>
          <c:orientation val="minMax"/>
        </c:scaling>
        <c:delete val="1"/>
        <c:axPos val="l"/>
        <c:numFmt formatCode="General" sourceLinked="1"/>
        <c:tickLblPos val="none"/>
        <c:crossAx val="167199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6430368061098558"/>
          <c:y val="6.6208472427225898E-2"/>
          <c:w val="0.42409479897925212"/>
          <c:h val="5.4018468847376808E-2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παραγωγής κατά το τελευταίο 6μηνο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8032657701071291E-2"/>
          <c:y val="0.13580047593243519"/>
          <c:w val="0.90393468459785753"/>
          <c:h val="0.57093471515761507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5715160999196924E-2"/>
                  <c:y val="4.9467110167315122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9591374337143187E-2"/>
                  <c:y val="-7.153242171632816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7467943843134802E-2"/>
                  <c:y val="-8.243884886525924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ΒΙΟΜΗΧΑΝΙΕΣ'!$B$8:$Z$8</c:f>
              <c:numCache>
                <c:formatCode>General</c:formatCode>
                <c:ptCount val="25"/>
                <c:pt idx="0">
                  <c:v>-53</c:v>
                </c:pt>
                <c:pt idx="1">
                  <c:v>-45</c:v>
                </c:pt>
                <c:pt idx="2">
                  <c:v>-56</c:v>
                </c:pt>
                <c:pt idx="3">
                  <c:v>-56</c:v>
                </c:pt>
                <c:pt idx="4">
                  <c:v>-49</c:v>
                </c:pt>
                <c:pt idx="5">
                  <c:v>-56</c:v>
                </c:pt>
                <c:pt idx="6">
                  <c:v>-64</c:v>
                </c:pt>
                <c:pt idx="7">
                  <c:v>-48</c:v>
                </c:pt>
                <c:pt idx="8">
                  <c:v>-42</c:v>
                </c:pt>
                <c:pt idx="9">
                  <c:v>-19</c:v>
                </c:pt>
                <c:pt idx="10">
                  <c:v>-25</c:v>
                </c:pt>
                <c:pt idx="11">
                  <c:v>-8</c:v>
                </c:pt>
                <c:pt idx="12">
                  <c:v>-16</c:v>
                </c:pt>
                <c:pt idx="13">
                  <c:v>-48</c:v>
                </c:pt>
                <c:pt idx="14">
                  <c:v>-39</c:v>
                </c:pt>
                <c:pt idx="15">
                  <c:v>-15</c:v>
                </c:pt>
                <c:pt idx="16">
                  <c:v>-18</c:v>
                </c:pt>
                <c:pt idx="17">
                  <c:v>-4</c:v>
                </c:pt>
                <c:pt idx="18">
                  <c:v>-9</c:v>
                </c:pt>
                <c:pt idx="19">
                  <c:v>4</c:v>
                </c:pt>
                <c:pt idx="20" formatCode="0">
                  <c:v>-5</c:v>
                </c:pt>
                <c:pt idx="21">
                  <c:v>7</c:v>
                </c:pt>
                <c:pt idx="22">
                  <c:v>-21</c:v>
                </c:pt>
                <c:pt idx="23">
                  <c:v>-56</c:v>
                </c:pt>
                <c:pt idx="24">
                  <c:v>-48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6.3994882346974508E-2"/>
                  <c:y val="-4.089910180849176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8.3246296717442936E-2"/>
                  <c:y val="-3.817249502125893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ΒΙΟΜΗΧΑΝΙΕΣ'!$B$9:$Z$9</c:f>
              <c:numCache>
                <c:formatCode>General</c:formatCode>
                <c:ptCount val="25"/>
                <c:pt idx="0">
                  <c:v>-35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-8</c:v>
                </c:pt>
                <c:pt idx="5">
                  <c:v>-7</c:v>
                </c:pt>
                <c:pt idx="6">
                  <c:v>-18</c:v>
                </c:pt>
                <c:pt idx="7">
                  <c:v>-29</c:v>
                </c:pt>
                <c:pt idx="8">
                  <c:v>-3</c:v>
                </c:pt>
                <c:pt idx="9">
                  <c:v>-2</c:v>
                </c:pt>
                <c:pt idx="10">
                  <c:v>7</c:v>
                </c:pt>
                <c:pt idx="11">
                  <c:v>-4</c:v>
                </c:pt>
                <c:pt idx="12">
                  <c:v>8</c:v>
                </c:pt>
                <c:pt idx="13">
                  <c:v>-25</c:v>
                </c:pt>
                <c:pt idx="14">
                  <c:v>1</c:v>
                </c:pt>
                <c:pt idx="15">
                  <c:v>9</c:v>
                </c:pt>
                <c:pt idx="16">
                  <c:v>3</c:v>
                </c:pt>
                <c:pt idx="17">
                  <c:v>23</c:v>
                </c:pt>
                <c:pt idx="18">
                  <c:v>13</c:v>
                </c:pt>
                <c:pt idx="19">
                  <c:v>9</c:v>
                </c:pt>
                <c:pt idx="20" formatCode="0">
                  <c:v>9</c:v>
                </c:pt>
                <c:pt idx="21">
                  <c:v>11</c:v>
                </c:pt>
                <c:pt idx="22">
                  <c:v>21</c:v>
                </c:pt>
                <c:pt idx="23">
                  <c:v>-13</c:v>
                </c:pt>
                <c:pt idx="24">
                  <c:v>0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ΒΙΟΜΗΧΑΝΙΕΣ'!$A$10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0547709082578708E-2"/>
                  <c:y val="5.4532135744655673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7.1958774362984743E-2"/>
                  <c:y val="-5.681003322595798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8219083633031477E-3"/>
                  <c:y val="-3.271928144679337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+8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ΒΙΟΜΗΧΑΝΙΕΣ'!$B$10:$Z$10</c:f>
              <c:numCache>
                <c:formatCode>General</c:formatCode>
                <c:ptCount val="25"/>
                <c:pt idx="0">
                  <c:v>-46</c:v>
                </c:pt>
                <c:pt idx="1">
                  <c:v>-20</c:v>
                </c:pt>
                <c:pt idx="2">
                  <c:v>2</c:v>
                </c:pt>
                <c:pt idx="3">
                  <c:v>12</c:v>
                </c:pt>
                <c:pt idx="4">
                  <c:v>20</c:v>
                </c:pt>
                <c:pt idx="5">
                  <c:v>0.4</c:v>
                </c:pt>
                <c:pt idx="6">
                  <c:v>-4</c:v>
                </c:pt>
                <c:pt idx="7">
                  <c:v>-15</c:v>
                </c:pt>
                <c:pt idx="8">
                  <c:v>-10</c:v>
                </c:pt>
                <c:pt idx="9">
                  <c:v>-2</c:v>
                </c:pt>
                <c:pt idx="10">
                  <c:v>7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4</c:v>
                </c:pt>
                <c:pt idx="16">
                  <c:v>11</c:v>
                </c:pt>
                <c:pt idx="17">
                  <c:v>14</c:v>
                </c:pt>
                <c:pt idx="18">
                  <c:v>15</c:v>
                </c:pt>
                <c:pt idx="19">
                  <c:v>9</c:v>
                </c:pt>
                <c:pt idx="20" formatCode="0">
                  <c:v>5</c:v>
                </c:pt>
                <c:pt idx="21">
                  <c:v>-4</c:v>
                </c:pt>
                <c:pt idx="22">
                  <c:v>-4</c:v>
                </c:pt>
                <c:pt idx="23">
                  <c:v>-8</c:v>
                </c:pt>
                <c:pt idx="24">
                  <c:v>8</c:v>
                </c:pt>
              </c:numCache>
            </c:numRef>
          </c:val>
        </c:ser>
        <c:dLbls>
          <c:showVal val="1"/>
        </c:dLbls>
        <c:marker val="1"/>
        <c:axId val="167298944"/>
        <c:axId val="167300480"/>
      </c:lineChart>
      <c:catAx>
        <c:axId val="16729894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7300480"/>
        <c:crosses val="autoZero"/>
        <c:auto val="1"/>
        <c:lblAlgn val="ctr"/>
        <c:lblOffset val="100"/>
      </c:catAx>
      <c:valAx>
        <c:axId val="167300480"/>
        <c:scaling>
          <c:orientation val="minMax"/>
        </c:scaling>
        <c:delete val="1"/>
        <c:axPos val="l"/>
        <c:numFmt formatCode="General" sourceLinked="1"/>
        <c:tickLblPos val="none"/>
        <c:crossAx val="167298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παραγωγής το επόμενο εξάμηνο</a:t>
            </a:r>
          </a:p>
        </c:rich>
      </c:tx>
      <c:layout>
        <c:manualLayout>
          <c:xMode val="edge"/>
          <c:yMode val="edge"/>
          <c:x val="0.26838173224636236"/>
          <c:y val="2.7956511115464801E-2"/>
        </c:manualLayout>
      </c:layout>
    </c:title>
    <c:plotArea>
      <c:layout>
        <c:manualLayout>
          <c:layoutTarget val="inner"/>
          <c:xMode val="edge"/>
          <c:yMode val="edge"/>
          <c:x val="4.41909448818898E-2"/>
          <c:y val="0.14291451937853997"/>
          <c:w val="0.90606255468066454"/>
          <c:h val="0.55485519720657983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ΒΙΟΜΗΧΑΝΙΕΣ'!$A$24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0.12339240300062272"/>
                  <c:y val="1.6486933698505837E-3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6.8138888888888985E-2"/>
                  <c:y val="8.924391926015629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dirty="0" smtClean="0"/>
                      <a:t>: </a:t>
                    </a:r>
                  </a:p>
                  <a:p>
                    <a:r>
                      <a:rPr lang="en-US" dirty="0" smtClean="0"/>
                      <a:t>-66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1.9305555555555578E-3"/>
                  <c:y val="4.4787045132421419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ΒΙΟΜΗΧΑΝΙΕΣ'!$B$24:$Z$24</c:f>
              <c:numCache>
                <c:formatCode>General</c:formatCode>
                <c:ptCount val="25"/>
                <c:pt idx="0">
                  <c:v>-27</c:v>
                </c:pt>
                <c:pt idx="1">
                  <c:v>9</c:v>
                </c:pt>
                <c:pt idx="2">
                  <c:v>-24</c:v>
                </c:pt>
                <c:pt idx="3">
                  <c:v>-32</c:v>
                </c:pt>
                <c:pt idx="4">
                  <c:v>-19</c:v>
                </c:pt>
                <c:pt idx="5">
                  <c:v>-43</c:v>
                </c:pt>
                <c:pt idx="6">
                  <c:v>-16</c:v>
                </c:pt>
                <c:pt idx="7">
                  <c:v>-24</c:v>
                </c:pt>
                <c:pt idx="8">
                  <c:v>9</c:v>
                </c:pt>
                <c:pt idx="9">
                  <c:v>2</c:v>
                </c:pt>
                <c:pt idx="10">
                  <c:v>22</c:v>
                </c:pt>
                <c:pt idx="11">
                  <c:v>8</c:v>
                </c:pt>
                <c:pt idx="12">
                  <c:v>10</c:v>
                </c:pt>
                <c:pt idx="13">
                  <c:v>1</c:v>
                </c:pt>
                <c:pt idx="14">
                  <c:v>0</c:v>
                </c:pt>
                <c:pt idx="15">
                  <c:v>-4</c:v>
                </c:pt>
                <c:pt idx="16">
                  <c:v>16</c:v>
                </c:pt>
                <c:pt idx="17">
                  <c:v>11</c:v>
                </c:pt>
                <c:pt idx="18">
                  <c:v>38</c:v>
                </c:pt>
                <c:pt idx="19">
                  <c:v>24</c:v>
                </c:pt>
                <c:pt idx="20">
                  <c:v>35</c:v>
                </c:pt>
                <c:pt idx="21">
                  <c:v>21</c:v>
                </c:pt>
                <c:pt idx="22">
                  <c:v>-66</c:v>
                </c:pt>
                <c:pt idx="23">
                  <c:v>-17</c:v>
                </c:pt>
                <c:pt idx="24">
                  <c:v>18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ΒΙΟΜΗΧΑΝΙΕΣ'!$A$25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6.3006671041119927E-2"/>
                  <c:y val="-6.229392822038909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6111111111111129E-2"/>
                  <c:y val="-6.34493095190255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+19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ΒΙΟΜΗΧΑΝΙΕΣ'!$B$25:$Z$25</c:f>
              <c:numCache>
                <c:formatCode>General</c:formatCode>
                <c:ptCount val="25"/>
                <c:pt idx="0">
                  <c:v>-20</c:v>
                </c:pt>
                <c:pt idx="1">
                  <c:v>1</c:v>
                </c:pt>
                <c:pt idx="2">
                  <c:v>1</c:v>
                </c:pt>
                <c:pt idx="3">
                  <c:v>-5</c:v>
                </c:pt>
                <c:pt idx="4">
                  <c:v>-0.5</c:v>
                </c:pt>
                <c:pt idx="5">
                  <c:v>-9</c:v>
                </c:pt>
                <c:pt idx="6">
                  <c:v>-3</c:v>
                </c:pt>
                <c:pt idx="7">
                  <c:v>-3</c:v>
                </c:pt>
                <c:pt idx="8">
                  <c:v>9</c:v>
                </c:pt>
                <c:pt idx="9">
                  <c:v>12</c:v>
                </c:pt>
                <c:pt idx="10">
                  <c:v>17</c:v>
                </c:pt>
                <c:pt idx="11">
                  <c:v>11</c:v>
                </c:pt>
                <c:pt idx="12">
                  <c:v>10</c:v>
                </c:pt>
                <c:pt idx="13">
                  <c:v>-6</c:v>
                </c:pt>
                <c:pt idx="14">
                  <c:v>15</c:v>
                </c:pt>
                <c:pt idx="15">
                  <c:v>13</c:v>
                </c:pt>
                <c:pt idx="16">
                  <c:v>13</c:v>
                </c:pt>
                <c:pt idx="17">
                  <c:v>19</c:v>
                </c:pt>
                <c:pt idx="18">
                  <c:v>13</c:v>
                </c:pt>
                <c:pt idx="19">
                  <c:v>22</c:v>
                </c:pt>
                <c:pt idx="20">
                  <c:v>17</c:v>
                </c:pt>
                <c:pt idx="21">
                  <c:v>27</c:v>
                </c:pt>
                <c:pt idx="22">
                  <c:v>25</c:v>
                </c:pt>
                <c:pt idx="23">
                  <c:v>3</c:v>
                </c:pt>
                <c:pt idx="24">
                  <c:v>19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ΒΙΟΜΗΧΑΝΙΕΣ'!$A$26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4722222222222217E-2"/>
                  <c:y val="8.275996893785957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-35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0555555555555565E-2"/>
                  <c:y val="-6.34493095190255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ΒΙΟΜΗΧΑΝΙΕΣ'!$B$26:$Z$26</c:f>
              <c:numCache>
                <c:formatCode>General</c:formatCode>
                <c:ptCount val="25"/>
                <c:pt idx="0">
                  <c:v>-35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20</c:v>
                </c:pt>
                <c:pt idx="5">
                  <c:v>2</c:v>
                </c:pt>
                <c:pt idx="6">
                  <c:v>5</c:v>
                </c:pt>
                <c:pt idx="7">
                  <c:v>-7</c:v>
                </c:pt>
                <c:pt idx="8">
                  <c:v>1</c:v>
                </c:pt>
                <c:pt idx="9">
                  <c:v>10</c:v>
                </c:pt>
                <c:pt idx="10">
                  <c:v>11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8</c:v>
                </c:pt>
                <c:pt idx="15">
                  <c:v>11</c:v>
                </c:pt>
                <c:pt idx="16">
                  <c:v>15</c:v>
                </c:pt>
                <c:pt idx="17">
                  <c:v>19</c:v>
                </c:pt>
                <c:pt idx="18">
                  <c:v>14</c:v>
                </c:pt>
                <c:pt idx="19">
                  <c:v>14</c:v>
                </c:pt>
                <c:pt idx="20">
                  <c:v>7</c:v>
                </c:pt>
                <c:pt idx="21">
                  <c:v>0</c:v>
                </c:pt>
                <c:pt idx="22">
                  <c:v>-8</c:v>
                </c:pt>
                <c:pt idx="23">
                  <c:v>13</c:v>
                </c:pt>
                <c:pt idx="24">
                  <c:v>21</c:v>
                </c:pt>
              </c:numCache>
            </c:numRef>
          </c:val>
        </c:ser>
        <c:dLbls>
          <c:showVal val="1"/>
        </c:dLbls>
        <c:marker val="1"/>
        <c:axId val="168123392"/>
        <c:axId val="168231680"/>
      </c:lineChart>
      <c:catAx>
        <c:axId val="16812339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8231680"/>
        <c:crosses val="autoZero"/>
        <c:auto val="1"/>
        <c:lblAlgn val="ctr"/>
        <c:lblOffset val="100"/>
      </c:catAx>
      <c:valAx>
        <c:axId val="168231680"/>
        <c:scaling>
          <c:orientation val="minMax"/>
        </c:scaling>
        <c:delete val="1"/>
        <c:axPos val="l"/>
        <c:numFmt formatCode="General" sourceLinked="1"/>
        <c:tickLblPos val="none"/>
        <c:crossAx val="168123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παραγγελιών κατά το τελευταίο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370769062357466E-2"/>
          <c:y val="0.16781865507007165"/>
          <c:w val="0.90525846187528469"/>
          <c:h val="0.53146696222465528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ΒΙΟΜΗΧΑΝΙΕΣ'!$A$40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4.0603359170994453E-2"/>
                  <c:y val="-9.172591934229536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-65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5.8582234668893424E-2"/>
                  <c:y val="-5.253274327543853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ΒΙΟΜΗΧΑΝΙΕΣ'!$B$40:$Z$40</c:f>
              <c:numCache>
                <c:formatCode>General</c:formatCode>
                <c:ptCount val="25"/>
                <c:pt idx="0">
                  <c:v>-53</c:v>
                </c:pt>
                <c:pt idx="1">
                  <c:v>-43</c:v>
                </c:pt>
                <c:pt idx="2">
                  <c:v>-57</c:v>
                </c:pt>
                <c:pt idx="3">
                  <c:v>-49</c:v>
                </c:pt>
                <c:pt idx="4">
                  <c:v>-44</c:v>
                </c:pt>
                <c:pt idx="5">
                  <c:v>-56</c:v>
                </c:pt>
                <c:pt idx="6">
                  <c:v>-65</c:v>
                </c:pt>
                <c:pt idx="7">
                  <c:v>-44</c:v>
                </c:pt>
                <c:pt idx="8">
                  <c:v>-31</c:v>
                </c:pt>
                <c:pt idx="9">
                  <c:v>-6</c:v>
                </c:pt>
                <c:pt idx="10">
                  <c:v>-23</c:v>
                </c:pt>
                <c:pt idx="11">
                  <c:v>-1</c:v>
                </c:pt>
                <c:pt idx="12">
                  <c:v>-33</c:v>
                </c:pt>
                <c:pt idx="13">
                  <c:v>-41</c:v>
                </c:pt>
                <c:pt idx="14">
                  <c:v>-27</c:v>
                </c:pt>
                <c:pt idx="15">
                  <c:v>-12</c:v>
                </c:pt>
                <c:pt idx="16">
                  <c:v>-15</c:v>
                </c:pt>
                <c:pt idx="17">
                  <c:v>-8</c:v>
                </c:pt>
                <c:pt idx="18">
                  <c:v>-10</c:v>
                </c:pt>
                <c:pt idx="19">
                  <c:v>6</c:v>
                </c:pt>
                <c:pt idx="20">
                  <c:v>-5</c:v>
                </c:pt>
                <c:pt idx="21">
                  <c:v>5</c:v>
                </c:pt>
                <c:pt idx="22">
                  <c:v>-22</c:v>
                </c:pt>
                <c:pt idx="23">
                  <c:v>-49</c:v>
                </c:pt>
                <c:pt idx="24">
                  <c:v>-48</c:v>
                </c:pt>
              </c:numCache>
            </c:numRef>
          </c:val>
        </c:ser>
        <c:dLbls>
          <c:showVal val="1"/>
        </c:dLbls>
        <c:marker val="1"/>
        <c:axId val="168339328"/>
        <c:axId val="168340864"/>
      </c:lineChart>
      <c:catAx>
        <c:axId val="16833932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8340864"/>
        <c:crosses val="autoZero"/>
        <c:auto val="1"/>
        <c:lblAlgn val="ctr"/>
        <c:lblOffset val="100"/>
      </c:catAx>
      <c:valAx>
        <c:axId val="168340864"/>
        <c:scaling>
          <c:orientation val="minMax"/>
        </c:scaling>
        <c:delete val="1"/>
        <c:axPos val="l"/>
        <c:numFmt formatCode="General" sourceLinked="1"/>
        <c:tickLblPos val="none"/>
        <c:crossAx val="168339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οικονομικής κατάστασης νοικοκυριών το τελευταίο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7148981779206859E-2"/>
          <c:y val="0.18159923773449035"/>
          <c:w val="0.9528403001072"/>
          <c:h val="0.56847822663415692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1006999125109388E-2"/>
                  <c:y val="-7.659424264310578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-69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1.9180446194225723E-2"/>
                  <c:y val="-5.943534241665627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8452537182852155E-3"/>
                  <c:y val="3.4070606634916682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ΚΑΤΑΝΑΛΩΤΕΣ'!$B$8:$Z$8</c:f>
              <c:numCache>
                <c:formatCode>General</c:formatCode>
                <c:ptCount val="25"/>
                <c:pt idx="0">
                  <c:v>-35</c:v>
                </c:pt>
                <c:pt idx="1">
                  <c:v>-35</c:v>
                </c:pt>
                <c:pt idx="2">
                  <c:v>-48</c:v>
                </c:pt>
                <c:pt idx="3">
                  <c:v>-58</c:v>
                </c:pt>
                <c:pt idx="4">
                  <c:v>-57</c:v>
                </c:pt>
                <c:pt idx="5">
                  <c:v>-68</c:v>
                </c:pt>
                <c:pt idx="6">
                  <c:v>-69</c:v>
                </c:pt>
                <c:pt idx="7">
                  <c:v>-67</c:v>
                </c:pt>
                <c:pt idx="8">
                  <c:v>-60</c:v>
                </c:pt>
                <c:pt idx="9">
                  <c:v>-51</c:v>
                </c:pt>
                <c:pt idx="10">
                  <c:v>-44</c:v>
                </c:pt>
                <c:pt idx="11">
                  <c:v>-44</c:v>
                </c:pt>
                <c:pt idx="12">
                  <c:v>-35</c:v>
                </c:pt>
                <c:pt idx="13">
                  <c:v>-44</c:v>
                </c:pt>
                <c:pt idx="14">
                  <c:v>-43</c:v>
                </c:pt>
                <c:pt idx="15">
                  <c:v>-46</c:v>
                </c:pt>
                <c:pt idx="16">
                  <c:v>-46</c:v>
                </c:pt>
                <c:pt idx="17">
                  <c:v>-33</c:v>
                </c:pt>
                <c:pt idx="18">
                  <c:v>-32</c:v>
                </c:pt>
                <c:pt idx="19">
                  <c:v>-27</c:v>
                </c:pt>
                <c:pt idx="20">
                  <c:v>-21</c:v>
                </c:pt>
                <c:pt idx="21">
                  <c:v>-5</c:v>
                </c:pt>
                <c:pt idx="22">
                  <c:v>-7</c:v>
                </c:pt>
                <c:pt idx="23">
                  <c:v>-23</c:v>
                </c:pt>
                <c:pt idx="24">
                  <c:v>-25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7500000000000006E-2"/>
                  <c:y val="6.34493095190256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1111111111111158E-2"/>
                  <c:y val="3.586265320640575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-84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7777777777777822E-3"/>
                  <c:y val="4.689731573145368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-21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1.103466252504791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ΚΑΤΑΝΑΛΩΤΕΣ'!$B$9:$Z$9</c:f>
              <c:numCache>
                <c:formatCode>General</c:formatCode>
                <c:ptCount val="25"/>
                <c:pt idx="0">
                  <c:v>-40</c:v>
                </c:pt>
                <c:pt idx="1">
                  <c:v>-50</c:v>
                </c:pt>
                <c:pt idx="2">
                  <c:v>-55</c:v>
                </c:pt>
                <c:pt idx="3">
                  <c:v>-62</c:v>
                </c:pt>
                <c:pt idx="4">
                  <c:v>-71</c:v>
                </c:pt>
                <c:pt idx="5">
                  <c:v>-68</c:v>
                </c:pt>
                <c:pt idx="6">
                  <c:v>-84</c:v>
                </c:pt>
                <c:pt idx="7">
                  <c:v>-79</c:v>
                </c:pt>
                <c:pt idx="8">
                  <c:v>-83</c:v>
                </c:pt>
                <c:pt idx="9">
                  <c:v>-79</c:v>
                </c:pt>
                <c:pt idx="10">
                  <c:v>-67</c:v>
                </c:pt>
                <c:pt idx="11">
                  <c:v>-64</c:v>
                </c:pt>
                <c:pt idx="12">
                  <c:v>-42</c:v>
                </c:pt>
                <c:pt idx="13">
                  <c:v>-65</c:v>
                </c:pt>
                <c:pt idx="14">
                  <c:v>-66</c:v>
                </c:pt>
                <c:pt idx="15">
                  <c:v>-61</c:v>
                </c:pt>
                <c:pt idx="16">
                  <c:v>-73</c:v>
                </c:pt>
                <c:pt idx="17">
                  <c:v>-53</c:v>
                </c:pt>
                <c:pt idx="18">
                  <c:v>-55</c:v>
                </c:pt>
                <c:pt idx="19">
                  <c:v>-45</c:v>
                </c:pt>
                <c:pt idx="20">
                  <c:v>-35</c:v>
                </c:pt>
                <c:pt idx="21">
                  <c:v>-21</c:v>
                </c:pt>
                <c:pt idx="22">
                  <c:v>-14</c:v>
                </c:pt>
                <c:pt idx="23">
                  <c:v>-32</c:v>
                </c:pt>
                <c:pt idx="24">
                  <c:v>-38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ΚΑΤΑΝΑΛΩΤΕΣ'!$A$10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2.8729549431321087E-2"/>
                  <c:y val="-4.751291088098099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6111111111111129E-2"/>
                  <c:y val="-6.620797515028754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600" dirty="0" smtClean="0"/>
                      <a:t>: </a:t>
                    </a:r>
                  </a:p>
                  <a:p>
                    <a:r>
                      <a:rPr lang="en-US" sz="1600" dirty="0" smtClean="0"/>
                      <a:t>-21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4.3055555555555534E-2"/>
                  <c:y val="-6.620797515028754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600" dirty="0" smtClean="0"/>
                      <a:t> </a:t>
                    </a:r>
                  </a:p>
                  <a:p>
                    <a:r>
                      <a:rPr lang="en-US" sz="1600" dirty="0" smtClean="0"/>
                      <a:t>-1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ΚΑΤΑΝΑΛΩΤΕΣ'!$B$10:$Z$10</c:f>
              <c:numCache>
                <c:formatCode>General</c:formatCode>
                <c:ptCount val="25"/>
                <c:pt idx="0">
                  <c:v>-18</c:v>
                </c:pt>
                <c:pt idx="1">
                  <c:v>-15</c:v>
                </c:pt>
                <c:pt idx="2">
                  <c:v>-14</c:v>
                </c:pt>
                <c:pt idx="3">
                  <c:v>-14</c:v>
                </c:pt>
                <c:pt idx="4">
                  <c:v>-14</c:v>
                </c:pt>
                <c:pt idx="5">
                  <c:v>-18</c:v>
                </c:pt>
                <c:pt idx="6">
                  <c:v>-19</c:v>
                </c:pt>
                <c:pt idx="7">
                  <c:v>-20</c:v>
                </c:pt>
                <c:pt idx="8">
                  <c:v>-21</c:v>
                </c:pt>
                <c:pt idx="9">
                  <c:v>-17</c:v>
                </c:pt>
                <c:pt idx="10">
                  <c:v>-14</c:v>
                </c:pt>
                <c:pt idx="11">
                  <c:v>-12</c:v>
                </c:pt>
                <c:pt idx="12">
                  <c:v>-8</c:v>
                </c:pt>
                <c:pt idx="13">
                  <c:v>-7</c:v>
                </c:pt>
                <c:pt idx="14">
                  <c:v>-6</c:v>
                </c:pt>
                <c:pt idx="15">
                  <c:v>-5</c:v>
                </c:pt>
                <c:pt idx="16">
                  <c:v>-5</c:v>
                </c:pt>
                <c:pt idx="17">
                  <c:v>-4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-1</c:v>
                </c:pt>
                <c:pt idx="22">
                  <c:v>-2</c:v>
                </c:pt>
                <c:pt idx="23">
                  <c:v>-11</c:v>
                </c:pt>
                <c:pt idx="24">
                  <c:v>-10</c:v>
                </c:pt>
              </c:numCache>
            </c:numRef>
          </c:val>
        </c:ser>
        <c:dLbls>
          <c:showVal val="1"/>
        </c:dLbls>
        <c:marker val="1"/>
        <c:axId val="150824832"/>
        <c:axId val="150826368"/>
      </c:lineChart>
      <c:catAx>
        <c:axId val="15082483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0826368"/>
        <c:crosses val="autoZero"/>
        <c:auto val="1"/>
        <c:lblAlgn val="ctr"/>
        <c:lblOffset val="100"/>
      </c:catAx>
      <c:valAx>
        <c:axId val="150826368"/>
        <c:scaling>
          <c:orientation val="minMax"/>
        </c:scaling>
        <c:delete val="1"/>
        <c:axPos val="l"/>
        <c:numFmt formatCode="General" sourceLinked="1"/>
        <c:tickLblPos val="none"/>
        <c:crossAx val="150824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Τρέχον συνολικό επίπεδο παραγγελιών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4000877940835987"/>
          <c:w val="0.90606255468066454"/>
          <c:h val="0.56358962797311352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ΒΙΟΜΗΧΑΝΙΕΣ'!$A$12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7173337707786523E-2"/>
                  <c:y val="1.653462474104977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6.6236876640419926E-2"/>
                  <c:y val="5.85060988245444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-68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6.25E-2"/>
                  <c:y val="-4.684810343297430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-40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layout>
                <c:manualLayout>
                  <c:x val="-6.805555555555555E-2"/>
                  <c:y val="4.133656185262447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-68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ΒΙΟΜΗΧΑΝΙΕΣ'!$B$12:$Z$12</c:f>
              <c:numCache>
                <c:formatCode>General</c:formatCode>
                <c:ptCount val="25"/>
                <c:pt idx="0">
                  <c:v>-57</c:v>
                </c:pt>
                <c:pt idx="1">
                  <c:v>-53</c:v>
                </c:pt>
                <c:pt idx="2">
                  <c:v>-65</c:v>
                </c:pt>
                <c:pt idx="3">
                  <c:v>-66</c:v>
                </c:pt>
                <c:pt idx="4">
                  <c:v>-65</c:v>
                </c:pt>
                <c:pt idx="5">
                  <c:v>-68</c:v>
                </c:pt>
                <c:pt idx="6">
                  <c:v>-65</c:v>
                </c:pt>
                <c:pt idx="7">
                  <c:v>-57</c:v>
                </c:pt>
                <c:pt idx="8">
                  <c:v>-58</c:v>
                </c:pt>
                <c:pt idx="9">
                  <c:v>-49</c:v>
                </c:pt>
                <c:pt idx="10">
                  <c:v>-54</c:v>
                </c:pt>
                <c:pt idx="11">
                  <c:v>-53</c:v>
                </c:pt>
                <c:pt idx="12">
                  <c:v>-56</c:v>
                </c:pt>
                <c:pt idx="13">
                  <c:v>-62</c:v>
                </c:pt>
                <c:pt idx="14">
                  <c:v>-60</c:v>
                </c:pt>
                <c:pt idx="15">
                  <c:v>-51</c:v>
                </c:pt>
                <c:pt idx="16">
                  <c:v>-51</c:v>
                </c:pt>
                <c:pt idx="17">
                  <c:v>-50</c:v>
                </c:pt>
                <c:pt idx="18">
                  <c:v>-45</c:v>
                </c:pt>
                <c:pt idx="19">
                  <c:v>-47</c:v>
                </c:pt>
                <c:pt idx="20" formatCode="0">
                  <c:v>-42</c:v>
                </c:pt>
                <c:pt idx="21">
                  <c:v>-40</c:v>
                </c:pt>
                <c:pt idx="22">
                  <c:v>-68</c:v>
                </c:pt>
                <c:pt idx="23">
                  <c:v>-61</c:v>
                </c:pt>
                <c:pt idx="24">
                  <c:v>-55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ΒΙΟΜΗΧΑΝΙΕΣ'!$A$13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368438320209974E-2"/>
                  <c:y val="-7.875927821372238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-56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2.7777777777777811E-2"/>
                  <c:y val="-6.613849896419907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ΒΙΟΜΗΧΑΝΙΕΣ'!$B$13:$Z$13</c:f>
              <c:numCache>
                <c:formatCode>General</c:formatCode>
                <c:ptCount val="25"/>
                <c:pt idx="0">
                  <c:v>-56</c:v>
                </c:pt>
                <c:pt idx="1">
                  <c:v>-54</c:v>
                </c:pt>
                <c:pt idx="2">
                  <c:v>-52</c:v>
                </c:pt>
                <c:pt idx="3">
                  <c:v>-51</c:v>
                </c:pt>
                <c:pt idx="4">
                  <c:v>-38</c:v>
                </c:pt>
                <c:pt idx="5">
                  <c:v>-42</c:v>
                </c:pt>
                <c:pt idx="6">
                  <c:v>-47</c:v>
                </c:pt>
                <c:pt idx="7">
                  <c:v>-52</c:v>
                </c:pt>
                <c:pt idx="8">
                  <c:v>-40</c:v>
                </c:pt>
                <c:pt idx="9">
                  <c:v>-27</c:v>
                </c:pt>
                <c:pt idx="10">
                  <c:v>-24</c:v>
                </c:pt>
                <c:pt idx="11">
                  <c:v>-27</c:v>
                </c:pt>
                <c:pt idx="12">
                  <c:v>-29</c:v>
                </c:pt>
                <c:pt idx="13">
                  <c:v>-47</c:v>
                </c:pt>
                <c:pt idx="14">
                  <c:v>-26</c:v>
                </c:pt>
                <c:pt idx="15">
                  <c:v>-15</c:v>
                </c:pt>
                <c:pt idx="16">
                  <c:v>-21</c:v>
                </c:pt>
                <c:pt idx="17">
                  <c:v>-11</c:v>
                </c:pt>
                <c:pt idx="18">
                  <c:v>-13</c:v>
                </c:pt>
                <c:pt idx="19">
                  <c:v>-9</c:v>
                </c:pt>
                <c:pt idx="20" formatCode="0">
                  <c:v>-14</c:v>
                </c:pt>
                <c:pt idx="21">
                  <c:v>-12</c:v>
                </c:pt>
                <c:pt idx="22">
                  <c:v>-6</c:v>
                </c:pt>
                <c:pt idx="23">
                  <c:v>-39</c:v>
                </c:pt>
                <c:pt idx="24">
                  <c:v>-17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ΒΙΟΜΗΧΑΝΙΕΣ'!$A$14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686351706036746E-2"/>
                  <c:y val="8.168950882399975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dirty="0" smtClean="0"/>
                      <a:t>:</a:t>
                    </a:r>
                    <a:r>
                      <a:rPr lang="el-GR" baseline="0" dirty="0" smtClean="0"/>
                      <a:t> </a:t>
                    </a:r>
                  </a:p>
                  <a:p>
                    <a:r>
                      <a:rPr lang="en-US" dirty="0" smtClean="0"/>
                      <a:t>-61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4.1666666666666664E-2"/>
                  <c:y val="-3.858079106244945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ΒΙΟΜΗΧΑΝΙΕΣ'!$B$14:$Z$14</c:f>
              <c:numCache>
                <c:formatCode>General</c:formatCode>
                <c:ptCount val="25"/>
                <c:pt idx="0">
                  <c:v>-61</c:v>
                </c:pt>
                <c:pt idx="1">
                  <c:v>-55</c:v>
                </c:pt>
                <c:pt idx="2">
                  <c:v>-39</c:v>
                </c:pt>
                <c:pt idx="3">
                  <c:v>-17</c:v>
                </c:pt>
                <c:pt idx="4">
                  <c:v>-1</c:v>
                </c:pt>
                <c:pt idx="5">
                  <c:v>-12</c:v>
                </c:pt>
                <c:pt idx="6">
                  <c:v>-17</c:v>
                </c:pt>
                <c:pt idx="7">
                  <c:v>-28</c:v>
                </c:pt>
                <c:pt idx="8">
                  <c:v>-30</c:v>
                </c:pt>
                <c:pt idx="9">
                  <c:v>-21</c:v>
                </c:pt>
                <c:pt idx="10">
                  <c:v>-15</c:v>
                </c:pt>
                <c:pt idx="11">
                  <c:v>-16</c:v>
                </c:pt>
                <c:pt idx="12">
                  <c:v>-11</c:v>
                </c:pt>
                <c:pt idx="13">
                  <c:v>-12</c:v>
                </c:pt>
                <c:pt idx="14">
                  <c:v>-14</c:v>
                </c:pt>
                <c:pt idx="15">
                  <c:v>-11</c:v>
                </c:pt>
                <c:pt idx="16">
                  <c:v>-5</c:v>
                </c:pt>
                <c:pt idx="17">
                  <c:v>3</c:v>
                </c:pt>
                <c:pt idx="18">
                  <c:v>6</c:v>
                </c:pt>
                <c:pt idx="19">
                  <c:v>3</c:v>
                </c:pt>
                <c:pt idx="20" formatCode="0">
                  <c:v>-5</c:v>
                </c:pt>
                <c:pt idx="21">
                  <c:v>-18</c:v>
                </c:pt>
                <c:pt idx="22">
                  <c:v>-17</c:v>
                </c:pt>
                <c:pt idx="23">
                  <c:v>-32</c:v>
                </c:pt>
                <c:pt idx="24">
                  <c:v>-9</c:v>
                </c:pt>
              </c:numCache>
            </c:numRef>
          </c:val>
        </c:ser>
        <c:dLbls>
          <c:showVal val="1"/>
        </c:dLbls>
        <c:marker val="1"/>
        <c:axId val="169020416"/>
        <c:axId val="169075456"/>
      </c:lineChart>
      <c:catAx>
        <c:axId val="16902041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9075456"/>
        <c:crosses val="autoZero"/>
        <c:auto val="1"/>
        <c:lblAlgn val="ctr"/>
        <c:lblOffset val="100"/>
      </c:catAx>
      <c:valAx>
        <c:axId val="169075456"/>
        <c:scaling>
          <c:orientation val="minMax"/>
        </c:scaling>
        <c:delete val="1"/>
        <c:axPos val="l"/>
        <c:numFmt formatCode="General" sourceLinked="1"/>
        <c:tickLblPos val="none"/>
        <c:crossAx val="169020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8829155730533679"/>
          <c:y val="6.5173979187637829E-2"/>
          <c:w val="0.42341677602799682"/>
          <c:h val="5.3174441809946904E-2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Τρέχον συνολικό επίπεδο εξαγωγών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41909448818898E-2"/>
          <c:y val="0.14015585374727799"/>
          <c:w val="0.90606255468066454"/>
          <c:h val="0.5631311941003655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ΒΙΟΜΗΧΑΝΙΕΣ'!$A$16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7.7729111986001811E-2"/>
                  <c:y val="-4.9655981362715686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Max:</a:t>
                    </a:r>
                    <a:r>
                      <a:rPr lang="el-GR" sz="1200" baseline="0" smtClean="0"/>
                      <a:t> </a:t>
                    </a:r>
                    <a:r>
                      <a:rPr lang="en-US" smtClean="0"/>
                      <a:t>-35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2"/>
              <c:layout>
                <c:manualLayout>
                  <c:x val="-2.7666776027996411E-2"/>
                  <c:y val="-7.72426376753355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 </a:t>
                    </a:r>
                    <a:r>
                      <a:rPr lang="en-US" dirty="0" smtClean="0"/>
                      <a:t>-64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0000000000000027E-3"/>
                  <c:y val="-1.379332815630990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ΒΙΟΜΗΧΑΝΙΕΣ'!$B$16:$Z$16</c:f>
              <c:numCache>
                <c:formatCode>General</c:formatCode>
                <c:ptCount val="25"/>
                <c:pt idx="0">
                  <c:v>-58</c:v>
                </c:pt>
                <c:pt idx="1">
                  <c:v>-52</c:v>
                </c:pt>
                <c:pt idx="2">
                  <c:v>-59</c:v>
                </c:pt>
                <c:pt idx="3">
                  <c:v>-48</c:v>
                </c:pt>
                <c:pt idx="4">
                  <c:v>-52</c:v>
                </c:pt>
                <c:pt idx="5">
                  <c:v>-42</c:v>
                </c:pt>
                <c:pt idx="6">
                  <c:v>-45</c:v>
                </c:pt>
                <c:pt idx="7">
                  <c:v>-37</c:v>
                </c:pt>
                <c:pt idx="8">
                  <c:v>-38</c:v>
                </c:pt>
                <c:pt idx="9">
                  <c:v>-37</c:v>
                </c:pt>
                <c:pt idx="10">
                  <c:v>-41</c:v>
                </c:pt>
                <c:pt idx="11">
                  <c:v>-52</c:v>
                </c:pt>
                <c:pt idx="12">
                  <c:v>-39</c:v>
                </c:pt>
                <c:pt idx="13">
                  <c:v>-44</c:v>
                </c:pt>
                <c:pt idx="14">
                  <c:v>-45</c:v>
                </c:pt>
                <c:pt idx="15">
                  <c:v>-40</c:v>
                </c:pt>
                <c:pt idx="16">
                  <c:v>-39</c:v>
                </c:pt>
                <c:pt idx="17">
                  <c:v>-38</c:v>
                </c:pt>
                <c:pt idx="18">
                  <c:v>-44</c:v>
                </c:pt>
                <c:pt idx="19">
                  <c:v>-41</c:v>
                </c:pt>
                <c:pt idx="20" formatCode="0">
                  <c:v>-40</c:v>
                </c:pt>
                <c:pt idx="21">
                  <c:v>-35</c:v>
                </c:pt>
                <c:pt idx="22">
                  <c:v>-64</c:v>
                </c:pt>
                <c:pt idx="23">
                  <c:v>-62</c:v>
                </c:pt>
                <c:pt idx="24">
                  <c:v>-61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ΒΙΟΜΗΧΑΝΙΕΣ'!$A$17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0277777777777767E-2"/>
                  <c:y val="-7.72426376753355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-53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8611111111111112E-2"/>
                  <c:y val="-4.689731573145368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2.7777777777777822E-3"/>
                  <c:y val="-1.655199378757185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ΒΙΟΜΗΧΑΝΙΕΣ'!$B$17:$Z$17</c:f>
              <c:numCache>
                <c:formatCode>General</c:formatCode>
                <c:ptCount val="25"/>
                <c:pt idx="0">
                  <c:v>-53</c:v>
                </c:pt>
                <c:pt idx="1">
                  <c:v>-45</c:v>
                </c:pt>
                <c:pt idx="2">
                  <c:v>-40</c:v>
                </c:pt>
                <c:pt idx="3">
                  <c:v>-30</c:v>
                </c:pt>
                <c:pt idx="4">
                  <c:v>-14</c:v>
                </c:pt>
                <c:pt idx="5">
                  <c:v>-34</c:v>
                </c:pt>
                <c:pt idx="6">
                  <c:v>-18</c:v>
                </c:pt>
                <c:pt idx="7">
                  <c:v>-27</c:v>
                </c:pt>
                <c:pt idx="8">
                  <c:v>-24</c:v>
                </c:pt>
                <c:pt idx="9">
                  <c:v>-14</c:v>
                </c:pt>
                <c:pt idx="10">
                  <c:v>-18</c:v>
                </c:pt>
                <c:pt idx="11">
                  <c:v>-24</c:v>
                </c:pt>
                <c:pt idx="12">
                  <c:v>-21</c:v>
                </c:pt>
                <c:pt idx="13">
                  <c:v>-19</c:v>
                </c:pt>
                <c:pt idx="14">
                  <c:v>-16</c:v>
                </c:pt>
                <c:pt idx="15">
                  <c:v>-6</c:v>
                </c:pt>
                <c:pt idx="16">
                  <c:v>-7</c:v>
                </c:pt>
                <c:pt idx="17">
                  <c:v>1</c:v>
                </c:pt>
                <c:pt idx="18">
                  <c:v>-9</c:v>
                </c:pt>
                <c:pt idx="19">
                  <c:v>-5</c:v>
                </c:pt>
                <c:pt idx="20" formatCode="0">
                  <c:v>-16</c:v>
                </c:pt>
                <c:pt idx="21">
                  <c:v>-15</c:v>
                </c:pt>
                <c:pt idx="22">
                  <c:v>-5</c:v>
                </c:pt>
                <c:pt idx="23">
                  <c:v>-22</c:v>
                </c:pt>
                <c:pt idx="24">
                  <c:v>-6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ΒΙΟΜΗΧΑΝΙΕΣ'!$A$18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7777777777777779E-2"/>
                  <c:y val="6.069064388776359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  <a:r>
                      <a:rPr lang="en-US" dirty="0" smtClean="0"/>
                      <a:t>-60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2.222222222222224E-2"/>
                  <c:y val="-4.965619858048189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ΒΙΟΜΗΧΑΝΙΕΣ'!$B$18:$Z$18</c:f>
              <c:numCache>
                <c:formatCode>General</c:formatCode>
                <c:ptCount val="25"/>
                <c:pt idx="0">
                  <c:v>-60</c:v>
                </c:pt>
                <c:pt idx="1">
                  <c:v>-55</c:v>
                </c:pt>
                <c:pt idx="2">
                  <c:v>-35</c:v>
                </c:pt>
                <c:pt idx="3">
                  <c:v>-15</c:v>
                </c:pt>
                <c:pt idx="4">
                  <c:v>-1</c:v>
                </c:pt>
                <c:pt idx="5">
                  <c:v>-12</c:v>
                </c:pt>
                <c:pt idx="6">
                  <c:v>-15</c:v>
                </c:pt>
                <c:pt idx="7">
                  <c:v>-26</c:v>
                </c:pt>
                <c:pt idx="8">
                  <c:v>-25</c:v>
                </c:pt>
                <c:pt idx="9">
                  <c:v>-18</c:v>
                </c:pt>
                <c:pt idx="10">
                  <c:v>-15</c:v>
                </c:pt>
                <c:pt idx="11">
                  <c:v>-18</c:v>
                </c:pt>
                <c:pt idx="12">
                  <c:v>-15</c:v>
                </c:pt>
                <c:pt idx="13">
                  <c:v>-16</c:v>
                </c:pt>
                <c:pt idx="14">
                  <c:v>-16</c:v>
                </c:pt>
                <c:pt idx="15">
                  <c:v>-14</c:v>
                </c:pt>
                <c:pt idx="16">
                  <c:v>-7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 formatCode="0">
                  <c:v>-9</c:v>
                </c:pt>
                <c:pt idx="21">
                  <c:v>-20</c:v>
                </c:pt>
                <c:pt idx="22">
                  <c:v>-21</c:v>
                </c:pt>
                <c:pt idx="23">
                  <c:v>-36</c:v>
                </c:pt>
                <c:pt idx="24">
                  <c:v>-13</c:v>
                </c:pt>
              </c:numCache>
            </c:numRef>
          </c:val>
        </c:ser>
        <c:dLbls>
          <c:showVal val="1"/>
        </c:dLbls>
        <c:marker val="1"/>
        <c:axId val="169656704"/>
        <c:axId val="169658240"/>
      </c:lineChart>
      <c:catAx>
        <c:axId val="16965670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9658240"/>
        <c:crosses val="autoZero"/>
        <c:auto val="1"/>
        <c:lblAlgn val="ctr"/>
        <c:lblOffset val="100"/>
      </c:catAx>
      <c:valAx>
        <c:axId val="169658240"/>
        <c:scaling>
          <c:orientation val="minMax"/>
        </c:scaling>
        <c:delete val="1"/>
        <c:axPos val="l"/>
        <c:numFmt formatCode="General" sourceLinked="1"/>
        <c:tickLblPos val="none"/>
        <c:crossAx val="169656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εξαγωγών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6556477877792832E-2"/>
          <c:y val="0.19386341968950135"/>
          <c:w val="0.89825541932353392"/>
          <c:h val="0.53173684355687323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ΒΙΟΜΗΧΑΝΙΕΣ'!$A$44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2"/>
              <c:layout>
                <c:manualLayout>
                  <c:x val="-7.0916776027996453E-2"/>
                  <c:y val="6.33198636936142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5.5485564304461939E-3"/>
                  <c:y val="2.345134459832020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ΒΙΟΜΗΧΑΝΙΕΣ'!$B$44:$Z$44</c:f>
              <c:numCache>
                <c:formatCode>General</c:formatCode>
                <c:ptCount val="25"/>
                <c:pt idx="0">
                  <c:v>-20</c:v>
                </c:pt>
                <c:pt idx="1">
                  <c:v>1</c:v>
                </c:pt>
                <c:pt idx="2">
                  <c:v>-27</c:v>
                </c:pt>
                <c:pt idx="3">
                  <c:v>-17</c:v>
                </c:pt>
                <c:pt idx="4">
                  <c:v>-8</c:v>
                </c:pt>
                <c:pt idx="5">
                  <c:v>-20</c:v>
                </c:pt>
                <c:pt idx="6">
                  <c:v>-2</c:v>
                </c:pt>
                <c:pt idx="7">
                  <c:v>3</c:v>
                </c:pt>
                <c:pt idx="8">
                  <c:v>21</c:v>
                </c:pt>
                <c:pt idx="9">
                  <c:v>9</c:v>
                </c:pt>
                <c:pt idx="10">
                  <c:v>26</c:v>
                </c:pt>
                <c:pt idx="11">
                  <c:v>17</c:v>
                </c:pt>
                <c:pt idx="12">
                  <c:v>17</c:v>
                </c:pt>
                <c:pt idx="13">
                  <c:v>9</c:v>
                </c:pt>
                <c:pt idx="14">
                  <c:v>11</c:v>
                </c:pt>
                <c:pt idx="15">
                  <c:v>6</c:v>
                </c:pt>
                <c:pt idx="16">
                  <c:v>26</c:v>
                </c:pt>
                <c:pt idx="17">
                  <c:v>24</c:v>
                </c:pt>
                <c:pt idx="18">
                  <c:v>18</c:v>
                </c:pt>
                <c:pt idx="19">
                  <c:v>21</c:v>
                </c:pt>
                <c:pt idx="20">
                  <c:v>32</c:v>
                </c:pt>
                <c:pt idx="21">
                  <c:v>34</c:v>
                </c:pt>
                <c:pt idx="22">
                  <c:v>-51</c:v>
                </c:pt>
                <c:pt idx="23">
                  <c:v>-7</c:v>
                </c:pt>
                <c:pt idx="24">
                  <c:v>-2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ΒΙΟΜΗΧΑΝΙΕΣ'!$A$45</c:f>
              <c:strCache>
                <c:ptCount val="1"/>
                <c:pt idx="0">
                  <c:v>Ελλάδα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652580927384077E-2"/>
                  <c:y val="-2.036254341419379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-53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0555555555555565E-2"/>
                  <c:y val="-6.83460327347898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8.5432540918487267E-3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+27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ΒΙΟΜΗΧΑΝΙΕΣ'!$B$45:$Z$45</c:f>
              <c:numCache>
                <c:formatCode>General</c:formatCode>
                <c:ptCount val="25"/>
                <c:pt idx="0">
                  <c:v>-53</c:v>
                </c:pt>
                <c:pt idx="1">
                  <c:v>-9</c:v>
                </c:pt>
                <c:pt idx="2">
                  <c:v>2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24</c:v>
                </c:pt>
                <c:pt idx="9">
                  <c:v>7</c:v>
                </c:pt>
                <c:pt idx="10">
                  <c:v>9</c:v>
                </c:pt>
                <c:pt idx="11">
                  <c:v>28</c:v>
                </c:pt>
                <c:pt idx="12">
                  <c:v>13</c:v>
                </c:pt>
                <c:pt idx="13">
                  <c:v>-7</c:v>
                </c:pt>
                <c:pt idx="14">
                  <c:v>17</c:v>
                </c:pt>
                <c:pt idx="15">
                  <c:v>17</c:v>
                </c:pt>
                <c:pt idx="16">
                  <c:v>14</c:v>
                </c:pt>
                <c:pt idx="17">
                  <c:v>27</c:v>
                </c:pt>
                <c:pt idx="18">
                  <c:v>24</c:v>
                </c:pt>
                <c:pt idx="19">
                  <c:v>28</c:v>
                </c:pt>
                <c:pt idx="20">
                  <c:v>10</c:v>
                </c:pt>
                <c:pt idx="21">
                  <c:v>17</c:v>
                </c:pt>
                <c:pt idx="22">
                  <c:v>33</c:v>
                </c:pt>
                <c:pt idx="23">
                  <c:v>20</c:v>
                </c:pt>
                <c:pt idx="24">
                  <c:v>27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ΒΙΟΜΗΧΑΝΙΕΣ'!$A$46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805555555555555E-2"/>
                  <c:y val="7.11937840987394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0568569553805776E-2"/>
                  <c:y val="-6.693314443996727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6.9444444444444493E-3"/>
                  <c:y val="-1.708650818369745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ΒΙΟΜΗΧΑΝΙΕΣ'!$B$46:$Z$46</c:f>
              <c:numCache>
                <c:formatCode>General</c:formatCode>
                <c:ptCount val="25"/>
                <c:pt idx="0">
                  <c:v>-60</c:v>
                </c:pt>
                <c:pt idx="1">
                  <c:v>-10</c:v>
                </c:pt>
                <c:pt idx="2">
                  <c:v>12</c:v>
                </c:pt>
                <c:pt idx="3">
                  <c:v>9</c:v>
                </c:pt>
                <c:pt idx="4">
                  <c:v>20</c:v>
                </c:pt>
                <c:pt idx="5">
                  <c:v>9</c:v>
                </c:pt>
                <c:pt idx="6">
                  <c:v>6</c:v>
                </c:pt>
                <c:pt idx="7">
                  <c:v>0.5</c:v>
                </c:pt>
                <c:pt idx="8">
                  <c:v>2</c:v>
                </c:pt>
                <c:pt idx="9">
                  <c:v>8</c:v>
                </c:pt>
                <c:pt idx="10">
                  <c:v>13</c:v>
                </c:pt>
                <c:pt idx="11">
                  <c:v>12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13</c:v>
                </c:pt>
                <c:pt idx="17">
                  <c:v>17</c:v>
                </c:pt>
                <c:pt idx="18">
                  <c:v>17</c:v>
                </c:pt>
                <c:pt idx="19">
                  <c:v>13</c:v>
                </c:pt>
                <c:pt idx="20">
                  <c:v>7</c:v>
                </c:pt>
                <c:pt idx="21">
                  <c:v>3</c:v>
                </c:pt>
                <c:pt idx="22">
                  <c:v>1</c:v>
                </c:pt>
                <c:pt idx="23">
                  <c:v>-3</c:v>
                </c:pt>
                <c:pt idx="24">
                  <c:v>3</c:v>
                </c:pt>
              </c:numCache>
            </c:numRef>
          </c:val>
        </c:ser>
        <c:dLbls>
          <c:showVal val="1"/>
        </c:dLbls>
        <c:marker val="1"/>
        <c:axId val="170018304"/>
        <c:axId val="170019840"/>
      </c:lineChart>
      <c:catAx>
        <c:axId val="17001830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0019840"/>
        <c:crosses val="autoZero"/>
        <c:auto val="1"/>
        <c:lblAlgn val="ctr"/>
        <c:lblOffset val="100"/>
      </c:catAx>
      <c:valAx>
        <c:axId val="170019840"/>
        <c:scaling>
          <c:orientation val="minMax"/>
        </c:scaling>
        <c:delete val="1"/>
        <c:axPos val="l"/>
        <c:numFmt formatCode="General" sourceLinked="1"/>
        <c:tickLblPos val="none"/>
        <c:crossAx val="170018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τιμών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702406140311174E-2"/>
          <c:y val="0.1707103614872798"/>
          <c:w val="0.90659518771937753"/>
          <c:h val="0.54048011294137066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ΒΙΟΜΗΧΑΝΙΕΣ'!$A$28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7.7976261018993326E-2"/>
                  <c:y val="6.1981420552557925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Min:</a:t>
                    </a:r>
                    <a:r>
                      <a:rPr lang="el-GR" smtClean="0"/>
                      <a:t> </a:t>
                    </a:r>
                    <a:r>
                      <a:rPr lang="en-US" smtClean="0"/>
                      <a:t>-22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3.3062426147909833E-3"/>
                  <c:y val="-2.060336900197980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ΒΙΟΜΗΧΑΝΙΕΣ'!$B$28:$Z$28</c:f>
              <c:numCache>
                <c:formatCode>General</c:formatCode>
                <c:ptCount val="25"/>
                <c:pt idx="0">
                  <c:v>-22</c:v>
                </c:pt>
                <c:pt idx="1">
                  <c:v>-10</c:v>
                </c:pt>
                <c:pt idx="2">
                  <c:v>-13</c:v>
                </c:pt>
                <c:pt idx="3">
                  <c:v>-4</c:v>
                </c:pt>
                <c:pt idx="4">
                  <c:v>-1</c:v>
                </c:pt>
                <c:pt idx="5">
                  <c:v>-11</c:v>
                </c:pt>
                <c:pt idx="6">
                  <c:v>-17</c:v>
                </c:pt>
                <c:pt idx="7">
                  <c:v>-9</c:v>
                </c:pt>
                <c:pt idx="8">
                  <c:v>-17</c:v>
                </c:pt>
                <c:pt idx="9">
                  <c:v>-14</c:v>
                </c:pt>
                <c:pt idx="10">
                  <c:v>-13</c:v>
                </c:pt>
                <c:pt idx="11">
                  <c:v>-7</c:v>
                </c:pt>
                <c:pt idx="12">
                  <c:v>-5</c:v>
                </c:pt>
                <c:pt idx="13">
                  <c:v>-1</c:v>
                </c:pt>
                <c:pt idx="14">
                  <c:v>-6</c:v>
                </c:pt>
                <c:pt idx="15">
                  <c:v>-11</c:v>
                </c:pt>
                <c:pt idx="16">
                  <c:v>-7</c:v>
                </c:pt>
                <c:pt idx="17">
                  <c:v>-8</c:v>
                </c:pt>
                <c:pt idx="18">
                  <c:v>-3</c:v>
                </c:pt>
                <c:pt idx="19">
                  <c:v>3</c:v>
                </c:pt>
                <c:pt idx="20">
                  <c:v>-4</c:v>
                </c:pt>
                <c:pt idx="21">
                  <c:v>3</c:v>
                </c:pt>
                <c:pt idx="22">
                  <c:v>-10</c:v>
                </c:pt>
                <c:pt idx="23">
                  <c:v>-17</c:v>
                </c:pt>
                <c:pt idx="24">
                  <c:v>34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ΒΙΟΜΗΧΑΝΙΕΣ'!$A$29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6.6909340132663628E-2"/>
                  <c:y val="-2.8477513639495783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2.7667302215824171E-3"/>
                  <c:y val="1.993425954764704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ΒΙΟΜΗΧΑΝΙΕΣ'!$B$29:$Z$29</c:f>
              <c:numCache>
                <c:formatCode>General</c:formatCode>
                <c:ptCount val="25"/>
                <c:pt idx="0">
                  <c:v>-18</c:v>
                </c:pt>
                <c:pt idx="1">
                  <c:v>-7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  <c:pt idx="5">
                  <c:v>0.5</c:v>
                </c:pt>
                <c:pt idx="6">
                  <c:v>-11</c:v>
                </c:pt>
                <c:pt idx="7">
                  <c:v>-11</c:v>
                </c:pt>
                <c:pt idx="8">
                  <c:v>-5</c:v>
                </c:pt>
                <c:pt idx="9">
                  <c:v>-14</c:v>
                </c:pt>
                <c:pt idx="10">
                  <c:v>-6</c:v>
                </c:pt>
                <c:pt idx="11">
                  <c:v>-6</c:v>
                </c:pt>
                <c:pt idx="12">
                  <c:v>-4</c:v>
                </c:pt>
                <c:pt idx="13">
                  <c:v>-6</c:v>
                </c:pt>
                <c:pt idx="14">
                  <c:v>-13</c:v>
                </c:pt>
                <c:pt idx="15">
                  <c:v>0</c:v>
                </c:pt>
                <c:pt idx="16">
                  <c:v>-1</c:v>
                </c:pt>
                <c:pt idx="17">
                  <c:v>4</c:v>
                </c:pt>
                <c:pt idx="18">
                  <c:v>-3</c:v>
                </c:pt>
                <c:pt idx="19">
                  <c:v>5</c:v>
                </c:pt>
                <c:pt idx="20">
                  <c:v>7</c:v>
                </c:pt>
                <c:pt idx="21">
                  <c:v>-6</c:v>
                </c:pt>
                <c:pt idx="22">
                  <c:v>1</c:v>
                </c:pt>
                <c:pt idx="23">
                  <c:v>-9</c:v>
                </c:pt>
                <c:pt idx="24">
                  <c:v>12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ΒΙΟΜΗΧΑΝΙΕΣ'!$A$30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5248226950354607E-2"/>
                  <c:y val="-5.688888888888889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8734223102153791E-2"/>
                  <c:y val="-5.695502727899150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</a:t>
                    </a:r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ΒΙΟΜΗΧΑΝΙΕΣ'!$B$30:$Z$30</c:f>
              <c:numCache>
                <c:formatCode>General</c:formatCode>
                <c:ptCount val="25"/>
                <c:pt idx="0">
                  <c:v>-13</c:v>
                </c:pt>
                <c:pt idx="1">
                  <c:v>-8</c:v>
                </c:pt>
                <c:pt idx="2">
                  <c:v>1</c:v>
                </c:pt>
                <c:pt idx="3">
                  <c:v>10</c:v>
                </c:pt>
                <c:pt idx="4">
                  <c:v>25</c:v>
                </c:pt>
                <c:pt idx="5">
                  <c:v>7</c:v>
                </c:pt>
                <c:pt idx="6">
                  <c:v>8</c:v>
                </c:pt>
                <c:pt idx="7">
                  <c:v>0.5</c:v>
                </c:pt>
                <c:pt idx="8">
                  <c:v>-2</c:v>
                </c:pt>
                <c:pt idx="9">
                  <c:v>0.1</c:v>
                </c:pt>
                <c:pt idx="10">
                  <c:v>0.30000000000000016</c:v>
                </c:pt>
                <c:pt idx="11">
                  <c:v>-0.60000000000000031</c:v>
                </c:pt>
                <c:pt idx="12">
                  <c:v>-3</c:v>
                </c:pt>
                <c:pt idx="13">
                  <c:v>-3</c:v>
                </c:pt>
                <c:pt idx="14">
                  <c:v>-4</c:v>
                </c:pt>
                <c:pt idx="15">
                  <c:v>1</c:v>
                </c:pt>
                <c:pt idx="16">
                  <c:v>11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7</c:v>
                </c:pt>
                <c:pt idx="21">
                  <c:v>3</c:v>
                </c:pt>
                <c:pt idx="22">
                  <c:v>1</c:v>
                </c:pt>
                <c:pt idx="23">
                  <c:v>-1</c:v>
                </c:pt>
                <c:pt idx="24">
                  <c:v>21</c:v>
                </c:pt>
              </c:numCache>
            </c:numRef>
          </c:val>
        </c:ser>
        <c:dLbls>
          <c:showVal val="1"/>
        </c:dLbls>
        <c:marker val="1"/>
        <c:axId val="170662528"/>
        <c:axId val="170639744"/>
      </c:lineChart>
      <c:catAx>
        <c:axId val="17066252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0639744"/>
        <c:crosses val="autoZero"/>
        <c:auto val="1"/>
        <c:lblAlgn val="ctr"/>
        <c:lblOffset val="100"/>
      </c:catAx>
      <c:valAx>
        <c:axId val="170639744"/>
        <c:scaling>
          <c:orientation val="minMax"/>
        </c:scaling>
        <c:delete val="1"/>
        <c:axPos val="l"/>
        <c:numFmt formatCode="General" sourceLinked="1"/>
        <c:tickLblPos val="none"/>
        <c:crossAx val="170662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/>
            </a:pPr>
            <a:r>
              <a:rPr lang="el-GR" sz="1200"/>
              <a:t>Εκτίμηση εξέλιξης απασχόλησης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5857611548556448E-2"/>
          <c:y val="0.14223111012356651"/>
          <c:w val="0.90606255468066454"/>
          <c:h val="0.55666257541049269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ΒΙΟΜΗΧΑΝΙΕΣ'!$A$32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6750000000000004E-2"/>
                  <c:y val="-3.8535180394418257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7764873140857393E-2"/>
                  <c:y val="7.951034541135640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-33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2.3701443569553816E-2"/>
                  <c:y val="-8.143782084177594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3.3957786526684179E-3"/>
                  <c:y val="-7.7405420561736564E-3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+4</a:t>
                    </a:r>
                    <a:endParaRPr lang="el-GR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ΒΙΟΜΗΧΑΝΙΕΣ'!$B$32:$Z$32</c:f>
              <c:numCache>
                <c:formatCode>General</c:formatCode>
                <c:ptCount val="25"/>
                <c:pt idx="0">
                  <c:v>-21</c:v>
                </c:pt>
                <c:pt idx="1">
                  <c:v>-10</c:v>
                </c:pt>
                <c:pt idx="2">
                  <c:v>-29</c:v>
                </c:pt>
                <c:pt idx="3">
                  <c:v>-33</c:v>
                </c:pt>
                <c:pt idx="4">
                  <c:v>-27</c:v>
                </c:pt>
                <c:pt idx="5">
                  <c:v>-28</c:v>
                </c:pt>
                <c:pt idx="6">
                  <c:v>-25</c:v>
                </c:pt>
                <c:pt idx="7">
                  <c:v>-19</c:v>
                </c:pt>
                <c:pt idx="8">
                  <c:v>-12</c:v>
                </c:pt>
                <c:pt idx="9">
                  <c:v>-8</c:v>
                </c:pt>
                <c:pt idx="10">
                  <c:v>2</c:v>
                </c:pt>
                <c:pt idx="11">
                  <c:v>-4</c:v>
                </c:pt>
                <c:pt idx="12">
                  <c:v>5</c:v>
                </c:pt>
                <c:pt idx="13">
                  <c:v>-6</c:v>
                </c:pt>
                <c:pt idx="14">
                  <c:v>-5</c:v>
                </c:pt>
                <c:pt idx="15">
                  <c:v>-4</c:v>
                </c:pt>
                <c:pt idx="16">
                  <c:v>3</c:v>
                </c:pt>
                <c:pt idx="17">
                  <c:v>-1</c:v>
                </c:pt>
                <c:pt idx="18">
                  <c:v>15</c:v>
                </c:pt>
                <c:pt idx="19">
                  <c:v>11</c:v>
                </c:pt>
                <c:pt idx="20">
                  <c:v>8</c:v>
                </c:pt>
                <c:pt idx="21">
                  <c:v>5</c:v>
                </c:pt>
                <c:pt idx="22">
                  <c:v>-10</c:v>
                </c:pt>
                <c:pt idx="23">
                  <c:v>-5</c:v>
                </c:pt>
                <c:pt idx="24">
                  <c:v>4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ΒΙΟΜΗΧΑΝΙΕΣ'!$A$33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6.666666666666668E-2"/>
                  <c:y val="-1.576037406778436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4.0277777777777767E-2"/>
                  <c:y val="-6.998781440510143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-4.7591713795468935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+7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sz="1600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ΒΙΟΜΗΧΑΝΙΕΣ'!$B$33:$Z$33</c:f>
              <c:numCache>
                <c:formatCode>General</c:formatCode>
                <c:ptCount val="25"/>
                <c:pt idx="0">
                  <c:v>-36</c:v>
                </c:pt>
                <c:pt idx="1">
                  <c:v>-22</c:v>
                </c:pt>
                <c:pt idx="2">
                  <c:v>-20</c:v>
                </c:pt>
                <c:pt idx="3">
                  <c:v>-28</c:v>
                </c:pt>
                <c:pt idx="4">
                  <c:v>-11</c:v>
                </c:pt>
                <c:pt idx="5">
                  <c:v>-23</c:v>
                </c:pt>
                <c:pt idx="6">
                  <c:v>-23</c:v>
                </c:pt>
                <c:pt idx="7">
                  <c:v>-15</c:v>
                </c:pt>
                <c:pt idx="8">
                  <c:v>-7</c:v>
                </c:pt>
                <c:pt idx="9">
                  <c:v>-2</c:v>
                </c:pt>
                <c:pt idx="10">
                  <c:v>-8</c:v>
                </c:pt>
                <c:pt idx="11">
                  <c:v>-1</c:v>
                </c:pt>
                <c:pt idx="12">
                  <c:v>-3</c:v>
                </c:pt>
                <c:pt idx="13">
                  <c:v>-16</c:v>
                </c:pt>
                <c:pt idx="14">
                  <c:v>-4</c:v>
                </c:pt>
                <c:pt idx="15">
                  <c:v>-7</c:v>
                </c:pt>
                <c:pt idx="16">
                  <c:v>3</c:v>
                </c:pt>
                <c:pt idx="17">
                  <c:v>-6</c:v>
                </c:pt>
                <c:pt idx="18">
                  <c:v>0</c:v>
                </c:pt>
                <c:pt idx="19">
                  <c:v>2</c:v>
                </c:pt>
                <c:pt idx="20">
                  <c:v>-4</c:v>
                </c:pt>
                <c:pt idx="21">
                  <c:v>-6</c:v>
                </c:pt>
                <c:pt idx="22">
                  <c:v>19</c:v>
                </c:pt>
                <c:pt idx="23">
                  <c:v>-3</c:v>
                </c:pt>
                <c:pt idx="24">
                  <c:v>7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ΒΙΟΜΗΧΑΝΙΕΣ'!$A$34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69550524934383E-2"/>
                  <c:y val="4.410819432761440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-41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4722222222222224E-2"/>
                  <c:y val="-6.99878144051014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5.2777777777777792E-2"/>
                  <c:y val="-6.99878144051014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666666666666683E-3"/>
                  <c:y val="5.0391226371672988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sz="16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ΒΙΟΜΗΧΑΝΙΕΣ'!$B$34:$Z$34</c:f>
              <c:numCache>
                <c:formatCode>General</c:formatCode>
                <c:ptCount val="25"/>
                <c:pt idx="0">
                  <c:v>-41</c:v>
                </c:pt>
                <c:pt idx="1">
                  <c:v>-30</c:v>
                </c:pt>
                <c:pt idx="2">
                  <c:v>-15</c:v>
                </c:pt>
                <c:pt idx="3">
                  <c:v>-2</c:v>
                </c:pt>
                <c:pt idx="4">
                  <c:v>10</c:v>
                </c:pt>
                <c:pt idx="5">
                  <c:v>-1</c:v>
                </c:pt>
                <c:pt idx="6">
                  <c:v>-3</c:v>
                </c:pt>
                <c:pt idx="7">
                  <c:v>-13</c:v>
                </c:pt>
                <c:pt idx="8">
                  <c:v>-10</c:v>
                </c:pt>
                <c:pt idx="9">
                  <c:v>-6</c:v>
                </c:pt>
                <c:pt idx="10">
                  <c:v>-3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-1</c:v>
                </c:pt>
                <c:pt idx="16">
                  <c:v>4</c:v>
                </c:pt>
                <c:pt idx="17">
                  <c:v>8</c:v>
                </c:pt>
                <c:pt idx="18">
                  <c:v>10</c:v>
                </c:pt>
                <c:pt idx="19">
                  <c:v>7</c:v>
                </c:pt>
                <c:pt idx="20">
                  <c:v>1</c:v>
                </c:pt>
                <c:pt idx="21">
                  <c:v>-3</c:v>
                </c:pt>
                <c:pt idx="22">
                  <c:v>-9</c:v>
                </c:pt>
                <c:pt idx="23">
                  <c:v>-10</c:v>
                </c:pt>
                <c:pt idx="24">
                  <c:v>3</c:v>
                </c:pt>
              </c:numCache>
            </c:numRef>
          </c:val>
        </c:ser>
        <c:dLbls>
          <c:showVal val="1"/>
        </c:dLbls>
        <c:marker val="1"/>
        <c:axId val="171089920"/>
        <c:axId val="171091456"/>
      </c:lineChart>
      <c:catAx>
        <c:axId val="17108992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/>
            </a:pPr>
            <a:endParaRPr lang="el-GR"/>
          </a:p>
        </c:txPr>
        <c:crossAx val="171091456"/>
        <c:crosses val="autoZero"/>
        <c:auto val="1"/>
        <c:lblAlgn val="ctr"/>
        <c:lblOffset val="100"/>
      </c:catAx>
      <c:valAx>
        <c:axId val="171091456"/>
        <c:scaling>
          <c:orientation val="minMax"/>
        </c:scaling>
        <c:delete val="1"/>
        <c:axPos val="l"/>
        <c:numFmt formatCode="General" sourceLinked="1"/>
        <c:tickLblPos val="none"/>
        <c:crossAx val="171089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l-GR" sz="14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τρέχοντος επιπέδου αποθεμάτων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229709730599E-2"/>
          <c:y val="0.14223111012356651"/>
          <c:w val="0.90554058053880193"/>
          <c:h val="0.55666257541049247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ΒΙΟΜΗΧΑΝΙΕΣ'!$A$20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486456173264018E-2"/>
                  <c:y val="5.104922204411155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5.1358818089117589E-2"/>
                  <c:y val="-3.707304126701972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Max: </a:t>
                    </a:r>
                    <a:r>
                      <a:rPr lang="el-GR" sz="1600" dirty="0" smtClean="0"/>
                      <a:t>+</a:t>
                    </a:r>
                    <a:r>
                      <a:rPr lang="en-US" sz="1600" dirty="0" smtClean="0"/>
                      <a:t>5</a:t>
                    </a:r>
                    <a:endParaRPr lang="en-US" sz="1600" dirty="0"/>
                  </a:p>
                </c:rich>
              </c:tx>
              <c:dLblPos val="r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7.1193030161703849E-2"/>
                  <c:y val="3.985117173929528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Min: </a:t>
                    </a:r>
                    <a:r>
                      <a:rPr lang="en-US" dirty="0" smtClean="0"/>
                      <a:t>-27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9527246186640528E-2"/>
                  <c:y val="6.784629750133584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ΒΙΟΜΗΧΑΝΙΕΣ'!$B$20:$Z$20</c:f>
              <c:numCache>
                <c:formatCode>General</c:formatCode>
                <c:ptCount val="25"/>
                <c:pt idx="0">
                  <c:v>-1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-3</c:v>
                </c:pt>
                <c:pt idx="5">
                  <c:v>-9</c:v>
                </c:pt>
                <c:pt idx="6">
                  <c:v>-14</c:v>
                </c:pt>
                <c:pt idx="7">
                  <c:v>-9</c:v>
                </c:pt>
                <c:pt idx="8">
                  <c:v>-9</c:v>
                </c:pt>
                <c:pt idx="9">
                  <c:v>-8</c:v>
                </c:pt>
                <c:pt idx="10">
                  <c:v>-15</c:v>
                </c:pt>
                <c:pt idx="11">
                  <c:v>-13</c:v>
                </c:pt>
                <c:pt idx="12">
                  <c:v>-19</c:v>
                </c:pt>
                <c:pt idx="13">
                  <c:v>-27</c:v>
                </c:pt>
                <c:pt idx="14">
                  <c:v>-20</c:v>
                </c:pt>
                <c:pt idx="15">
                  <c:v>-22</c:v>
                </c:pt>
                <c:pt idx="16">
                  <c:v>-10</c:v>
                </c:pt>
                <c:pt idx="17">
                  <c:v>-22</c:v>
                </c:pt>
                <c:pt idx="18">
                  <c:v>-21</c:v>
                </c:pt>
                <c:pt idx="19">
                  <c:v>-13</c:v>
                </c:pt>
                <c:pt idx="20" formatCode="0">
                  <c:v>-14</c:v>
                </c:pt>
                <c:pt idx="21">
                  <c:v>-12</c:v>
                </c:pt>
                <c:pt idx="22">
                  <c:v>-12</c:v>
                </c:pt>
                <c:pt idx="23">
                  <c:v>-2</c:v>
                </c:pt>
                <c:pt idx="24">
                  <c:v>-5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ΒΙΟΜΗΧΑΝΙΕΣ'!$A$21</c:f>
              <c:strCache>
                <c:ptCount val="1"/>
                <c:pt idx="0">
                  <c:v>Ελλάδα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4857535331817381E-2"/>
                  <c:y val="-8.398537728612166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Max:</a:t>
                    </a:r>
                    <a:r>
                      <a:rPr lang="en-US" sz="1200" baseline="0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6.1349262183998547E-2"/>
                  <c:y val="4.199268864306083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Min: </a:t>
                    </a:r>
                    <a:r>
                      <a:rPr lang="el-GR" sz="1600" dirty="0" smtClean="0"/>
                      <a:t>+</a:t>
                    </a:r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829042398180858E-3"/>
                  <c:y val="-8.3985377286121647E-3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+9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ΒΙΟΜΗΧΑΝΙΕΣ'!$B$21:$Z$21</c:f>
              <c:numCache>
                <c:formatCode>General</c:formatCode>
                <c:ptCount val="25"/>
                <c:pt idx="0">
                  <c:v>34</c:v>
                </c:pt>
                <c:pt idx="1">
                  <c:v>20</c:v>
                </c:pt>
                <c:pt idx="2">
                  <c:v>17</c:v>
                </c:pt>
                <c:pt idx="3">
                  <c:v>16</c:v>
                </c:pt>
                <c:pt idx="4">
                  <c:v>10</c:v>
                </c:pt>
                <c:pt idx="5">
                  <c:v>20</c:v>
                </c:pt>
                <c:pt idx="6">
                  <c:v>14</c:v>
                </c:pt>
                <c:pt idx="7">
                  <c:v>11</c:v>
                </c:pt>
                <c:pt idx="8">
                  <c:v>4</c:v>
                </c:pt>
                <c:pt idx="9">
                  <c:v>1</c:v>
                </c:pt>
                <c:pt idx="10">
                  <c:v>4</c:v>
                </c:pt>
                <c:pt idx="11">
                  <c:v>0.5</c:v>
                </c:pt>
                <c:pt idx="12">
                  <c:v>12</c:v>
                </c:pt>
                <c:pt idx="13">
                  <c:v>17</c:v>
                </c:pt>
                <c:pt idx="14">
                  <c:v>12</c:v>
                </c:pt>
                <c:pt idx="15">
                  <c:v>17</c:v>
                </c:pt>
                <c:pt idx="16">
                  <c:v>12</c:v>
                </c:pt>
                <c:pt idx="17">
                  <c:v>10</c:v>
                </c:pt>
                <c:pt idx="18">
                  <c:v>10</c:v>
                </c:pt>
                <c:pt idx="19">
                  <c:v>13</c:v>
                </c:pt>
                <c:pt idx="20" formatCode="0">
                  <c:v>10</c:v>
                </c:pt>
                <c:pt idx="21">
                  <c:v>13</c:v>
                </c:pt>
                <c:pt idx="22">
                  <c:v>10</c:v>
                </c:pt>
                <c:pt idx="23">
                  <c:v>13</c:v>
                </c:pt>
                <c:pt idx="24">
                  <c:v>9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ΒΙΟΜΗΧΑΝΙΕΣ'!$A$22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5163952280198814E-2"/>
                  <c:y val="6.925707549249378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Max: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5410319850548454E-3"/>
                  <c:y val="1.399756288102032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Min:</a:t>
                    </a:r>
                  </a:p>
                  <a:p>
                    <a:r>
                      <a:rPr lang="en-US" dirty="0" smtClean="0"/>
                      <a:t>-2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ΒΙΟΜΗΧΑΝΙΕΣ'!$B$22:$Z$22</c:f>
              <c:numCache>
                <c:formatCode>General</c:formatCode>
                <c:ptCount val="25"/>
                <c:pt idx="0">
                  <c:v>22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  <c:pt idx="4">
                  <c:v>-1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 formatCode="0">
                  <c:v>7</c:v>
                </c:pt>
                <c:pt idx="21">
                  <c:v>11</c:v>
                </c:pt>
                <c:pt idx="22">
                  <c:v>6</c:v>
                </c:pt>
                <c:pt idx="23">
                  <c:v>5</c:v>
                </c:pt>
                <c:pt idx="24">
                  <c:v>-2</c:v>
                </c:pt>
              </c:numCache>
            </c:numRef>
          </c:val>
        </c:ser>
        <c:dLbls>
          <c:showVal val="1"/>
        </c:dLbls>
        <c:marker val="1"/>
        <c:axId val="171656320"/>
        <c:axId val="171657856"/>
      </c:lineChart>
      <c:catAx>
        <c:axId val="17165632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1657856"/>
        <c:crosses val="autoZero"/>
        <c:auto val="1"/>
        <c:lblAlgn val="ctr"/>
        <c:lblOffset val="100"/>
      </c:catAx>
      <c:valAx>
        <c:axId val="171657856"/>
        <c:scaling>
          <c:orientation val="minMax"/>
        </c:scaling>
        <c:delete val="1"/>
        <c:axPos val="l"/>
        <c:numFmt formatCode="General" sourceLinked="1"/>
        <c:tickLblPos val="none"/>
        <c:crossAx val="1716563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τρέχουσας παραγωγικής δυναμικότητας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8309836734698429E-2"/>
          <c:y val="0.11087765620574205"/>
          <c:w val="0.90338032653060318"/>
          <c:h val="0.58180554608762047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ΒΙΟΜΗΧΑΝΙΕΣ'!$A$36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0537044554352195E-2"/>
                  <c:y val="8.353193498869590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7.2336750036728334E-2"/>
                  <c:y val="5.21021403082729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-20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651007659220729E-3"/>
                  <c:y val="-3.075822748556920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ΒΙΟΜΗΧΑΝΙΕΣ'!$B$36:$Z$36</c:f>
              <c:numCache>
                <c:formatCode>General</c:formatCode>
                <c:ptCount val="25"/>
                <c:pt idx="0">
                  <c:v>-2</c:v>
                </c:pt>
                <c:pt idx="1">
                  <c:v>-1</c:v>
                </c:pt>
                <c:pt idx="2">
                  <c:v>-7</c:v>
                </c:pt>
                <c:pt idx="3">
                  <c:v>-11</c:v>
                </c:pt>
                <c:pt idx="4">
                  <c:v>-7</c:v>
                </c:pt>
                <c:pt idx="5">
                  <c:v>-4</c:v>
                </c:pt>
                <c:pt idx="6">
                  <c:v>-11</c:v>
                </c:pt>
                <c:pt idx="7">
                  <c:v>-9</c:v>
                </c:pt>
                <c:pt idx="8">
                  <c:v>-9</c:v>
                </c:pt>
                <c:pt idx="9">
                  <c:v>-2</c:v>
                </c:pt>
                <c:pt idx="10">
                  <c:v>-5</c:v>
                </c:pt>
                <c:pt idx="11">
                  <c:v>3</c:v>
                </c:pt>
                <c:pt idx="12">
                  <c:v>-4</c:v>
                </c:pt>
                <c:pt idx="13">
                  <c:v>-11</c:v>
                </c:pt>
                <c:pt idx="14">
                  <c:v>-20</c:v>
                </c:pt>
                <c:pt idx="15">
                  <c:v>-16</c:v>
                </c:pt>
                <c:pt idx="16">
                  <c:v>-13</c:v>
                </c:pt>
                <c:pt idx="17">
                  <c:v>-7</c:v>
                </c:pt>
                <c:pt idx="18">
                  <c:v>-5</c:v>
                </c:pt>
                <c:pt idx="19">
                  <c:v>-6</c:v>
                </c:pt>
                <c:pt idx="20">
                  <c:v>-4</c:v>
                </c:pt>
                <c:pt idx="21">
                  <c:v>-1</c:v>
                </c:pt>
                <c:pt idx="22">
                  <c:v>-12</c:v>
                </c:pt>
                <c:pt idx="23">
                  <c:v>-13</c:v>
                </c:pt>
                <c:pt idx="24">
                  <c:v>-13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ΒΙΟΜΗΧΑΝΙΕΣ'!$A$37</c:f>
              <c:strCache>
                <c:ptCount val="1"/>
                <c:pt idx="0">
                  <c:v>Ελλάδα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7200195790504292E-2"/>
                  <c:y val="-6.153846153846158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+36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0833101585600712E-2"/>
                  <c:y val="6.786405860115590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6.2334841394752115E-2"/>
                  <c:y val="-5.714508123713252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+</a:t>
                    </a:r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4.2501028223694629E-3"/>
                  <c:y val="-8.57176218556987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Val val="1"/>
            </c:dLbl>
            <c:dLbl>
              <c:idx val="21"/>
              <c:layout>
                <c:manualLayout>
                  <c:x val="8.5000940934838558E-3"/>
                  <c:y val="-8.57176218556987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8334018815796415E-3"/>
                  <c:y val="-2.28580324948530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+23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ΒΙΟΜΗΧΑΝΙΕΣ'!$B$37:$Z$37</c:f>
              <c:numCache>
                <c:formatCode>General</c:formatCode>
                <c:ptCount val="25"/>
                <c:pt idx="0">
                  <c:v>36</c:v>
                </c:pt>
                <c:pt idx="1">
                  <c:v>41</c:v>
                </c:pt>
                <c:pt idx="2">
                  <c:v>37</c:v>
                </c:pt>
                <c:pt idx="3">
                  <c:v>40</c:v>
                </c:pt>
                <c:pt idx="4">
                  <c:v>35</c:v>
                </c:pt>
                <c:pt idx="5">
                  <c:v>35</c:v>
                </c:pt>
                <c:pt idx="6">
                  <c:v>39</c:v>
                </c:pt>
                <c:pt idx="7">
                  <c:v>41</c:v>
                </c:pt>
                <c:pt idx="8">
                  <c:v>31</c:v>
                </c:pt>
                <c:pt idx="9">
                  <c:v>27</c:v>
                </c:pt>
                <c:pt idx="10">
                  <c:v>25</c:v>
                </c:pt>
                <c:pt idx="11">
                  <c:v>23</c:v>
                </c:pt>
                <c:pt idx="12">
                  <c:v>26</c:v>
                </c:pt>
                <c:pt idx="13">
                  <c:v>38</c:v>
                </c:pt>
                <c:pt idx="14">
                  <c:v>37</c:v>
                </c:pt>
                <c:pt idx="15">
                  <c:v>26</c:v>
                </c:pt>
                <c:pt idx="16">
                  <c:v>26</c:v>
                </c:pt>
                <c:pt idx="17">
                  <c:v>25</c:v>
                </c:pt>
                <c:pt idx="18">
                  <c:v>22</c:v>
                </c:pt>
                <c:pt idx="19">
                  <c:v>26</c:v>
                </c:pt>
                <c:pt idx="20">
                  <c:v>21</c:v>
                </c:pt>
                <c:pt idx="21">
                  <c:v>21</c:v>
                </c:pt>
                <c:pt idx="22">
                  <c:v>23</c:v>
                </c:pt>
                <c:pt idx="23">
                  <c:v>22</c:v>
                </c:pt>
                <c:pt idx="24">
                  <c:v>23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ΒΙΟΜΗΧΑΝΙΕΣ'!$A$38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3073910915320923E-2"/>
                  <c:y val="6.153819234134197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+31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545826426916247E-2"/>
                  <c:y val="-5.704608975782410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51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5417523519745545E-2"/>
                  <c:y val="-5.714530621776727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layout>
                <c:manualLayout>
                  <c:x val="-3.1167420697376057E-2"/>
                  <c:y val="-5.714530621776727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2501028223694629E-3"/>
                  <c:y val="1.428627030928313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+17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ΒΙΟΜΗΧΑΝΙΕΣ'!$B$38:$Z$38</c:f>
              <c:numCache>
                <c:formatCode>General</c:formatCode>
                <c:ptCount val="25"/>
                <c:pt idx="0">
                  <c:v>31</c:v>
                </c:pt>
                <c:pt idx="1">
                  <c:v>51</c:v>
                </c:pt>
                <c:pt idx="2">
                  <c:v>36</c:v>
                </c:pt>
                <c:pt idx="3">
                  <c:v>22</c:v>
                </c:pt>
                <c:pt idx="4">
                  <c:v>12</c:v>
                </c:pt>
                <c:pt idx="5">
                  <c:v>11</c:v>
                </c:pt>
                <c:pt idx="6">
                  <c:v>15</c:v>
                </c:pt>
                <c:pt idx="7">
                  <c:v>21</c:v>
                </c:pt>
                <c:pt idx="8">
                  <c:v>21</c:v>
                </c:pt>
                <c:pt idx="9">
                  <c:v>23</c:v>
                </c:pt>
                <c:pt idx="10">
                  <c:v>17</c:v>
                </c:pt>
                <c:pt idx="11">
                  <c:v>15</c:v>
                </c:pt>
                <c:pt idx="12">
                  <c:v>15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12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7</c:v>
                </c:pt>
                <c:pt idx="21">
                  <c:v>16</c:v>
                </c:pt>
                <c:pt idx="22">
                  <c:v>18</c:v>
                </c:pt>
                <c:pt idx="23">
                  <c:v>27</c:v>
                </c:pt>
                <c:pt idx="24">
                  <c:v>17</c:v>
                </c:pt>
              </c:numCache>
            </c:numRef>
          </c:val>
        </c:ser>
        <c:dLbls>
          <c:showVal val="1"/>
        </c:dLbls>
        <c:marker val="1"/>
        <c:axId val="172091648"/>
        <c:axId val="172154880"/>
      </c:lineChart>
      <c:catAx>
        <c:axId val="17209164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2154880"/>
        <c:crosses val="autoZero"/>
        <c:auto val="1"/>
        <c:lblAlgn val="ctr"/>
        <c:lblOffset val="100"/>
      </c:catAx>
      <c:valAx>
        <c:axId val="172154880"/>
        <c:scaling>
          <c:orientation val="minMax"/>
        </c:scaling>
        <c:delete val="1"/>
        <c:axPos val="l"/>
        <c:numFmt formatCode="General" sourceLinked="1"/>
        <c:tickLblPos val="none"/>
        <c:crossAx val="172091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Τρέχον λειτουργικό επίπεδο παραγωγικής δυναμικότητας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8345902121276511E-2"/>
          <c:y val="0.17538715522448159"/>
          <c:w val="0.92961363311539424"/>
          <c:h val="0.52240225488222225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ΒΙΟΜΗΧΑΝΙΕΣ'!$A$48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l-GR" sz="1100" smtClean="0"/>
                      <a:t>Min:</a:t>
                    </a:r>
                  </a:p>
                  <a:p>
                    <a:r>
                      <a:rPr lang="en-US" smtClean="0"/>
                      <a:t>55,1</a:t>
                    </a:r>
                    <a:r>
                      <a:rPr lang="en-US"/>
                      <a:t>%</a:t>
                    </a:r>
                  </a:p>
                </c:rich>
              </c:tx>
              <c:dLblPos val="b"/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l-GR" sz="1100" smtClean="0"/>
                      <a:t>Max: </a:t>
                    </a:r>
                  </a:p>
                  <a:p>
                    <a:r>
                      <a:rPr lang="en-US" smtClean="0"/>
                      <a:t>72,0</a:t>
                    </a:r>
                    <a:r>
                      <a:rPr lang="en-US"/>
                      <a:t>%</a:t>
                    </a:r>
                  </a:p>
                </c:rich>
              </c:tx>
              <c:dLblPos val="b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ΒΙΟΜΗΧΑΝΙΕΣ'!$B$48:$Z$48</c:f>
              <c:numCache>
                <c:formatCode>0.0%</c:formatCode>
                <c:ptCount val="25"/>
                <c:pt idx="0" formatCode="0%">
                  <c:v>0.66000000000000036</c:v>
                </c:pt>
                <c:pt idx="1">
                  <c:v>0.65200000000000036</c:v>
                </c:pt>
                <c:pt idx="2">
                  <c:v>0.64200000000000035</c:v>
                </c:pt>
                <c:pt idx="3">
                  <c:v>0.62800000000000034</c:v>
                </c:pt>
                <c:pt idx="4">
                  <c:v>0.57800000000000029</c:v>
                </c:pt>
                <c:pt idx="5">
                  <c:v>0.56399999999999995</c:v>
                </c:pt>
                <c:pt idx="6">
                  <c:v>0.57600000000000029</c:v>
                </c:pt>
                <c:pt idx="7">
                  <c:v>0.64700000000000035</c:v>
                </c:pt>
                <c:pt idx="8">
                  <c:v>0.55100000000000005</c:v>
                </c:pt>
                <c:pt idx="9">
                  <c:v>0.60000000000000031</c:v>
                </c:pt>
                <c:pt idx="10">
                  <c:v>0.57299999999999995</c:v>
                </c:pt>
                <c:pt idx="11">
                  <c:v>0.56999999999999995</c:v>
                </c:pt>
                <c:pt idx="12">
                  <c:v>0.60000000000000031</c:v>
                </c:pt>
                <c:pt idx="13">
                  <c:v>0.57399999999999995</c:v>
                </c:pt>
                <c:pt idx="14">
                  <c:v>0.60000000000000031</c:v>
                </c:pt>
                <c:pt idx="15">
                  <c:v>0.60700000000000032</c:v>
                </c:pt>
                <c:pt idx="16">
                  <c:v>0.58200000000000007</c:v>
                </c:pt>
                <c:pt idx="17">
                  <c:v>0.66300000000000026</c:v>
                </c:pt>
                <c:pt idx="18">
                  <c:v>0.62400000000000033</c:v>
                </c:pt>
                <c:pt idx="19">
                  <c:v>0.65100000000000025</c:v>
                </c:pt>
                <c:pt idx="20">
                  <c:v>0.67400000000000049</c:v>
                </c:pt>
                <c:pt idx="21">
                  <c:v>0.72000000000000031</c:v>
                </c:pt>
                <c:pt idx="22">
                  <c:v>0.59799999999999998</c:v>
                </c:pt>
                <c:pt idx="23">
                  <c:v>0.62000000000000033</c:v>
                </c:pt>
                <c:pt idx="24" formatCode="0%">
                  <c:v>0.65000000000000036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ΒΙΟΜΗΧΑΝΙΕΣ'!$A$49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7.0315626260205974E-2"/>
                  <c:y val="-1.1621099255083563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Max</a:t>
                    </a:r>
                    <a:r>
                      <a:rPr lang="el-GR" sz="1100" dirty="0" smtClean="0"/>
                      <a:t>: </a:t>
                    </a:r>
                  </a:p>
                  <a:p>
                    <a:r>
                      <a:rPr lang="en-US" dirty="0" smtClean="0"/>
                      <a:t>73,4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4.0907041164723323E-2"/>
                  <c:y val="0.10088161868330986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Min</a:t>
                    </a:r>
                    <a:r>
                      <a:rPr lang="el-GR" sz="1100" dirty="0" smtClean="0"/>
                      <a:t>: </a:t>
                    </a:r>
                  </a:p>
                  <a:p>
                    <a:r>
                      <a:rPr lang="en-US" dirty="0" smtClean="0"/>
                      <a:t>63,5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2.417535735856655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ΒΙΟΜΗΧΑΝΙΕΣ'!$B$49:$Z$49</c:f>
              <c:numCache>
                <c:formatCode>0.0%</c:formatCode>
                <c:ptCount val="25"/>
                <c:pt idx="0">
                  <c:v>0.73400000000000032</c:v>
                </c:pt>
                <c:pt idx="1">
                  <c:v>0.68300000000000005</c:v>
                </c:pt>
                <c:pt idx="2">
                  <c:v>0.69000000000000028</c:v>
                </c:pt>
                <c:pt idx="3">
                  <c:v>0.66600000000000048</c:v>
                </c:pt>
                <c:pt idx="4">
                  <c:v>0.69499999999999995</c:v>
                </c:pt>
                <c:pt idx="5">
                  <c:v>0.6750000000000006</c:v>
                </c:pt>
                <c:pt idx="6">
                  <c:v>0.65500000000000036</c:v>
                </c:pt>
                <c:pt idx="7">
                  <c:v>0.63900000000000035</c:v>
                </c:pt>
                <c:pt idx="8">
                  <c:v>0.65300000000000036</c:v>
                </c:pt>
                <c:pt idx="9">
                  <c:v>0.64900000000000035</c:v>
                </c:pt>
                <c:pt idx="10">
                  <c:v>0.65900000000000036</c:v>
                </c:pt>
                <c:pt idx="11">
                  <c:v>0.70400000000000029</c:v>
                </c:pt>
                <c:pt idx="12">
                  <c:v>0.69199999999999995</c:v>
                </c:pt>
                <c:pt idx="13">
                  <c:v>0.63500000000000034</c:v>
                </c:pt>
                <c:pt idx="14">
                  <c:v>0.65500000000000036</c:v>
                </c:pt>
                <c:pt idx="15">
                  <c:v>0.67800000000000038</c:v>
                </c:pt>
                <c:pt idx="16">
                  <c:v>0.68599999999999994</c:v>
                </c:pt>
                <c:pt idx="17">
                  <c:v>0.72000000000000031</c:v>
                </c:pt>
                <c:pt idx="18">
                  <c:v>0.7040000000000004</c:v>
                </c:pt>
                <c:pt idx="19">
                  <c:v>0.70700000000000041</c:v>
                </c:pt>
                <c:pt idx="20">
                  <c:v>0.70200000000000029</c:v>
                </c:pt>
                <c:pt idx="21">
                  <c:v>0.7180000000000003</c:v>
                </c:pt>
                <c:pt idx="22">
                  <c:v>0.72300000000000031</c:v>
                </c:pt>
                <c:pt idx="23">
                  <c:v>0.70700000000000041</c:v>
                </c:pt>
                <c:pt idx="24">
                  <c:v>0.72500000000000031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ΒΙΟΜΗΧΑΝΙΕΣ'!$A$50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668256187060389E-2"/>
                  <c:y val="-7.809965774109127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68256187060389E-2"/>
                  <c:y val="8.8097040467082874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Min</a:t>
                    </a:r>
                    <a:r>
                      <a:rPr lang="el-GR" sz="1100" dirty="0" smtClean="0"/>
                      <a:t>: </a:t>
                    </a:r>
                  </a:p>
                  <a:p>
                    <a:r>
                      <a:rPr lang="en-US" dirty="0" smtClean="0"/>
                      <a:t>70,2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3.9498881400016832E-2"/>
                  <c:y val="-6.5315280853634042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Max</a:t>
                    </a:r>
                    <a:r>
                      <a:rPr lang="el-GR" sz="1100" dirty="0" smtClean="0"/>
                      <a:t>:</a:t>
                    </a:r>
                  </a:p>
                  <a:p>
                    <a:r>
                      <a:rPr lang="en-US" dirty="0" smtClean="0"/>
                      <a:t>84,0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3.71896517012280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ΒΙΟΜΗΧΑΝΙΕΣ'!$B$50:$Z$50</c:f>
              <c:numCache>
                <c:formatCode>0.0%</c:formatCode>
                <c:ptCount val="25"/>
                <c:pt idx="0">
                  <c:v>0.74900000000000033</c:v>
                </c:pt>
                <c:pt idx="1">
                  <c:v>0.70200000000000029</c:v>
                </c:pt>
                <c:pt idx="2">
                  <c:v>0.72900000000000031</c:v>
                </c:pt>
                <c:pt idx="3">
                  <c:v>0.77500000000000036</c:v>
                </c:pt>
                <c:pt idx="4">
                  <c:v>0.79700000000000004</c:v>
                </c:pt>
                <c:pt idx="5">
                  <c:v>0.80700000000000005</c:v>
                </c:pt>
                <c:pt idx="6">
                  <c:v>0.80200000000000005</c:v>
                </c:pt>
                <c:pt idx="7">
                  <c:v>0.78200000000000003</c:v>
                </c:pt>
                <c:pt idx="8">
                  <c:v>0.77600000000000036</c:v>
                </c:pt>
                <c:pt idx="9">
                  <c:v>0.78100000000000003</c:v>
                </c:pt>
                <c:pt idx="10">
                  <c:v>0.80100000000000005</c:v>
                </c:pt>
                <c:pt idx="11">
                  <c:v>0.80200000000000005</c:v>
                </c:pt>
                <c:pt idx="12">
                  <c:v>0.80800000000000005</c:v>
                </c:pt>
                <c:pt idx="13">
                  <c:v>0.81099999999999994</c:v>
                </c:pt>
                <c:pt idx="14">
                  <c:v>0.81499999999999995</c:v>
                </c:pt>
                <c:pt idx="15">
                  <c:v>0.81499999999999995</c:v>
                </c:pt>
                <c:pt idx="16">
                  <c:v>0.82099999999999995</c:v>
                </c:pt>
                <c:pt idx="17">
                  <c:v>0.8290000000000004</c:v>
                </c:pt>
                <c:pt idx="18">
                  <c:v>0.83900000000000041</c:v>
                </c:pt>
                <c:pt idx="19">
                  <c:v>0.8400000000000003</c:v>
                </c:pt>
                <c:pt idx="20" formatCode="0%">
                  <c:v>0.83000000000000029</c:v>
                </c:pt>
                <c:pt idx="21">
                  <c:v>0.81599999999999995</c:v>
                </c:pt>
                <c:pt idx="22">
                  <c:v>0.80700000000000005</c:v>
                </c:pt>
                <c:pt idx="23">
                  <c:v>0.73200000000000032</c:v>
                </c:pt>
                <c:pt idx="24">
                  <c:v>0.79300000000000004</c:v>
                </c:pt>
              </c:numCache>
            </c:numRef>
          </c:val>
        </c:ser>
        <c:dLbls>
          <c:showVal val="1"/>
        </c:dLbls>
        <c:marker val="1"/>
        <c:axId val="172572672"/>
        <c:axId val="172574208"/>
      </c:lineChart>
      <c:catAx>
        <c:axId val="1725726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2574208"/>
        <c:crosses val="autoZero"/>
        <c:auto val="1"/>
        <c:lblAlgn val="ctr"/>
        <c:lblOffset val="100"/>
      </c:catAx>
      <c:valAx>
        <c:axId val="172574208"/>
        <c:scaling>
          <c:orientation val="minMax"/>
        </c:scaling>
        <c:delete val="1"/>
        <c:axPos val="l"/>
        <c:numFmt formatCode="0%" sourceLinked="1"/>
        <c:tickLblPos val="none"/>
        <c:crossAx val="1725726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Εξασφαλισμένοι μήνες παραγωγής βάσει παραγγελιών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031111527131053E-2"/>
          <c:y val="0.19225385590846086"/>
          <c:w val="0.94441509394715151"/>
          <c:h val="0.53440957435504344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ΒΙΟΜΗΧΑΝΙΕΣ'!$A$52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1714446318156332E-2"/>
                  <c:y val="4.4943820224719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4.1666666666666683E-3"/>
                  <c:y val="9.3529150479671044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smtClean="0"/>
                      <a:t>M</a:t>
                    </a:r>
                    <a:r>
                      <a:rPr lang="en-US" sz="1100" dirty="0" smtClean="0"/>
                      <a:t>a</a:t>
                    </a:r>
                    <a:r>
                      <a:rPr lang="el-GR" sz="1100" dirty="0" smtClean="0"/>
                      <a:t>x: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3,9   </a:t>
                    </a:r>
                  </a:p>
                </c:rich>
              </c:tx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3.472222222222214E-2"/>
                  <c:y val="8.5512366152842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l-GR" sz="1100" smtClean="0"/>
                      <a:t>Max: </a:t>
                    </a:r>
                  </a:p>
                  <a:p>
                    <a:r>
                      <a:rPr lang="en-US" smtClean="0"/>
                      <a:t>3,9   </a:t>
                    </a:r>
                    <a:endParaRPr lang="en-US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9.722331583551954E-3"/>
                  <c:y val="-3.20671373073157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l-GR" sz="1100" smtClean="0"/>
                      <a:t>Max:</a:t>
                    </a:r>
                    <a:r>
                      <a:rPr lang="el-GR" smtClean="0"/>
                      <a:t> </a:t>
                    </a:r>
                  </a:p>
                  <a:p>
                    <a:r>
                      <a:rPr lang="en-US" smtClean="0"/>
                      <a:t>3,9   </a:t>
                    </a:r>
                    <a:endParaRPr lang="en-US"/>
                  </a:p>
                </c:rich>
              </c:tx>
              <c:showVal val="1"/>
            </c:dLbl>
            <c:dLbl>
              <c:idx val="23"/>
              <c:layout>
                <c:manualLayout>
                  <c:x val="-6.1111220472440865E-2"/>
                  <c:y val="2.6722614422763158E-3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>
                        <a:solidFill>
                          <a:srgbClr val="0070C0"/>
                        </a:solidFill>
                      </a:rPr>
                      <a:t>Min</a:t>
                    </a:r>
                    <a:r>
                      <a:rPr lang="el-GR" sz="1100" dirty="0" smtClean="0">
                        <a:solidFill>
                          <a:srgbClr val="0070C0"/>
                        </a:solidFill>
                      </a:rPr>
                      <a:t>:</a:t>
                    </a:r>
                  </a:p>
                  <a:p>
                    <a:r>
                      <a:rPr lang="el-GR" dirty="0" smtClean="0">
                        <a:solidFill>
                          <a:srgbClr val="0070C0"/>
                        </a:solidFill>
                      </a:rPr>
                      <a:t>1,5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ΒΙΟΜΗΧΑΝΙΕΣ'!$B$52:$Z$52</c:f>
              <c:numCache>
                <c:formatCode>_-* #,##0.0\ _€_-;\-* #,##0.0\ _€_-;_-* "-"??\ _€_-;_-@_-</c:formatCode>
                <c:ptCount val="25"/>
                <c:pt idx="0" formatCode="General">
                  <c:v>3.3</c:v>
                </c:pt>
                <c:pt idx="1">
                  <c:v>3.8</c:v>
                </c:pt>
                <c:pt idx="2">
                  <c:v>3.5</c:v>
                </c:pt>
                <c:pt idx="3">
                  <c:v>3.3</c:v>
                </c:pt>
                <c:pt idx="4">
                  <c:v>3.1</c:v>
                </c:pt>
                <c:pt idx="5">
                  <c:v>3</c:v>
                </c:pt>
                <c:pt idx="6">
                  <c:v>2.7</c:v>
                </c:pt>
                <c:pt idx="7">
                  <c:v>2.8</c:v>
                </c:pt>
                <c:pt idx="8">
                  <c:v>3.1</c:v>
                </c:pt>
                <c:pt idx="9">
                  <c:v>2.6</c:v>
                </c:pt>
                <c:pt idx="10">
                  <c:v>3.3</c:v>
                </c:pt>
                <c:pt idx="11">
                  <c:v>2.9</c:v>
                </c:pt>
                <c:pt idx="12">
                  <c:v>3.7</c:v>
                </c:pt>
                <c:pt idx="13">
                  <c:v>3</c:v>
                </c:pt>
                <c:pt idx="14">
                  <c:v>3.2</c:v>
                </c:pt>
                <c:pt idx="15">
                  <c:v>3.9</c:v>
                </c:pt>
                <c:pt idx="16">
                  <c:v>3.5</c:v>
                </c:pt>
                <c:pt idx="17">
                  <c:v>3.1</c:v>
                </c:pt>
                <c:pt idx="18">
                  <c:v>3.3</c:v>
                </c:pt>
                <c:pt idx="19">
                  <c:v>3.9</c:v>
                </c:pt>
                <c:pt idx="20">
                  <c:v>3.5</c:v>
                </c:pt>
                <c:pt idx="21">
                  <c:v>3.9</c:v>
                </c:pt>
                <c:pt idx="22">
                  <c:v>1.5</c:v>
                </c:pt>
                <c:pt idx="23" formatCode="0.0">
                  <c:v>2.9</c:v>
                </c:pt>
                <c:pt idx="24" formatCode="General">
                  <c:v>2.8</c:v>
                </c:pt>
              </c:numCache>
            </c:numRef>
          </c:val>
        </c:ser>
        <c:ser>
          <c:idx val="1"/>
          <c:order val="1"/>
          <c:tx>
            <c:strRef>
              <c:f>'ΣΥΓΚΡΙΤΙΚΑ ΒΙΟΜΗΧΑΝΙΕΣ'!$A$53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333333333333334E-2"/>
                  <c:y val="-5.6117490287802572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166666666666771E-2"/>
                  <c:y val="-6.947879749918412E-2"/>
                </c:manualLayout>
              </c:layout>
              <c:tx>
                <c:rich>
                  <a:bodyPr/>
                  <a:lstStyle/>
                  <a:p>
                    <a:r>
                      <a:rPr lang="el-GR" sz="1100" smtClean="0"/>
                      <a:t>Max:</a:t>
                    </a:r>
                  </a:p>
                  <a:p>
                    <a:r>
                      <a:rPr lang="en-US" smtClean="0"/>
                      <a:t>6,3</a:t>
                    </a:r>
                    <a:endParaRPr lang="en-US"/>
                  </a:p>
                </c:rich>
              </c:tx>
              <c:showVal val="1"/>
            </c:dLbl>
            <c:dLbl>
              <c:idx val="24"/>
              <c:layout>
                <c:manualLayout>
                  <c:x val="0"/>
                  <c:y val="-5.3445228845526292E-2"/>
                </c:manualLayout>
              </c:layout>
              <c:tx>
                <c:rich>
                  <a:bodyPr/>
                  <a:lstStyle/>
                  <a:p>
                    <a:r>
                      <a:rPr lang="el-GR" sz="1100" smtClean="0"/>
                      <a:t>Min:</a:t>
                    </a:r>
                    <a:r>
                      <a:rPr lang="el-GR" sz="1100" baseline="0" smtClean="0"/>
                      <a:t> </a:t>
                    </a:r>
                  </a:p>
                  <a:p>
                    <a:r>
                      <a:rPr lang="en-US" smtClean="0"/>
                      <a:t>3,2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4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ΒΙΟΜΗΧΑΝΙΕΣ'!$B$53:$Z$53</c:f>
              <c:numCache>
                <c:formatCode>_-* #,##0.0\ _€_-;\-* #,##0.0\ _€_-;_-* "-"??\ _€_-;_-@_-</c:formatCode>
                <c:ptCount val="25"/>
                <c:pt idx="0" formatCode="General">
                  <c:v>4.5999999999999996</c:v>
                </c:pt>
                <c:pt idx="1">
                  <c:v>4.2</c:v>
                </c:pt>
                <c:pt idx="2">
                  <c:v>3.7</c:v>
                </c:pt>
                <c:pt idx="3">
                  <c:v>3.6</c:v>
                </c:pt>
                <c:pt idx="4">
                  <c:v>4.0999999999999996</c:v>
                </c:pt>
                <c:pt idx="5">
                  <c:v>3.7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3.8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4.7</c:v>
                </c:pt>
                <c:pt idx="13">
                  <c:v>3.9</c:v>
                </c:pt>
                <c:pt idx="14">
                  <c:v>3.6</c:v>
                </c:pt>
                <c:pt idx="15">
                  <c:v>4.3</c:v>
                </c:pt>
                <c:pt idx="16">
                  <c:v>4.2</c:v>
                </c:pt>
                <c:pt idx="17">
                  <c:v>4.4000000000000004</c:v>
                </c:pt>
                <c:pt idx="18">
                  <c:v>4.4000000000000004</c:v>
                </c:pt>
                <c:pt idx="19">
                  <c:v>4.8</c:v>
                </c:pt>
                <c:pt idx="20">
                  <c:v>5.3</c:v>
                </c:pt>
                <c:pt idx="21">
                  <c:v>5.2</c:v>
                </c:pt>
                <c:pt idx="22">
                  <c:v>5.6</c:v>
                </c:pt>
                <c:pt idx="23" formatCode="0.0">
                  <c:v>6.3</c:v>
                </c:pt>
                <c:pt idx="24" formatCode="General">
                  <c:v>3.2</c:v>
                </c:pt>
              </c:numCache>
            </c:numRef>
          </c:val>
        </c:ser>
        <c:ser>
          <c:idx val="2"/>
          <c:order val="2"/>
          <c:tx>
            <c:strRef>
              <c:f>'ΣΥΓΚΡΙΤΙΚΑ ΒΙΟΜΗΧΑΝΙΕΣ'!$A$54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4969083754918523E-2"/>
                  <c:y val="-5.0936329588014917E-2"/>
                </c:manualLayout>
              </c:layout>
              <c:showVal val="1"/>
            </c:dLbl>
            <c:dLbl>
              <c:idx val="1"/>
              <c:layout>
                <c:manualLayout>
                  <c:x val="-3.1944444444444442E-2"/>
                  <c:y val="6.6806536056907853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Min</a:t>
                    </a:r>
                    <a:r>
                      <a:rPr lang="el-GR" sz="1100" dirty="0" smtClean="0"/>
                      <a:t>:</a:t>
                    </a:r>
                    <a:r>
                      <a:rPr lang="en-US" sz="1100" dirty="0" smtClean="0"/>
                      <a:t> </a:t>
                    </a:r>
                    <a:endParaRPr lang="el-GR" sz="1100" dirty="0" smtClean="0"/>
                  </a:p>
                  <a:p>
                    <a:r>
                      <a:rPr lang="en-US" dirty="0" smtClean="0"/>
                      <a:t>3,1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4722222222222224E-2"/>
                  <c:y val="-6.4134274614631531E-2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Max</a:t>
                    </a:r>
                    <a:r>
                      <a:rPr lang="el-GR" sz="1100" dirty="0" smtClean="0"/>
                      <a:t>: 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4,8   </a:t>
                    </a:r>
                  </a:p>
                </c:rich>
              </c:tx>
              <c:showVal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1944553805774191E-2"/>
                  <c:y val="-0.11757950346015773"/>
                </c:manualLayout>
              </c:layout>
              <c:tx>
                <c:rich>
                  <a:bodyPr/>
                  <a:lstStyle/>
                  <a:p>
                    <a:r>
                      <a:rPr lang="el-GR" sz="1100" dirty="0" err="1" smtClean="0"/>
                      <a:t>Max</a:t>
                    </a:r>
                    <a:r>
                      <a:rPr lang="el-GR" sz="11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4,8   </a:t>
                    </a:r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4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ΒΙΟΜΗΧΑΝΙΕΣ'!$B$2:$Z$2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ΒΙΟΜΗΧΑΝΙΕΣ'!$B$54:$Z$54</c:f>
              <c:numCache>
                <c:formatCode>_-* #,##0.0\ _€_-;\-* #,##0.0\ _€_-;_-* "-"??\ _€_-;_-@_-</c:formatCode>
                <c:ptCount val="25"/>
                <c:pt idx="0" formatCode="General">
                  <c:v>3.5</c:v>
                </c:pt>
                <c:pt idx="1">
                  <c:v>3.1</c:v>
                </c:pt>
                <c:pt idx="2">
                  <c:v>3.4</c:v>
                </c:pt>
                <c:pt idx="3">
                  <c:v>3.8</c:v>
                </c:pt>
                <c:pt idx="4">
                  <c:v>3.9</c:v>
                </c:pt>
                <c:pt idx="5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3.9</c:v>
                </c:pt>
                <c:pt idx="9">
                  <c:v>4.2</c:v>
                </c:pt>
                <c:pt idx="10">
                  <c:v>4.2</c:v>
                </c:pt>
                <c:pt idx="11">
                  <c:v>4.3</c:v>
                </c:pt>
                <c:pt idx="12">
                  <c:v>4.4000000000000004</c:v>
                </c:pt>
                <c:pt idx="13">
                  <c:v>4.5999999999999996</c:v>
                </c:pt>
                <c:pt idx="14">
                  <c:v>4.8</c:v>
                </c:pt>
                <c:pt idx="15">
                  <c:v>4.5</c:v>
                </c:pt>
                <c:pt idx="16">
                  <c:v>4.3</c:v>
                </c:pt>
                <c:pt idx="17">
                  <c:v>4.5</c:v>
                </c:pt>
                <c:pt idx="18">
                  <c:v>4.5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4.8</c:v>
                </c:pt>
                <c:pt idx="22">
                  <c:v>4.5999999999999996</c:v>
                </c:pt>
                <c:pt idx="23" formatCode="0.0">
                  <c:v>4.3</c:v>
                </c:pt>
                <c:pt idx="24" formatCode="General">
                  <c:v>4.5999999999999996</c:v>
                </c:pt>
              </c:numCache>
            </c:numRef>
          </c:val>
        </c:ser>
        <c:dLbls>
          <c:showVal val="1"/>
        </c:dLbls>
        <c:marker val="1"/>
        <c:axId val="173187840"/>
        <c:axId val="173189376"/>
      </c:lineChart>
      <c:catAx>
        <c:axId val="17318784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3189376"/>
        <c:crosses val="autoZero"/>
        <c:auto val="1"/>
        <c:lblAlgn val="ctr"/>
        <c:lblOffset val="100"/>
      </c:catAx>
      <c:valAx>
        <c:axId val="173189376"/>
        <c:scaling>
          <c:orientation val="minMax"/>
          <c:min val="1"/>
        </c:scaling>
        <c:axPos val="l"/>
        <c:numFmt formatCode="General" sourceLinked="1"/>
        <c:majorTickMark val="none"/>
        <c:tickLblPos val="none"/>
        <c:crossAx val="173187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ανταγωνιστικής θέσης επιχείρησης στην εξωτερική αγορά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23750000000000004"/>
          <c:w val="0.93888888888889765"/>
          <c:h val="0.5002702340905657"/>
        </c:manualLayout>
      </c:layout>
      <c:lineChart>
        <c:grouping val="standard"/>
        <c:ser>
          <c:idx val="0"/>
          <c:order val="0"/>
          <c:tx>
            <c:strRef>
              <c:f>'ΣΥΓΚΡΙΤΙΚΑ ΒΙΟΜΗΧΑΝΙΕΣ'!$A$56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2.7784776902887141E-2"/>
                  <c:y val="-5.5614039241541562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7.0291666666666669E-2"/>
                  <c:y val="-4.694013962018787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893482064741912E-2"/>
                  <c:y val="-7.007053861046404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-21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ΒΙΟΜΗΧΑΝΙΕΣ'!$C$2:$Z$2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ΒΙΟΜΗΧΑΝΙΕΣ'!$C$56:$Z$56</c:f>
              <c:numCache>
                <c:formatCode>General</c:formatCode>
                <c:ptCount val="24"/>
                <c:pt idx="0">
                  <c:v>-2</c:v>
                </c:pt>
                <c:pt idx="1">
                  <c:v>-20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10</c:v>
                </c:pt>
                <c:pt idx="7">
                  <c:v>13</c:v>
                </c:pt>
                <c:pt idx="8">
                  <c:v>13</c:v>
                </c:pt>
                <c:pt idx="9">
                  <c:v>10</c:v>
                </c:pt>
                <c:pt idx="10">
                  <c:v>6</c:v>
                </c:pt>
                <c:pt idx="11">
                  <c:v>14</c:v>
                </c:pt>
                <c:pt idx="12">
                  <c:v>-1</c:v>
                </c:pt>
                <c:pt idx="13">
                  <c:v>1</c:v>
                </c:pt>
                <c:pt idx="14">
                  <c:v>-5</c:v>
                </c:pt>
                <c:pt idx="15">
                  <c:v>18</c:v>
                </c:pt>
                <c:pt idx="16">
                  <c:v>9</c:v>
                </c:pt>
                <c:pt idx="17">
                  <c:v>5</c:v>
                </c:pt>
                <c:pt idx="18">
                  <c:v>6</c:v>
                </c:pt>
                <c:pt idx="19" formatCode="_-* #,##0\ _€_-;\-* #,##0\ _€_-;_-* &quot;-&quot;??\ _€_-;_-@_-">
                  <c:v>8</c:v>
                </c:pt>
                <c:pt idx="20" formatCode="_-* #,##0\ _€_-;\-* #,##0\ _€_-;_-* &quot;-&quot;??\ _€_-;_-@_-">
                  <c:v>12</c:v>
                </c:pt>
                <c:pt idx="21">
                  <c:v>15</c:v>
                </c:pt>
                <c:pt idx="22" formatCode="0">
                  <c:v>-16</c:v>
                </c:pt>
                <c:pt idx="23">
                  <c:v>-21</c:v>
                </c:pt>
              </c:numCache>
            </c:numRef>
          </c:val>
        </c:ser>
        <c:dLbls>
          <c:showVal val="1"/>
        </c:dLbls>
        <c:marker val="1"/>
        <c:axId val="173604864"/>
        <c:axId val="173606400"/>
      </c:lineChart>
      <c:catAx>
        <c:axId val="17360486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3606400"/>
        <c:crosses val="autoZero"/>
        <c:auto val="1"/>
        <c:lblAlgn val="ctr"/>
        <c:lblOffset val="100"/>
      </c:catAx>
      <c:valAx>
        <c:axId val="173606400"/>
        <c:scaling>
          <c:orientation val="minMax"/>
        </c:scaling>
        <c:delete val="1"/>
        <c:axPos val="l"/>
        <c:numFmt formatCode="General" sourceLinked="1"/>
        <c:tickLblPos val="none"/>
        <c:crossAx val="17360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οικονομικής κατάστασης νοικοκυριών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6799778094904158"/>
          <c:w val="0.90997572178477693"/>
          <c:h val="0.57860937266573276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ΚΑΤΑΝΑΛΩΤΕΣ'!$A$12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8909667541557316E-2"/>
                  <c:y val="-8.041499960169182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-65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4.3236111111111114E-2"/>
                  <c:y val="-6.16550156929006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527777777777778E-3"/>
                  <c:y val="5.6050014266273334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ΚΑΤΑΝΑΛΩΤΕΣ'!$B$12:$Z$12</c:f>
              <c:numCache>
                <c:formatCode>General</c:formatCode>
                <c:ptCount val="25"/>
                <c:pt idx="0">
                  <c:v>-23</c:v>
                </c:pt>
                <c:pt idx="1">
                  <c:v>-13</c:v>
                </c:pt>
                <c:pt idx="2">
                  <c:v>-47</c:v>
                </c:pt>
                <c:pt idx="3">
                  <c:v>-47</c:v>
                </c:pt>
                <c:pt idx="4">
                  <c:v>-44</c:v>
                </c:pt>
                <c:pt idx="5">
                  <c:v>-65</c:v>
                </c:pt>
                <c:pt idx="6">
                  <c:v>-57</c:v>
                </c:pt>
                <c:pt idx="7">
                  <c:v>-56</c:v>
                </c:pt>
                <c:pt idx="8">
                  <c:v>-40</c:v>
                </c:pt>
                <c:pt idx="9">
                  <c:v>-31</c:v>
                </c:pt>
                <c:pt idx="10">
                  <c:v>-20</c:v>
                </c:pt>
                <c:pt idx="11">
                  <c:v>-26</c:v>
                </c:pt>
                <c:pt idx="12">
                  <c:v>-6</c:v>
                </c:pt>
                <c:pt idx="13">
                  <c:v>-30</c:v>
                </c:pt>
                <c:pt idx="14">
                  <c:v>-31</c:v>
                </c:pt>
                <c:pt idx="15">
                  <c:v>-39</c:v>
                </c:pt>
                <c:pt idx="16">
                  <c:v>-38</c:v>
                </c:pt>
                <c:pt idx="17">
                  <c:v>-24</c:v>
                </c:pt>
                <c:pt idx="18">
                  <c:v>-20</c:v>
                </c:pt>
                <c:pt idx="19">
                  <c:v>-13</c:v>
                </c:pt>
                <c:pt idx="20">
                  <c:v>-7</c:v>
                </c:pt>
                <c:pt idx="21">
                  <c:v>10</c:v>
                </c:pt>
                <c:pt idx="22">
                  <c:v>-29</c:v>
                </c:pt>
                <c:pt idx="23">
                  <c:v>-19</c:v>
                </c:pt>
                <c:pt idx="24">
                  <c:v>-8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ΚΑΤΑΝΑΛΩΤΕΣ'!$A$13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1449464129483816"/>
                  <c:y val="2.9253473390697067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7.9166666666666705E-2"/>
                  <c:y val="3.923500998639134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-73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9.0277777777777721E-2"/>
                  <c:y val="-1.961750499319566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ΚΑΤΑΝΑΛΩΤΕΣ'!$B$13:$Z$13</c:f>
              <c:numCache>
                <c:formatCode>General</c:formatCode>
                <c:ptCount val="25"/>
                <c:pt idx="0">
                  <c:v>-39</c:v>
                </c:pt>
                <c:pt idx="1">
                  <c:v>-22</c:v>
                </c:pt>
                <c:pt idx="2">
                  <c:v>-45</c:v>
                </c:pt>
                <c:pt idx="3">
                  <c:v>-57</c:v>
                </c:pt>
                <c:pt idx="4">
                  <c:v>-55</c:v>
                </c:pt>
                <c:pt idx="5">
                  <c:v>-66</c:v>
                </c:pt>
                <c:pt idx="6">
                  <c:v>-73</c:v>
                </c:pt>
                <c:pt idx="7">
                  <c:v>-71</c:v>
                </c:pt>
                <c:pt idx="8">
                  <c:v>-63</c:v>
                </c:pt>
                <c:pt idx="9">
                  <c:v>-64</c:v>
                </c:pt>
                <c:pt idx="10">
                  <c:v>-49</c:v>
                </c:pt>
                <c:pt idx="11">
                  <c:v>-47</c:v>
                </c:pt>
                <c:pt idx="12">
                  <c:v>-20</c:v>
                </c:pt>
                <c:pt idx="13">
                  <c:v>-52</c:v>
                </c:pt>
                <c:pt idx="14">
                  <c:v>-63</c:v>
                </c:pt>
                <c:pt idx="15">
                  <c:v>-56</c:v>
                </c:pt>
                <c:pt idx="16">
                  <c:v>-69</c:v>
                </c:pt>
                <c:pt idx="17">
                  <c:v>-45</c:v>
                </c:pt>
                <c:pt idx="18">
                  <c:v>-51</c:v>
                </c:pt>
                <c:pt idx="19">
                  <c:v>-38</c:v>
                </c:pt>
                <c:pt idx="20">
                  <c:v>-26</c:v>
                </c:pt>
                <c:pt idx="21">
                  <c:v>4</c:v>
                </c:pt>
                <c:pt idx="22">
                  <c:v>-17</c:v>
                </c:pt>
                <c:pt idx="23">
                  <c:v>-33</c:v>
                </c:pt>
                <c:pt idx="24">
                  <c:v>-30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ΚΑΤΑΝΑΛΩΤΕΣ'!$A$14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833333333333339E-2"/>
                  <c:y val="-2.2420005706509358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888888888888889E-2"/>
                  <c:y val="-7.566751925946896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-12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111111111111112E-2"/>
                  <c:y val="-6.726001711952801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666666666666683E-3"/>
                  <c:y val="-3.363000855976405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ΚΑΤΑΝΑΛΩΤΕΣ'!$B$14:$Z$14</c:f>
              <c:numCache>
                <c:formatCode>General</c:formatCode>
                <c:ptCount val="25"/>
                <c:pt idx="0">
                  <c:v>-10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-7</c:v>
                </c:pt>
                <c:pt idx="5">
                  <c:v>-9</c:v>
                </c:pt>
                <c:pt idx="6">
                  <c:v>-9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-2</c:v>
                </c:pt>
                <c:pt idx="11">
                  <c:v>-3</c:v>
                </c:pt>
                <c:pt idx="12">
                  <c:v>1</c:v>
                </c:pt>
                <c:pt idx="13">
                  <c:v>1</c:v>
                </c:pt>
                <c:pt idx="14">
                  <c:v>0.5</c:v>
                </c:pt>
                <c:pt idx="15">
                  <c:v>0.60000000000000031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0</c:v>
                </c:pt>
                <c:pt idx="23">
                  <c:v>-4</c:v>
                </c:pt>
                <c:pt idx="24">
                  <c:v>-1</c:v>
                </c:pt>
              </c:numCache>
            </c:numRef>
          </c:val>
        </c:ser>
        <c:dLbls>
          <c:showVal val="1"/>
        </c:dLbls>
        <c:marker val="1"/>
        <c:axId val="151052672"/>
        <c:axId val="151054208"/>
      </c:lineChart>
      <c:catAx>
        <c:axId val="15105267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1054208"/>
        <c:crosses val="autoZero"/>
        <c:auto val="1"/>
        <c:lblAlgn val="ctr"/>
        <c:lblOffset val="100"/>
      </c:catAx>
      <c:valAx>
        <c:axId val="151054208"/>
        <c:scaling>
          <c:orientation val="minMax"/>
        </c:scaling>
        <c:delete val="1"/>
        <c:axPos val="l"/>
        <c:numFmt formatCode="General" sourceLinked="1"/>
        <c:tickLblPos val="none"/>
        <c:crossAx val="1510526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ΔΕΙΚΤΗΣ ΕΠΙΧΕΙΡΗΜΑΤΙΚΩΝ ΠΡΟΣΔΟΚΙΩΝ (ΛΙΑΝΙΚΟ ΕΜΠΟΡΙΟ)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008979145122081E-2"/>
          <c:y val="0.10843307938420403"/>
          <c:w val="0.94019163403509942"/>
          <c:h val="0.57796377551582667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9011818188357316E-2"/>
                  <c:y val="-1.2666080159275327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575795150664078E-2"/>
                  <c:y val="-8.034317110710310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5388826087990982E-2"/>
                  <c:y val="-7.02392344058215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2851780474619898E-3"/>
                  <c:y val="3.5673715163114045E-2"/>
                </c:manualLayout>
              </c:layout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ΕΜΠΟΡΙΚΕΣ'!$B$4:$Z$4</c:f>
              <c:numCache>
                <c:formatCode>General</c:formatCode>
                <c:ptCount val="25"/>
                <c:pt idx="0">
                  <c:v>-32</c:v>
                </c:pt>
                <c:pt idx="1">
                  <c:v>-28</c:v>
                </c:pt>
                <c:pt idx="2">
                  <c:v>-41</c:v>
                </c:pt>
                <c:pt idx="3">
                  <c:v>-43</c:v>
                </c:pt>
                <c:pt idx="4">
                  <c:v>-32</c:v>
                </c:pt>
                <c:pt idx="5">
                  <c:v>-37</c:v>
                </c:pt>
                <c:pt idx="6">
                  <c:v>-37</c:v>
                </c:pt>
                <c:pt idx="7">
                  <c:v>-31</c:v>
                </c:pt>
                <c:pt idx="8">
                  <c:v>-29</c:v>
                </c:pt>
                <c:pt idx="9">
                  <c:v>-17</c:v>
                </c:pt>
                <c:pt idx="10">
                  <c:v>-17</c:v>
                </c:pt>
                <c:pt idx="11">
                  <c:v>-18</c:v>
                </c:pt>
                <c:pt idx="12">
                  <c:v>-20</c:v>
                </c:pt>
                <c:pt idx="13">
                  <c:v>-19</c:v>
                </c:pt>
                <c:pt idx="14">
                  <c:v>-26</c:v>
                </c:pt>
                <c:pt idx="15">
                  <c:v>-20</c:v>
                </c:pt>
                <c:pt idx="16">
                  <c:v>-18</c:v>
                </c:pt>
                <c:pt idx="17">
                  <c:v>-13</c:v>
                </c:pt>
                <c:pt idx="18">
                  <c:v>-6</c:v>
                </c:pt>
                <c:pt idx="19" formatCode="0">
                  <c:v>-10</c:v>
                </c:pt>
                <c:pt idx="20" formatCode="0">
                  <c:v>-10</c:v>
                </c:pt>
                <c:pt idx="21">
                  <c:v>8</c:v>
                </c:pt>
                <c:pt idx="22">
                  <c:v>-37</c:v>
                </c:pt>
                <c:pt idx="23">
                  <c:v>-31</c:v>
                </c:pt>
                <c:pt idx="24">
                  <c:v>-11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6378601437836307E-2"/>
                  <c:y val="6.1229718660118317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5.3280613777797699E-2"/>
                  <c:y val="3.5954035697362184E-2"/>
                </c:manualLayout>
              </c:layout>
              <c:tx>
                <c:rich>
                  <a:bodyPr/>
                  <a:lstStyle/>
                  <a:p>
                    <a:r>
                      <a:rPr lang="el-GR" sz="2000" dirty="0" err="1" smtClean="0"/>
                      <a:t>M</a:t>
                    </a:r>
                    <a:r>
                      <a:rPr lang="el-GR" sz="1200" dirty="0" err="1" smtClean="0"/>
                      <a:t>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-45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6.3243547415231138E-2"/>
                  <c:y val="-5.831401777154134E-2"/>
                </c:manualLayout>
              </c:layout>
              <c:tx>
                <c:rich>
                  <a:bodyPr/>
                  <a:lstStyle/>
                  <a:p>
                    <a:r>
                      <a:rPr lang="el-GR" sz="2000" dirty="0" err="1" smtClean="0"/>
                      <a:t>M</a:t>
                    </a:r>
                    <a:r>
                      <a:rPr lang="el-GR" sz="1200" dirty="0" err="1" smtClean="0"/>
                      <a:t>ax</a:t>
                    </a:r>
                    <a:r>
                      <a:rPr lang="el-GR" sz="1200" dirty="0" smtClean="0"/>
                      <a:t>:</a:t>
                    </a:r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5.6216486591316702E-3"/>
                  <c:y val="-4.665121421723303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20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ΕΜΠΟΡΙΚΕΣ'!$B$5:$Z$5</c:f>
              <c:numCache>
                <c:formatCode>General</c:formatCode>
                <c:ptCount val="25"/>
                <c:pt idx="0">
                  <c:v>-38</c:v>
                </c:pt>
                <c:pt idx="1">
                  <c:v>-7</c:v>
                </c:pt>
                <c:pt idx="2">
                  <c:v>-32</c:v>
                </c:pt>
                <c:pt idx="3">
                  <c:v>-45</c:v>
                </c:pt>
                <c:pt idx="4">
                  <c:v>-22</c:v>
                </c:pt>
                <c:pt idx="5">
                  <c:v>-41</c:v>
                </c:pt>
                <c:pt idx="6">
                  <c:v>-36</c:v>
                </c:pt>
                <c:pt idx="7">
                  <c:v>-37</c:v>
                </c:pt>
                <c:pt idx="8">
                  <c:v>-26</c:v>
                </c:pt>
                <c:pt idx="9">
                  <c:v>-23</c:v>
                </c:pt>
                <c:pt idx="10">
                  <c:v>-10</c:v>
                </c:pt>
                <c:pt idx="11">
                  <c:v>-3</c:v>
                </c:pt>
                <c:pt idx="12">
                  <c:v>-4</c:v>
                </c:pt>
                <c:pt idx="13">
                  <c:v>-20</c:v>
                </c:pt>
                <c:pt idx="14">
                  <c:v>3</c:v>
                </c:pt>
                <c:pt idx="15">
                  <c:v>15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 formatCode="0">
                  <c:v>21</c:v>
                </c:pt>
                <c:pt idx="20" formatCode="0">
                  <c:v>7</c:v>
                </c:pt>
                <c:pt idx="21">
                  <c:v>33</c:v>
                </c:pt>
                <c:pt idx="22">
                  <c:v>21</c:v>
                </c:pt>
                <c:pt idx="23">
                  <c:v>-18</c:v>
                </c:pt>
                <c:pt idx="24">
                  <c:v>0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9637160204260641E-2"/>
                  <c:y val="-7.12918713014219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6540716284355845E-2"/>
                  <c:y val="-6.997682132584959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4054121647829171E-3"/>
                  <c:y val="-1.4578504442885328E-2"/>
                </c:manualLayout>
              </c:layout>
              <c:spPr/>
              <c:txPr>
                <a:bodyPr/>
                <a:lstStyle/>
                <a:p>
                  <a:pPr algn="ctr">
                    <a:defRPr lang="el-GR" sz="2000" b="1" i="0" u="none" strike="noStrike" kern="1200" baseline="0">
                      <a:solidFill>
                        <a:srgbClr val="FFC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ΕΜΠΟΡΙΚΕΣ'!$B$6:$Z$6</c:f>
              <c:numCache>
                <c:formatCode>General</c:formatCode>
                <c:ptCount val="25"/>
                <c:pt idx="0">
                  <c:v>-22</c:v>
                </c:pt>
                <c:pt idx="1">
                  <c:v>-11</c:v>
                </c:pt>
                <c:pt idx="2">
                  <c:v>-4</c:v>
                </c:pt>
                <c:pt idx="3">
                  <c:v>1</c:v>
                </c:pt>
                <c:pt idx="4">
                  <c:v>0.5</c:v>
                </c:pt>
                <c:pt idx="5">
                  <c:v>-13</c:v>
                </c:pt>
                <c:pt idx="6">
                  <c:v>-11</c:v>
                </c:pt>
                <c:pt idx="7">
                  <c:v>-15</c:v>
                </c:pt>
                <c:pt idx="8">
                  <c:v>-13</c:v>
                </c:pt>
                <c:pt idx="9">
                  <c:v>-0.4</c:v>
                </c:pt>
                <c:pt idx="10">
                  <c:v>0.5</c:v>
                </c:pt>
                <c:pt idx="11">
                  <c:v>-2</c:v>
                </c:pt>
                <c:pt idx="12">
                  <c:v>2</c:v>
                </c:pt>
                <c:pt idx="13">
                  <c:v>9</c:v>
                </c:pt>
                <c:pt idx="14">
                  <c:v>5</c:v>
                </c:pt>
                <c:pt idx="15">
                  <c:v>1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  <c:pt idx="20" formatCode="0">
                  <c:v>2</c:v>
                </c:pt>
                <c:pt idx="21">
                  <c:v>-2</c:v>
                </c:pt>
                <c:pt idx="22">
                  <c:v>-6</c:v>
                </c:pt>
                <c:pt idx="23">
                  <c:v>-3</c:v>
                </c:pt>
                <c:pt idx="24">
                  <c:v>-10</c:v>
                </c:pt>
              </c:numCache>
            </c:numRef>
          </c:val>
        </c:ser>
        <c:dLbls>
          <c:showVal val="1"/>
        </c:dLbls>
        <c:marker val="1"/>
        <c:axId val="174241664"/>
        <c:axId val="174243200"/>
      </c:lineChart>
      <c:catAx>
        <c:axId val="17424166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4243200"/>
        <c:crosses val="autoZero"/>
        <c:auto val="1"/>
        <c:lblAlgn val="ctr"/>
        <c:lblOffset val="100"/>
      </c:catAx>
      <c:valAx>
        <c:axId val="174243200"/>
        <c:scaling>
          <c:orientation val="minMax"/>
        </c:scaling>
        <c:delete val="1"/>
        <c:axPos val="l"/>
        <c:numFmt formatCode="General" sourceLinked="1"/>
        <c:tickLblPos val="none"/>
        <c:crossAx val="1742416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πωλήσεων κατά το τελευταίο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3045826186166251E-2"/>
          <c:y val="0.22642368004283286"/>
          <c:w val="0.94213649134918342"/>
          <c:h val="0.50652391607931135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6767641305983524E-2"/>
                  <c:y val="5.082167845166671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1905645552267695E-2"/>
                  <c:y val="5.837597495780453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-76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2152590590068357E-2"/>
                  <c:y val="9.197475432862266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4779594980690572E-3"/>
                  <c:y val="-5.1971063142696484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ΕΜΠΟΡΙΚΕΣ'!$B$8:$Z$8</c:f>
              <c:numCache>
                <c:formatCode>General</c:formatCode>
                <c:ptCount val="25"/>
                <c:pt idx="0">
                  <c:v>-64</c:v>
                </c:pt>
                <c:pt idx="1">
                  <c:v>-64</c:v>
                </c:pt>
                <c:pt idx="2">
                  <c:v>-73</c:v>
                </c:pt>
                <c:pt idx="3">
                  <c:v>-75</c:v>
                </c:pt>
                <c:pt idx="4">
                  <c:v>-76</c:v>
                </c:pt>
                <c:pt idx="5">
                  <c:v>-71</c:v>
                </c:pt>
                <c:pt idx="6">
                  <c:v>-77</c:v>
                </c:pt>
                <c:pt idx="7">
                  <c:v>-65</c:v>
                </c:pt>
                <c:pt idx="8">
                  <c:v>-71</c:v>
                </c:pt>
                <c:pt idx="9">
                  <c:v>-45</c:v>
                </c:pt>
                <c:pt idx="10">
                  <c:v>-50</c:v>
                </c:pt>
                <c:pt idx="11">
                  <c:v>-49</c:v>
                </c:pt>
                <c:pt idx="12">
                  <c:v>-54</c:v>
                </c:pt>
                <c:pt idx="13">
                  <c:v>-60</c:v>
                </c:pt>
                <c:pt idx="14">
                  <c:v>-66</c:v>
                </c:pt>
                <c:pt idx="15">
                  <c:v>-50</c:v>
                </c:pt>
                <c:pt idx="16">
                  <c:v>-62</c:v>
                </c:pt>
                <c:pt idx="17">
                  <c:v>-37</c:v>
                </c:pt>
                <c:pt idx="18">
                  <c:v>-40</c:v>
                </c:pt>
                <c:pt idx="19">
                  <c:v>-36</c:v>
                </c:pt>
                <c:pt idx="20" formatCode="0">
                  <c:v>-38</c:v>
                </c:pt>
                <c:pt idx="21">
                  <c:v>-13</c:v>
                </c:pt>
                <c:pt idx="22">
                  <c:v>-44</c:v>
                </c:pt>
                <c:pt idx="23">
                  <c:v>-68</c:v>
                </c:pt>
                <c:pt idx="24">
                  <c:v>-49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5134410656239516E-2"/>
                  <c:y val="-6.478124042859491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6.5532166423816735E-2"/>
                  <c:y val="6.47812404285949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-69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2069042292784768E-2"/>
                  <c:y val="-7.655964777924853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829042398180841E-3"/>
                  <c:y val="-2.944601837663405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ΕΜΠΟΡΙΚΕΣ'!$B$9:$Z$9</c:f>
              <c:numCache>
                <c:formatCode>General</c:formatCode>
                <c:ptCount val="25"/>
                <c:pt idx="0">
                  <c:v>-26</c:v>
                </c:pt>
                <c:pt idx="1">
                  <c:v>-5</c:v>
                </c:pt>
                <c:pt idx="2">
                  <c:v>-45</c:v>
                </c:pt>
                <c:pt idx="3">
                  <c:v>-68</c:v>
                </c:pt>
                <c:pt idx="4">
                  <c:v>-36</c:v>
                </c:pt>
                <c:pt idx="5">
                  <c:v>-62</c:v>
                </c:pt>
                <c:pt idx="6">
                  <c:v>-59</c:v>
                </c:pt>
                <c:pt idx="7">
                  <c:v>-69</c:v>
                </c:pt>
                <c:pt idx="8">
                  <c:v>-53</c:v>
                </c:pt>
                <c:pt idx="9">
                  <c:v>-37</c:v>
                </c:pt>
                <c:pt idx="10">
                  <c:v>-18</c:v>
                </c:pt>
                <c:pt idx="11">
                  <c:v>-6</c:v>
                </c:pt>
                <c:pt idx="12">
                  <c:v>-9</c:v>
                </c:pt>
                <c:pt idx="13">
                  <c:v>-34</c:v>
                </c:pt>
                <c:pt idx="14">
                  <c:v>6</c:v>
                </c:pt>
                <c:pt idx="15">
                  <c:v>21</c:v>
                </c:pt>
                <c:pt idx="16">
                  <c:v>4</c:v>
                </c:pt>
                <c:pt idx="17">
                  <c:v>-3</c:v>
                </c:pt>
                <c:pt idx="18">
                  <c:v>-9</c:v>
                </c:pt>
                <c:pt idx="19">
                  <c:v>19</c:v>
                </c:pt>
                <c:pt idx="20" formatCode="0">
                  <c:v>11</c:v>
                </c:pt>
                <c:pt idx="21">
                  <c:v>48</c:v>
                </c:pt>
                <c:pt idx="22">
                  <c:v>43</c:v>
                </c:pt>
                <c:pt idx="23">
                  <c:v>-14</c:v>
                </c:pt>
                <c:pt idx="24">
                  <c:v>-4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ΕΜΠΟΡΙΚΕΣ'!$A$10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5134410656239516E-2"/>
                  <c:y val="-1.47230091883170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-49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9040439571635471E-2"/>
                  <c:y val="-6.772584226625831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ΕΜΠΟΡΙΚΕΣ'!$B$10:$Z$10</c:f>
              <c:numCache>
                <c:formatCode>General</c:formatCode>
                <c:ptCount val="25"/>
                <c:pt idx="0">
                  <c:v>-49</c:v>
                </c:pt>
                <c:pt idx="1">
                  <c:v>-13</c:v>
                </c:pt>
                <c:pt idx="2">
                  <c:v>-6</c:v>
                </c:pt>
                <c:pt idx="3">
                  <c:v>1</c:v>
                </c:pt>
                <c:pt idx="4">
                  <c:v>5</c:v>
                </c:pt>
                <c:pt idx="5">
                  <c:v>-14</c:v>
                </c:pt>
                <c:pt idx="6">
                  <c:v>-10</c:v>
                </c:pt>
                <c:pt idx="7">
                  <c:v>-20</c:v>
                </c:pt>
                <c:pt idx="8">
                  <c:v>-19</c:v>
                </c:pt>
                <c:pt idx="9">
                  <c:v>1</c:v>
                </c:pt>
                <c:pt idx="10">
                  <c:v>1</c:v>
                </c:pt>
                <c:pt idx="11">
                  <c:v>-0.2</c:v>
                </c:pt>
                <c:pt idx="12">
                  <c:v>6</c:v>
                </c:pt>
                <c:pt idx="13">
                  <c:v>19</c:v>
                </c:pt>
                <c:pt idx="14">
                  <c:v>15</c:v>
                </c:pt>
                <c:pt idx="15">
                  <c:v>7</c:v>
                </c:pt>
                <c:pt idx="16">
                  <c:v>10</c:v>
                </c:pt>
                <c:pt idx="17">
                  <c:v>13</c:v>
                </c:pt>
                <c:pt idx="18">
                  <c:v>10</c:v>
                </c:pt>
                <c:pt idx="19">
                  <c:v>12</c:v>
                </c:pt>
                <c:pt idx="20" formatCode="0">
                  <c:v>7</c:v>
                </c:pt>
                <c:pt idx="21">
                  <c:v>5</c:v>
                </c:pt>
                <c:pt idx="22">
                  <c:v>7</c:v>
                </c:pt>
                <c:pt idx="23">
                  <c:v>1</c:v>
                </c:pt>
                <c:pt idx="24">
                  <c:v>-19</c:v>
                </c:pt>
              </c:numCache>
            </c:numRef>
          </c:val>
        </c:ser>
        <c:dLbls>
          <c:showVal val="1"/>
        </c:dLbls>
        <c:marker val="1"/>
        <c:axId val="174664704"/>
        <c:axId val="174592768"/>
      </c:lineChart>
      <c:catAx>
        <c:axId val="17466470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4592768"/>
        <c:crosses val="autoZero"/>
        <c:auto val="1"/>
        <c:lblAlgn val="ctr"/>
        <c:lblOffset val="100"/>
      </c:catAx>
      <c:valAx>
        <c:axId val="174592768"/>
        <c:scaling>
          <c:orientation val="minMax"/>
        </c:scaling>
        <c:delete val="1"/>
        <c:axPos val="l"/>
        <c:numFmt formatCode="General" sourceLinked="1"/>
        <c:tickLblPos val="none"/>
        <c:crossAx val="174664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πωλήσεων κατά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7351197713765293"/>
          <c:w val="0.90606255468066454"/>
          <c:h val="0.56477805550168003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ΕΜΠΟΡΙΚΕΣ'!$A$20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8416666666666707E-2"/>
                  <c:y val="-5.720942709436091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5090441819772432E-2"/>
                  <c:y val="-4.657230030373883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layout>
                <c:manualLayout>
                  <c:x val="-6.8138998250218658E-2"/>
                  <c:y val="3.830865308111333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6125000000000007E-2"/>
                  <c:y val="-6.299840165045035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ΕΜΠΟΡΙΚΕΣ'!$B$20:$Z$20</c:f>
              <c:numCache>
                <c:formatCode>General</c:formatCode>
                <c:ptCount val="25"/>
                <c:pt idx="0">
                  <c:v>-25</c:v>
                </c:pt>
                <c:pt idx="1">
                  <c:v>-24</c:v>
                </c:pt>
                <c:pt idx="2">
                  <c:v>-44</c:v>
                </c:pt>
                <c:pt idx="3">
                  <c:v>-48</c:v>
                </c:pt>
                <c:pt idx="4">
                  <c:v>-32</c:v>
                </c:pt>
                <c:pt idx="5">
                  <c:v>-60</c:v>
                </c:pt>
                <c:pt idx="6">
                  <c:v>-40</c:v>
                </c:pt>
                <c:pt idx="7">
                  <c:v>-43</c:v>
                </c:pt>
                <c:pt idx="8">
                  <c:v>-28</c:v>
                </c:pt>
                <c:pt idx="9">
                  <c:v>-22</c:v>
                </c:pt>
                <c:pt idx="10">
                  <c:v>-11</c:v>
                </c:pt>
                <c:pt idx="11">
                  <c:v>-24</c:v>
                </c:pt>
                <c:pt idx="12">
                  <c:v>-9</c:v>
                </c:pt>
                <c:pt idx="13">
                  <c:v>-25</c:v>
                </c:pt>
                <c:pt idx="14">
                  <c:v>-34</c:v>
                </c:pt>
                <c:pt idx="15">
                  <c:v>-31</c:v>
                </c:pt>
                <c:pt idx="16">
                  <c:v>-16</c:v>
                </c:pt>
                <c:pt idx="17">
                  <c:v>-17</c:v>
                </c:pt>
                <c:pt idx="18">
                  <c:v>6</c:v>
                </c:pt>
                <c:pt idx="19">
                  <c:v>-7</c:v>
                </c:pt>
                <c:pt idx="20">
                  <c:v>4</c:v>
                </c:pt>
                <c:pt idx="21">
                  <c:v>21</c:v>
                </c:pt>
                <c:pt idx="22">
                  <c:v>-67</c:v>
                </c:pt>
                <c:pt idx="23">
                  <c:v>-39</c:v>
                </c:pt>
                <c:pt idx="24">
                  <c:v>18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ΕΜΠΟΡΙΚΕΣ'!$A$21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8529323997829327E-2"/>
                  <c:y val="7.9999999999999932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6.805555555555555E-2"/>
                  <c:y val="5.788974556089349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-54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6.25E-2"/>
                  <c:y val="-6.078423283893826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51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+12</a:t>
                    </a:r>
                    <a:endParaRPr lang="el-GR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ΕΜΠΟΡΙΚΕΣ'!$B$21:$Z$21</c:f>
              <c:numCache>
                <c:formatCode>General</c:formatCode>
                <c:ptCount val="25"/>
                <c:pt idx="0">
                  <c:v>-32</c:v>
                </c:pt>
                <c:pt idx="1">
                  <c:v>-15</c:v>
                </c:pt>
                <c:pt idx="2">
                  <c:v>-45</c:v>
                </c:pt>
                <c:pt idx="3">
                  <c:v>-39</c:v>
                </c:pt>
                <c:pt idx="4">
                  <c:v>-18</c:v>
                </c:pt>
                <c:pt idx="5">
                  <c:v>-41</c:v>
                </c:pt>
                <c:pt idx="6">
                  <c:v>-50</c:v>
                </c:pt>
                <c:pt idx="7">
                  <c:v>-54</c:v>
                </c:pt>
                <c:pt idx="8">
                  <c:v>-36</c:v>
                </c:pt>
                <c:pt idx="9">
                  <c:v>-39</c:v>
                </c:pt>
                <c:pt idx="10">
                  <c:v>-15</c:v>
                </c:pt>
                <c:pt idx="11">
                  <c:v>-0.1</c:v>
                </c:pt>
                <c:pt idx="12">
                  <c:v>-9</c:v>
                </c:pt>
                <c:pt idx="13">
                  <c:v>-39</c:v>
                </c:pt>
                <c:pt idx="14">
                  <c:v>-5</c:v>
                </c:pt>
                <c:pt idx="15">
                  <c:v>27</c:v>
                </c:pt>
                <c:pt idx="16">
                  <c:v>13</c:v>
                </c:pt>
                <c:pt idx="17">
                  <c:v>4</c:v>
                </c:pt>
                <c:pt idx="18">
                  <c:v>20</c:v>
                </c:pt>
                <c:pt idx="19">
                  <c:v>42</c:v>
                </c:pt>
                <c:pt idx="20">
                  <c:v>18</c:v>
                </c:pt>
                <c:pt idx="21">
                  <c:v>51</c:v>
                </c:pt>
                <c:pt idx="22">
                  <c:v>40</c:v>
                </c:pt>
                <c:pt idx="23">
                  <c:v>-16</c:v>
                </c:pt>
                <c:pt idx="24">
                  <c:v>12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ΕΜΠΟΡΙΚΕΣ'!$A$22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5784448818897681E-2"/>
                  <c:y val="2.181098724579507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0555555555555565E-2"/>
                  <c:y val="-6.657320739502754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ΕΜΠΟΡΙΚΕΣ'!$B$22:$Z$22</c:f>
              <c:numCache>
                <c:formatCode>General</c:formatCode>
                <c:ptCount val="25"/>
                <c:pt idx="0">
                  <c:v>-27</c:v>
                </c:pt>
                <c:pt idx="1">
                  <c:v>-11</c:v>
                </c:pt>
                <c:pt idx="2">
                  <c:v>3</c:v>
                </c:pt>
                <c:pt idx="3">
                  <c:v>13</c:v>
                </c:pt>
                <c:pt idx="4">
                  <c:v>10</c:v>
                </c:pt>
                <c:pt idx="5">
                  <c:v>-9</c:v>
                </c:pt>
                <c:pt idx="6">
                  <c:v>-6</c:v>
                </c:pt>
                <c:pt idx="7">
                  <c:v>-11</c:v>
                </c:pt>
                <c:pt idx="8">
                  <c:v>-8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13</c:v>
                </c:pt>
                <c:pt idx="13">
                  <c:v>20</c:v>
                </c:pt>
                <c:pt idx="14">
                  <c:v>13</c:v>
                </c:pt>
                <c:pt idx="15">
                  <c:v>10</c:v>
                </c:pt>
                <c:pt idx="16">
                  <c:v>14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11</c:v>
                </c:pt>
                <c:pt idx="21">
                  <c:v>3</c:v>
                </c:pt>
                <c:pt idx="22">
                  <c:v>-12</c:v>
                </c:pt>
                <c:pt idx="23">
                  <c:v>-4</c:v>
                </c:pt>
                <c:pt idx="24">
                  <c:v>-3</c:v>
                </c:pt>
              </c:numCache>
            </c:numRef>
          </c:val>
        </c:ser>
        <c:dLbls>
          <c:showVal val="1"/>
        </c:dLbls>
        <c:marker val="1"/>
        <c:axId val="175558656"/>
        <c:axId val="175560192"/>
      </c:lineChart>
      <c:catAx>
        <c:axId val="17555865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5560192"/>
        <c:crosses val="autoZero"/>
        <c:auto val="1"/>
        <c:lblAlgn val="ctr"/>
        <c:lblOffset val="100"/>
      </c:catAx>
      <c:valAx>
        <c:axId val="175560192"/>
        <c:scaling>
          <c:orientation val="minMax"/>
        </c:scaling>
        <c:delete val="1"/>
        <c:axPos val="l"/>
        <c:numFmt formatCode="General" sourceLinked="1"/>
        <c:tickLblPos val="none"/>
        <c:crossAx val="175558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τρέχοντος όγκου αποθεμάτων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229709730598979E-2"/>
          <c:y val="0.13260287611829788"/>
          <c:w val="0.90554058053880193"/>
          <c:h val="0.55603115004613601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ΕΜΠΟΡΙΚΕΣ'!$A$12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9.4896154187339765E-2"/>
                  <c:y val="2.5373920908570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-27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5624950046681649E-3"/>
                  <c:y val="3.4058623795994732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ΕΜΠΟΡΙΚΕΣ'!$B$12:$Z$12</c:f>
              <c:numCache>
                <c:formatCode>General</c:formatCode>
                <c:ptCount val="25"/>
                <c:pt idx="0">
                  <c:v>5</c:v>
                </c:pt>
                <c:pt idx="1">
                  <c:v>-4</c:v>
                </c:pt>
                <c:pt idx="2">
                  <c:v>5</c:v>
                </c:pt>
                <c:pt idx="3">
                  <c:v>4</c:v>
                </c:pt>
                <c:pt idx="4">
                  <c:v>-12</c:v>
                </c:pt>
                <c:pt idx="5">
                  <c:v>-19</c:v>
                </c:pt>
                <c:pt idx="6">
                  <c:v>-7</c:v>
                </c:pt>
                <c:pt idx="7">
                  <c:v>-16</c:v>
                </c:pt>
                <c:pt idx="8">
                  <c:v>-11</c:v>
                </c:pt>
                <c:pt idx="9">
                  <c:v>-16</c:v>
                </c:pt>
                <c:pt idx="10">
                  <c:v>-9</c:v>
                </c:pt>
                <c:pt idx="11">
                  <c:v>-20</c:v>
                </c:pt>
                <c:pt idx="12">
                  <c:v>-3</c:v>
                </c:pt>
                <c:pt idx="13">
                  <c:v>-27</c:v>
                </c:pt>
                <c:pt idx="14">
                  <c:v>-23</c:v>
                </c:pt>
                <c:pt idx="15">
                  <c:v>-20</c:v>
                </c:pt>
                <c:pt idx="16">
                  <c:v>-24</c:v>
                </c:pt>
                <c:pt idx="17">
                  <c:v>-15</c:v>
                </c:pt>
                <c:pt idx="18">
                  <c:v>-16</c:v>
                </c:pt>
                <c:pt idx="19">
                  <c:v>-12</c:v>
                </c:pt>
                <c:pt idx="20" formatCode="0">
                  <c:v>-4</c:v>
                </c:pt>
                <c:pt idx="21">
                  <c:v>-15</c:v>
                </c:pt>
                <c:pt idx="22">
                  <c:v>0</c:v>
                </c:pt>
                <c:pt idx="23">
                  <c:v>-13</c:v>
                </c:pt>
                <c:pt idx="24">
                  <c:v>3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ΕΜΠΟΡΙΚΕΣ'!$A$13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4857535331817381E-2"/>
                  <c:y val="-8.395212791176889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2.7886028265453923E-2"/>
                  <c:y val="-7.526742502434451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-13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829042398180841E-3"/>
                  <c:y val="1.4474504812373947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+9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ΕΜΠΟΡΙΚΕΣ'!$B$13:$Z$13</c:f>
              <c:numCache>
                <c:formatCode>General</c:formatCode>
                <c:ptCount val="25"/>
                <c:pt idx="0">
                  <c:v>33</c:v>
                </c:pt>
                <c:pt idx="1">
                  <c:v>10</c:v>
                </c:pt>
                <c:pt idx="2">
                  <c:v>7</c:v>
                </c:pt>
                <c:pt idx="3">
                  <c:v>28</c:v>
                </c:pt>
                <c:pt idx="4">
                  <c:v>12</c:v>
                </c:pt>
                <c:pt idx="5">
                  <c:v>19</c:v>
                </c:pt>
                <c:pt idx="6">
                  <c:v>-1</c:v>
                </c:pt>
                <c:pt idx="7">
                  <c:v>-12</c:v>
                </c:pt>
                <c:pt idx="8">
                  <c:v>-11</c:v>
                </c:pt>
                <c:pt idx="9">
                  <c:v>-8</c:v>
                </c:pt>
                <c:pt idx="10">
                  <c:v>-4</c:v>
                </c:pt>
                <c:pt idx="11">
                  <c:v>2</c:v>
                </c:pt>
                <c:pt idx="12">
                  <c:v>-6</c:v>
                </c:pt>
                <c:pt idx="13">
                  <c:v>-13</c:v>
                </c:pt>
                <c:pt idx="14">
                  <c:v>-8</c:v>
                </c:pt>
                <c:pt idx="15">
                  <c:v>3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-3</c:v>
                </c:pt>
                <c:pt idx="20" formatCode="0">
                  <c:v>7</c:v>
                </c:pt>
                <c:pt idx="21">
                  <c:v>1</c:v>
                </c:pt>
                <c:pt idx="22">
                  <c:v>18</c:v>
                </c:pt>
                <c:pt idx="23">
                  <c:v>25</c:v>
                </c:pt>
                <c:pt idx="24">
                  <c:v>9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ΕΜΠΟΡΙΚΕΣ'!$A$14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3613707165109025E-2"/>
                  <c:y val="-6.521739130434782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+13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9040439571635471E-2"/>
                  <c:y val="-7.52674250243445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0674631091999312E-2"/>
                  <c:y val="-5.500311828702098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4"/>
              <c:layout>
                <c:manualLayout>
                  <c:x val="-2.788602826545394E-3"/>
                  <c:y val="-2.6054108662273139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+10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ΕΜΠΟΡΙΚΕΣ'!$B$14:$Z$14</c:f>
              <c:numCache>
                <c:formatCode>General</c:formatCode>
                <c:ptCount val="25"/>
                <c:pt idx="0">
                  <c:v>13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13</c:v>
                </c:pt>
                <c:pt idx="5">
                  <c:v>17</c:v>
                </c:pt>
                <c:pt idx="6">
                  <c:v>18</c:v>
                </c:pt>
                <c:pt idx="7">
                  <c:v>15</c:v>
                </c:pt>
                <c:pt idx="8">
                  <c:v>13</c:v>
                </c:pt>
                <c:pt idx="9">
                  <c:v>8</c:v>
                </c:pt>
                <c:pt idx="10">
                  <c:v>7</c:v>
                </c:pt>
                <c:pt idx="11">
                  <c:v>11</c:v>
                </c:pt>
                <c:pt idx="12">
                  <c:v>13</c:v>
                </c:pt>
                <c:pt idx="13">
                  <c:v>11</c:v>
                </c:pt>
                <c:pt idx="14">
                  <c:v>14</c:v>
                </c:pt>
                <c:pt idx="15">
                  <c:v>14</c:v>
                </c:pt>
                <c:pt idx="16">
                  <c:v>11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 formatCode="0">
                  <c:v>14</c:v>
                </c:pt>
                <c:pt idx="21">
                  <c:v>13</c:v>
                </c:pt>
                <c:pt idx="22">
                  <c:v>13</c:v>
                </c:pt>
                <c:pt idx="23">
                  <c:v>6</c:v>
                </c:pt>
                <c:pt idx="24">
                  <c:v>10</c:v>
                </c:pt>
              </c:numCache>
            </c:numRef>
          </c:val>
        </c:ser>
        <c:dLbls>
          <c:showVal val="1"/>
        </c:dLbls>
        <c:marker val="1"/>
        <c:axId val="176018560"/>
        <c:axId val="176020096"/>
      </c:lineChart>
      <c:catAx>
        <c:axId val="17601856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6020096"/>
        <c:crosses val="autoZero"/>
        <c:auto val="1"/>
        <c:lblAlgn val="ctr"/>
        <c:lblOffset val="100"/>
      </c:catAx>
      <c:valAx>
        <c:axId val="176020096"/>
        <c:scaling>
          <c:orientation val="minMax"/>
        </c:scaling>
        <c:delete val="1"/>
        <c:axPos val="l"/>
        <c:numFmt formatCode="General" sourceLinked="1"/>
        <c:tickLblPos val="none"/>
        <c:crossAx val="1760185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παραγγελιών κατά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8032663037440339E-2"/>
          <c:y val="0.12564714268001254"/>
          <c:w val="0.90393467392511961"/>
          <c:h val="0.56584961197976513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ΕΜΠΟΡΙΚΕΣ'!$A$16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399488945672703E-2"/>
                  <c:y val="-1.9243256086128049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849761137651372E-2"/>
                  <c:y val="-2.868284966595774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l-GR" sz="1200" smtClean="0"/>
                      <a:t>Min:</a:t>
                    </a:r>
                  </a:p>
                  <a:p>
                    <a:r>
                      <a:rPr lang="en-US" smtClean="0"/>
                      <a:t>-68</a:t>
                    </a:r>
                    <a:endParaRPr lang="en-US"/>
                  </a:p>
                </c:rich>
              </c:tx>
              <c:dLblPos val="l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077658037995778E-3"/>
                  <c:y val="2.2946279732766191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ΕΜΠΟΡΙΚΕΣ'!$B$16:$Z$16</c:f>
              <c:numCache>
                <c:formatCode>General</c:formatCode>
                <c:ptCount val="25"/>
                <c:pt idx="0">
                  <c:v>-43</c:v>
                </c:pt>
                <c:pt idx="1">
                  <c:v>-31</c:v>
                </c:pt>
                <c:pt idx="2">
                  <c:v>-51</c:v>
                </c:pt>
                <c:pt idx="3">
                  <c:v>-60</c:v>
                </c:pt>
                <c:pt idx="4">
                  <c:v>-45</c:v>
                </c:pt>
                <c:pt idx="5">
                  <c:v>-61</c:v>
                </c:pt>
                <c:pt idx="6">
                  <c:v>-43</c:v>
                </c:pt>
                <c:pt idx="7">
                  <c:v>-49</c:v>
                </c:pt>
                <c:pt idx="8">
                  <c:v>-44</c:v>
                </c:pt>
                <c:pt idx="9">
                  <c:v>-39</c:v>
                </c:pt>
                <c:pt idx="10">
                  <c:v>-20</c:v>
                </c:pt>
                <c:pt idx="11">
                  <c:v>-33</c:v>
                </c:pt>
                <c:pt idx="12">
                  <c:v>-29</c:v>
                </c:pt>
                <c:pt idx="13">
                  <c:v>-37</c:v>
                </c:pt>
                <c:pt idx="14">
                  <c:v>-39</c:v>
                </c:pt>
                <c:pt idx="15">
                  <c:v>-37</c:v>
                </c:pt>
                <c:pt idx="16">
                  <c:v>-23</c:v>
                </c:pt>
                <c:pt idx="17">
                  <c:v>-28</c:v>
                </c:pt>
                <c:pt idx="18">
                  <c:v>-8</c:v>
                </c:pt>
                <c:pt idx="19">
                  <c:v>-21</c:v>
                </c:pt>
                <c:pt idx="20" formatCode="0">
                  <c:v>-6</c:v>
                </c:pt>
                <c:pt idx="21">
                  <c:v>8</c:v>
                </c:pt>
                <c:pt idx="22">
                  <c:v>-68</c:v>
                </c:pt>
                <c:pt idx="23">
                  <c:v>-40</c:v>
                </c:pt>
                <c:pt idx="24">
                  <c:v>5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ΕΜΠΟΡΙΚΕΣ'!$A$17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3750000000000011E-2"/>
                  <c:y val="6.0283687943264885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740462170869907E-2"/>
                  <c:y val="6.086207095143278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3862904121764167E-2"/>
                  <c:y val="-6.883883919829854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endParaRPr lang="el-GR" sz="1200" dirty="0" smtClean="0"/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+14</a:t>
                    </a:r>
                    <a:endParaRPr lang="el-GR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ΕΜΠΟΡΙΚΕΣ'!$B$17:$Z$17</c:f>
              <c:numCache>
                <c:formatCode>General</c:formatCode>
                <c:ptCount val="25"/>
                <c:pt idx="0">
                  <c:v>-48</c:v>
                </c:pt>
                <c:pt idx="1">
                  <c:v>-19</c:v>
                </c:pt>
                <c:pt idx="2">
                  <c:v>-52</c:v>
                </c:pt>
                <c:pt idx="3">
                  <c:v>-58</c:v>
                </c:pt>
                <c:pt idx="4">
                  <c:v>-33</c:v>
                </c:pt>
                <c:pt idx="5">
                  <c:v>-47</c:v>
                </c:pt>
                <c:pt idx="6">
                  <c:v>-51</c:v>
                </c:pt>
                <c:pt idx="7">
                  <c:v>-56</c:v>
                </c:pt>
                <c:pt idx="8">
                  <c:v>-44</c:v>
                </c:pt>
                <c:pt idx="9">
                  <c:v>-30</c:v>
                </c:pt>
                <c:pt idx="10">
                  <c:v>-6</c:v>
                </c:pt>
                <c:pt idx="11">
                  <c:v>-10</c:v>
                </c:pt>
                <c:pt idx="12">
                  <c:v>-12</c:v>
                </c:pt>
                <c:pt idx="13">
                  <c:v>-49</c:v>
                </c:pt>
                <c:pt idx="14">
                  <c:v>-10</c:v>
                </c:pt>
                <c:pt idx="15">
                  <c:v>6</c:v>
                </c:pt>
                <c:pt idx="16">
                  <c:v>-2</c:v>
                </c:pt>
                <c:pt idx="17">
                  <c:v>7</c:v>
                </c:pt>
                <c:pt idx="18">
                  <c:v>16</c:v>
                </c:pt>
                <c:pt idx="19">
                  <c:v>33</c:v>
                </c:pt>
                <c:pt idx="20" formatCode="0">
                  <c:v>13</c:v>
                </c:pt>
                <c:pt idx="21">
                  <c:v>28</c:v>
                </c:pt>
                <c:pt idx="22">
                  <c:v>36</c:v>
                </c:pt>
                <c:pt idx="23">
                  <c:v>12</c:v>
                </c:pt>
                <c:pt idx="24">
                  <c:v>14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ΕΜΠΟΡΙΚΕΣ'!$A$18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5775802688590194E-2"/>
                  <c:y val="-7.274874072126746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2451949783357442E-2"/>
                  <c:y val="-6.883883919829854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2328630152205374E-3"/>
                  <c:y val="4.0155989532340813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ΕΜΠΟΡΙΚΕΣ'!$B$18:$Z$18</c:f>
              <c:numCache>
                <c:formatCode>General</c:formatCode>
                <c:ptCount val="25"/>
                <c:pt idx="0">
                  <c:v>-30</c:v>
                </c:pt>
                <c:pt idx="1">
                  <c:v>-14</c:v>
                </c:pt>
                <c:pt idx="2">
                  <c:v>-5</c:v>
                </c:pt>
                <c:pt idx="3">
                  <c:v>3</c:v>
                </c:pt>
                <c:pt idx="4">
                  <c:v>0</c:v>
                </c:pt>
                <c:pt idx="5">
                  <c:v>-15</c:v>
                </c:pt>
                <c:pt idx="6">
                  <c:v>-14</c:v>
                </c:pt>
                <c:pt idx="7">
                  <c:v>-20</c:v>
                </c:pt>
                <c:pt idx="8">
                  <c:v>-14</c:v>
                </c:pt>
                <c:pt idx="9">
                  <c:v>-3</c:v>
                </c:pt>
                <c:pt idx="10">
                  <c:v>-1</c:v>
                </c:pt>
                <c:pt idx="11">
                  <c:v>-6</c:v>
                </c:pt>
                <c:pt idx="12">
                  <c:v>5</c:v>
                </c:pt>
                <c:pt idx="13">
                  <c:v>9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7</c:v>
                </c:pt>
                <c:pt idx="18">
                  <c:v>7</c:v>
                </c:pt>
                <c:pt idx="19">
                  <c:v>4</c:v>
                </c:pt>
                <c:pt idx="20" formatCode="0">
                  <c:v>2</c:v>
                </c:pt>
                <c:pt idx="21">
                  <c:v>-1</c:v>
                </c:pt>
                <c:pt idx="22">
                  <c:v>-7</c:v>
                </c:pt>
                <c:pt idx="23">
                  <c:v>-3</c:v>
                </c:pt>
                <c:pt idx="24">
                  <c:v>-6</c:v>
                </c:pt>
              </c:numCache>
            </c:numRef>
          </c:val>
        </c:ser>
        <c:dLbls>
          <c:showVal val="1"/>
        </c:dLbls>
        <c:marker val="1"/>
        <c:axId val="176335104"/>
        <c:axId val="176635904"/>
      </c:lineChart>
      <c:catAx>
        <c:axId val="17633510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6635904"/>
        <c:crosses val="autoZero"/>
        <c:auto val="1"/>
        <c:lblAlgn val="ctr"/>
        <c:lblOffset val="100"/>
      </c:catAx>
      <c:valAx>
        <c:axId val="176635904"/>
        <c:scaling>
          <c:orientation val="minMax"/>
        </c:scaling>
        <c:delete val="1"/>
        <c:axPos val="l"/>
        <c:numFmt formatCode="General" sourceLinked="1"/>
        <c:tickLblPos val="none"/>
        <c:crossAx val="176335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τιμών κατά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6036655211913636E-2"/>
          <c:y val="0.23439166878333756"/>
          <c:w val="0.94959908361972256"/>
          <c:h val="0.49966493468444279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ΕΜΠΟΡΙΚΕΣ'!$A$28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9065801482417036E-2"/>
                  <c:y val="-2.663233716766923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7.6853902337189764E-2"/>
                  <c:y val="5.496066525774070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-26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0981380804288042E-2"/>
                  <c:y val="-6.045673178351471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ΕΜΠΟΡΙΚΕΣ'!$C$2:$Z$2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ΕΜΠΟΡΙΚΕΣ'!$C$28:$Z$28</c:f>
              <c:numCache>
                <c:formatCode>General</c:formatCode>
                <c:ptCount val="24"/>
                <c:pt idx="0">
                  <c:v>-12</c:v>
                </c:pt>
                <c:pt idx="1">
                  <c:v>-3</c:v>
                </c:pt>
                <c:pt idx="2">
                  <c:v>-11</c:v>
                </c:pt>
                <c:pt idx="3">
                  <c:v>-19</c:v>
                </c:pt>
                <c:pt idx="4">
                  <c:v>-17</c:v>
                </c:pt>
                <c:pt idx="5">
                  <c:v>-24</c:v>
                </c:pt>
                <c:pt idx="6">
                  <c:v>-21</c:v>
                </c:pt>
                <c:pt idx="7">
                  <c:v>-23</c:v>
                </c:pt>
                <c:pt idx="8">
                  <c:v>-22</c:v>
                </c:pt>
                <c:pt idx="9">
                  <c:v>-26</c:v>
                </c:pt>
                <c:pt idx="10">
                  <c:v>-21</c:v>
                </c:pt>
                <c:pt idx="11">
                  <c:v>3</c:v>
                </c:pt>
                <c:pt idx="12">
                  <c:v>-4</c:v>
                </c:pt>
                <c:pt idx="13">
                  <c:v>-19</c:v>
                </c:pt>
                <c:pt idx="14">
                  <c:v>-11</c:v>
                </c:pt>
                <c:pt idx="15">
                  <c:v>-13</c:v>
                </c:pt>
                <c:pt idx="16">
                  <c:v>-8</c:v>
                </c:pt>
                <c:pt idx="17">
                  <c:v>-5</c:v>
                </c:pt>
                <c:pt idx="18">
                  <c:v>-7</c:v>
                </c:pt>
                <c:pt idx="19">
                  <c:v>-11</c:v>
                </c:pt>
                <c:pt idx="20">
                  <c:v>0</c:v>
                </c:pt>
                <c:pt idx="21">
                  <c:v>-12</c:v>
                </c:pt>
                <c:pt idx="22">
                  <c:v>-17</c:v>
                </c:pt>
                <c:pt idx="23">
                  <c:v>25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ΕΜΠΟΡΙΚΕΣ'!$A$29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8109991290555654E-2"/>
                  <c:y val="4.21628363338467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6.9715078317479834E-2"/>
                  <c:y val="3.57244324175314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baseline="0" dirty="0" smtClean="0"/>
                      <a:t> </a:t>
                    </a:r>
                    <a:r>
                      <a:rPr lang="en-US" dirty="0" smtClean="0"/>
                      <a:t>-32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7646142291439137E-2"/>
                  <c:y val="-6.870083157217579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8.3658093980975862E-3"/>
                  <c:y val="5.496066525774071E-3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ΕΜΠΟΡΙΚΕΣ'!$C$29:$Z$29</c:f>
              <c:numCache>
                <c:formatCode>General</c:formatCode>
                <c:ptCount val="24"/>
                <c:pt idx="0">
                  <c:v>-16</c:v>
                </c:pt>
                <c:pt idx="1">
                  <c:v>-1</c:v>
                </c:pt>
                <c:pt idx="2">
                  <c:v>-14</c:v>
                </c:pt>
                <c:pt idx="3">
                  <c:v>-19</c:v>
                </c:pt>
                <c:pt idx="4">
                  <c:v>-14</c:v>
                </c:pt>
                <c:pt idx="5">
                  <c:v>-32</c:v>
                </c:pt>
                <c:pt idx="6">
                  <c:v>-22</c:v>
                </c:pt>
                <c:pt idx="7">
                  <c:v>-28</c:v>
                </c:pt>
                <c:pt idx="8">
                  <c:v>-22</c:v>
                </c:pt>
                <c:pt idx="9">
                  <c:v>-20</c:v>
                </c:pt>
                <c:pt idx="10">
                  <c:v>-12</c:v>
                </c:pt>
                <c:pt idx="11">
                  <c:v>-4</c:v>
                </c:pt>
                <c:pt idx="12">
                  <c:v>3</c:v>
                </c:pt>
                <c:pt idx="13">
                  <c:v>5</c:v>
                </c:pt>
                <c:pt idx="14">
                  <c:v>9</c:v>
                </c:pt>
                <c:pt idx="15">
                  <c:v>9</c:v>
                </c:pt>
                <c:pt idx="16">
                  <c:v>-1</c:v>
                </c:pt>
                <c:pt idx="17">
                  <c:v>3</c:v>
                </c:pt>
                <c:pt idx="18">
                  <c:v>0</c:v>
                </c:pt>
                <c:pt idx="19">
                  <c:v>5</c:v>
                </c:pt>
                <c:pt idx="20">
                  <c:v>1</c:v>
                </c:pt>
                <c:pt idx="21">
                  <c:v>13</c:v>
                </c:pt>
                <c:pt idx="22">
                  <c:v>-3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ΕΜΠΟΡΙΚΕΣ'!$A$30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705416795712755E-2"/>
                  <c:y val="-7.03812430934026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n-US" dirty="0" smtClean="0"/>
                      <a:t>-2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0082879700429398E-2"/>
                  <c:y val="-7.196731268528938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l-GR" smtClean="0"/>
                      <a:t>+13</a:t>
                    </a:r>
                    <a:endParaRPr lang="el-GR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ΕΜΠΟΡΙΚΕΣ'!$C$30:$Z$30</c:f>
              <c:numCache>
                <c:formatCode>General</c:formatCode>
                <c:ptCount val="24"/>
                <c:pt idx="0">
                  <c:v>-2</c:v>
                </c:pt>
                <c:pt idx="1">
                  <c:v>3</c:v>
                </c:pt>
                <c:pt idx="2">
                  <c:v>14</c:v>
                </c:pt>
                <c:pt idx="3">
                  <c:v>28</c:v>
                </c:pt>
                <c:pt idx="4">
                  <c:v>16</c:v>
                </c:pt>
                <c:pt idx="5">
                  <c:v>13</c:v>
                </c:pt>
                <c:pt idx="6">
                  <c:v>11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-1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16</c:v>
                </c:pt>
                <c:pt idx="16">
                  <c:v>15</c:v>
                </c:pt>
                <c:pt idx="17">
                  <c:v>12</c:v>
                </c:pt>
                <c:pt idx="18">
                  <c:v>16</c:v>
                </c:pt>
                <c:pt idx="19">
                  <c:v>15</c:v>
                </c:pt>
                <c:pt idx="20">
                  <c:v>8</c:v>
                </c:pt>
                <c:pt idx="21">
                  <c:v>6</c:v>
                </c:pt>
                <c:pt idx="22">
                  <c:v>5</c:v>
                </c:pt>
                <c:pt idx="23">
                  <c:v>13</c:v>
                </c:pt>
              </c:numCache>
            </c:numRef>
          </c:val>
        </c:ser>
        <c:dLbls>
          <c:showVal val="1"/>
        </c:dLbls>
        <c:marker val="1"/>
        <c:axId val="177087232"/>
        <c:axId val="177088768"/>
      </c:lineChart>
      <c:catAx>
        <c:axId val="17708723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7088768"/>
        <c:crosses val="autoZero"/>
        <c:auto val="1"/>
        <c:lblAlgn val="ctr"/>
        <c:lblOffset val="100"/>
      </c:catAx>
      <c:valAx>
        <c:axId val="177088768"/>
        <c:scaling>
          <c:orientation val="minMax"/>
        </c:scaling>
        <c:delete val="1"/>
        <c:axPos val="l"/>
        <c:numFmt formatCode="General" sourceLinked="1"/>
        <c:tickLblPos val="none"/>
        <c:crossAx val="177087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απασχόλησης κατά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1231422505307896E-2"/>
          <c:y val="0.18620974997020107"/>
          <c:w val="0.95329087048834704"/>
          <c:h val="0.55855311537844299"/>
        </c:manualLayout>
      </c:layout>
      <c:lineChart>
        <c:grouping val="standard"/>
        <c:ser>
          <c:idx val="0"/>
          <c:order val="0"/>
          <c:tx>
            <c:strRef>
              <c:f>'ΣΥΓΚΡΙΤΙΚΑ ΕΜΠΟΡΙΚΕΣ'!$A$24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280336568547872E-2"/>
                  <c:y val="-4.225000405088982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3970250633680428E-2"/>
                  <c:y val="8.334200852662372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  <a:r>
                      <a:rPr lang="en-US" dirty="0" smtClean="0"/>
                      <a:t>-23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6540716284355845E-2"/>
                  <c:y val="9.020721244841771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2.537077850111749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ΕΜΠΟΡΙΚΕΣ'!$B$24:$Z$24</c:f>
              <c:numCache>
                <c:formatCode>General</c:formatCode>
                <c:ptCount val="25"/>
                <c:pt idx="0">
                  <c:v>-14</c:v>
                </c:pt>
                <c:pt idx="1">
                  <c:v>-10</c:v>
                </c:pt>
                <c:pt idx="2">
                  <c:v>-21</c:v>
                </c:pt>
                <c:pt idx="3">
                  <c:v>-22</c:v>
                </c:pt>
                <c:pt idx="4">
                  <c:v>-23</c:v>
                </c:pt>
                <c:pt idx="5">
                  <c:v>-27</c:v>
                </c:pt>
                <c:pt idx="6">
                  <c:v>-23</c:v>
                </c:pt>
                <c:pt idx="7">
                  <c:v>-20</c:v>
                </c:pt>
                <c:pt idx="8">
                  <c:v>-18</c:v>
                </c:pt>
                <c:pt idx="9">
                  <c:v>-15</c:v>
                </c:pt>
                <c:pt idx="10">
                  <c:v>-15</c:v>
                </c:pt>
                <c:pt idx="11">
                  <c:v>-11</c:v>
                </c:pt>
                <c:pt idx="12">
                  <c:v>-8</c:v>
                </c:pt>
                <c:pt idx="13">
                  <c:v>-12</c:v>
                </c:pt>
                <c:pt idx="14">
                  <c:v>-11</c:v>
                </c:pt>
                <c:pt idx="15">
                  <c:v>-9</c:v>
                </c:pt>
                <c:pt idx="16">
                  <c:v>-8</c:v>
                </c:pt>
                <c:pt idx="17">
                  <c:v>-7</c:v>
                </c:pt>
                <c:pt idx="18">
                  <c:v>-3</c:v>
                </c:pt>
                <c:pt idx="19">
                  <c:v>-4</c:v>
                </c:pt>
                <c:pt idx="20">
                  <c:v>2</c:v>
                </c:pt>
                <c:pt idx="21">
                  <c:v>5</c:v>
                </c:pt>
                <c:pt idx="22">
                  <c:v>-7</c:v>
                </c:pt>
                <c:pt idx="23">
                  <c:v>-10</c:v>
                </c:pt>
                <c:pt idx="24">
                  <c:v>5</c:v>
                </c:pt>
              </c:numCache>
            </c:numRef>
          </c:val>
        </c:ser>
        <c:ser>
          <c:idx val="1"/>
          <c:order val="1"/>
          <c:tx>
            <c:strRef>
              <c:f>'ΣΥΓΚΡΙΤΙΚΑ ΕΜΠΟΡΙΚΕΣ'!$A$25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3729891954789988E-2"/>
                  <c:y val="-6.3430275751284682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+20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6.0432723085665434E-2"/>
                  <c:y val="6.201745855828723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5.62164865913167E-2"/>
                  <c:y val="-6.201745855828723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40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4324729886975005E-3"/>
                  <c:y val="-5.074155700223501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+31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ΕΜΠΟΡΙΚΕΣ'!$B$25:$Z$25</c:f>
              <c:numCache>
                <c:formatCode>General</c:formatCode>
                <c:ptCount val="25"/>
                <c:pt idx="0">
                  <c:v>20</c:v>
                </c:pt>
                <c:pt idx="1">
                  <c:v>5</c:v>
                </c:pt>
                <c:pt idx="2">
                  <c:v>-22</c:v>
                </c:pt>
                <c:pt idx="3">
                  <c:v>0</c:v>
                </c:pt>
                <c:pt idx="4">
                  <c:v>-9</c:v>
                </c:pt>
                <c:pt idx="5">
                  <c:v>-28</c:v>
                </c:pt>
                <c:pt idx="6">
                  <c:v>-42</c:v>
                </c:pt>
                <c:pt idx="7">
                  <c:v>-57</c:v>
                </c:pt>
                <c:pt idx="8">
                  <c:v>-25</c:v>
                </c:pt>
                <c:pt idx="9">
                  <c:v>7</c:v>
                </c:pt>
                <c:pt idx="10">
                  <c:v>18</c:v>
                </c:pt>
                <c:pt idx="11">
                  <c:v>13</c:v>
                </c:pt>
                <c:pt idx="12">
                  <c:v>7</c:v>
                </c:pt>
                <c:pt idx="13">
                  <c:v>-25</c:v>
                </c:pt>
                <c:pt idx="14">
                  <c:v>6</c:v>
                </c:pt>
                <c:pt idx="15">
                  <c:v>-2</c:v>
                </c:pt>
                <c:pt idx="16">
                  <c:v>22</c:v>
                </c:pt>
                <c:pt idx="17">
                  <c:v>20</c:v>
                </c:pt>
                <c:pt idx="18">
                  <c:v>13</c:v>
                </c:pt>
                <c:pt idx="19">
                  <c:v>40</c:v>
                </c:pt>
                <c:pt idx="20">
                  <c:v>22</c:v>
                </c:pt>
                <c:pt idx="21">
                  <c:v>24</c:v>
                </c:pt>
                <c:pt idx="22">
                  <c:v>24</c:v>
                </c:pt>
                <c:pt idx="23">
                  <c:v>28</c:v>
                </c:pt>
                <c:pt idx="24">
                  <c:v>31</c:v>
                </c:pt>
              </c:numCache>
            </c:numRef>
          </c:val>
        </c:ser>
        <c:ser>
          <c:idx val="2"/>
          <c:order val="2"/>
          <c:tx>
            <c:strRef>
              <c:f>'ΣΥΓΚΡΙΤΙΚΑ ΕΜΠΟΡΙΚΕΣ'!$A$26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97290653068475E-2"/>
                  <c:y val="8.552682543639192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2.9513655460441244E-2"/>
                  <c:y val="-0.13812979406163969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1.4094876945065279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ΕΜΠΟΡΙΚΕΣ'!$B$2:$Z$2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ΕΜΠΟΡΙΚΕΣ'!$B$26:$Z$26</c:f>
              <c:numCache>
                <c:formatCode>General</c:formatCode>
                <c:ptCount val="25"/>
                <c:pt idx="0">
                  <c:v>-16</c:v>
                </c:pt>
                <c:pt idx="1">
                  <c:v>-8</c:v>
                </c:pt>
                <c:pt idx="2">
                  <c:v>-3</c:v>
                </c:pt>
                <c:pt idx="3">
                  <c:v>2</c:v>
                </c:pt>
                <c:pt idx="4">
                  <c:v>3</c:v>
                </c:pt>
                <c:pt idx="5">
                  <c:v>-8</c:v>
                </c:pt>
                <c:pt idx="6">
                  <c:v>-4</c:v>
                </c:pt>
                <c:pt idx="7">
                  <c:v>-9</c:v>
                </c:pt>
                <c:pt idx="8">
                  <c:v>-7</c:v>
                </c:pt>
                <c:pt idx="9">
                  <c:v>-3</c:v>
                </c:pt>
                <c:pt idx="10">
                  <c:v>2</c:v>
                </c:pt>
                <c:pt idx="11">
                  <c:v>0.1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  <c:pt idx="20">
                  <c:v>-1</c:v>
                </c:pt>
                <c:pt idx="21">
                  <c:v>1</c:v>
                </c:pt>
                <c:pt idx="22">
                  <c:v>-4</c:v>
                </c:pt>
                <c:pt idx="23">
                  <c:v>-4</c:v>
                </c:pt>
                <c:pt idx="24">
                  <c:v>-4</c:v>
                </c:pt>
              </c:numCache>
            </c:numRef>
          </c:val>
        </c:ser>
        <c:dLbls>
          <c:showVal val="1"/>
        </c:dLbls>
        <c:marker val="1"/>
        <c:axId val="177656576"/>
        <c:axId val="177658112"/>
      </c:lineChart>
      <c:catAx>
        <c:axId val="17765657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7658112"/>
        <c:crosses val="autoZero"/>
        <c:auto val="1"/>
        <c:lblAlgn val="ctr"/>
        <c:lblOffset val="100"/>
      </c:catAx>
      <c:valAx>
        <c:axId val="177658112"/>
        <c:scaling>
          <c:orientation val="minMax"/>
        </c:scaling>
        <c:delete val="1"/>
        <c:axPos val="l"/>
        <c:numFmt formatCode="General" sourceLinked="1"/>
        <c:tickLblPos val="none"/>
        <c:crossAx val="177656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ΔΕΙΚΤΗΣ ΕΠΙΧΕΙΡΗΜΑΤΙΚΩΝ ΠΡΟΣΔΟΚΙΩΝ (ΥΠΗΡΕΣΙΕΣ)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5419374436659379E-2"/>
          <c:y val="0.18159923773449063"/>
          <c:w val="0.93456998537596647"/>
          <c:h val="0.60516682055618165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6625041014242805E-2"/>
                  <c:y val="5.998984078975230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597980190328207E-2"/>
                  <c:y val="-4.690252139951427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3181781210524654E-2"/>
                  <c:y val="-8.157031454197911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1.9018435798393084E-3"/>
                  <c:y val="5.9989840789752363E-2"/>
                </c:manualLayout>
              </c:layout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ΥΠΗΡΕΣΙΕΣ'!$B$4:$Z$4</c:f>
              <c:numCache>
                <c:formatCode>General</c:formatCode>
                <c:ptCount val="25"/>
                <c:pt idx="0">
                  <c:v>-33</c:v>
                </c:pt>
                <c:pt idx="1">
                  <c:v>-24</c:v>
                </c:pt>
                <c:pt idx="2">
                  <c:v>-41</c:v>
                </c:pt>
                <c:pt idx="3">
                  <c:v>-47</c:v>
                </c:pt>
                <c:pt idx="4">
                  <c:v>-40</c:v>
                </c:pt>
                <c:pt idx="5">
                  <c:v>-51</c:v>
                </c:pt>
                <c:pt idx="6">
                  <c:v>-51</c:v>
                </c:pt>
                <c:pt idx="7">
                  <c:v>-43</c:v>
                </c:pt>
                <c:pt idx="8">
                  <c:v>-30</c:v>
                </c:pt>
                <c:pt idx="9">
                  <c:v>-27</c:v>
                </c:pt>
                <c:pt idx="10">
                  <c:v>-20</c:v>
                </c:pt>
                <c:pt idx="11">
                  <c:v>-14</c:v>
                </c:pt>
                <c:pt idx="12">
                  <c:v>-17</c:v>
                </c:pt>
                <c:pt idx="13">
                  <c:v>-39</c:v>
                </c:pt>
                <c:pt idx="14">
                  <c:v>-31</c:v>
                </c:pt>
                <c:pt idx="15">
                  <c:v>-21</c:v>
                </c:pt>
                <c:pt idx="16">
                  <c:v>-31</c:v>
                </c:pt>
                <c:pt idx="17">
                  <c:v>-14</c:v>
                </c:pt>
                <c:pt idx="18">
                  <c:v>-1</c:v>
                </c:pt>
                <c:pt idx="19" formatCode="0">
                  <c:v>-2</c:v>
                </c:pt>
                <c:pt idx="20" formatCode="0">
                  <c:v>-3</c:v>
                </c:pt>
                <c:pt idx="21">
                  <c:v>21</c:v>
                </c:pt>
                <c:pt idx="22">
                  <c:v>-30</c:v>
                </c:pt>
                <c:pt idx="23">
                  <c:v>-31</c:v>
                </c:pt>
                <c:pt idx="24">
                  <c:v>-14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7243975678623233E-2"/>
                  <c:y val="-5.711814642865990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1.9675770306960844E-2"/>
                  <c:y val="6.066863799931352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-41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2.5297418966092493E-2"/>
                  <c:y val="-7.800276204950355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spPr/>
              <c:txPr>
                <a:bodyPr/>
                <a:lstStyle/>
                <a:p>
                  <a:pPr algn="ctr">
                    <a:defRPr lang="el-GR" sz="2000" b="1" i="0" u="none" strike="noStrike" kern="1200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ΥΠΗΡΕΣΙΕΣ'!$B$5:$Z$5</c:f>
              <c:numCache>
                <c:formatCode>General</c:formatCode>
                <c:ptCount val="25"/>
                <c:pt idx="0">
                  <c:v>-17</c:v>
                </c:pt>
                <c:pt idx="1">
                  <c:v>-19</c:v>
                </c:pt>
                <c:pt idx="2">
                  <c:v>-21</c:v>
                </c:pt>
                <c:pt idx="3">
                  <c:v>-17</c:v>
                </c:pt>
                <c:pt idx="4">
                  <c:v>-26</c:v>
                </c:pt>
                <c:pt idx="5">
                  <c:v>-25</c:v>
                </c:pt>
                <c:pt idx="6">
                  <c:v>-32</c:v>
                </c:pt>
                <c:pt idx="7">
                  <c:v>-41</c:v>
                </c:pt>
                <c:pt idx="8">
                  <c:v>-22</c:v>
                </c:pt>
                <c:pt idx="9">
                  <c:v>-10</c:v>
                </c:pt>
                <c:pt idx="10">
                  <c:v>5</c:v>
                </c:pt>
                <c:pt idx="11">
                  <c:v>15</c:v>
                </c:pt>
                <c:pt idx="12">
                  <c:v>-0.30000000000000016</c:v>
                </c:pt>
                <c:pt idx="13">
                  <c:v>-15</c:v>
                </c:pt>
                <c:pt idx="14">
                  <c:v>-17</c:v>
                </c:pt>
                <c:pt idx="15">
                  <c:v>-7</c:v>
                </c:pt>
                <c:pt idx="16">
                  <c:v>7</c:v>
                </c:pt>
                <c:pt idx="17">
                  <c:v>15</c:v>
                </c:pt>
                <c:pt idx="18">
                  <c:v>18</c:v>
                </c:pt>
                <c:pt idx="19" formatCode="0">
                  <c:v>10</c:v>
                </c:pt>
                <c:pt idx="20" formatCode="0">
                  <c:v>11</c:v>
                </c:pt>
                <c:pt idx="21">
                  <c:v>20</c:v>
                </c:pt>
                <c:pt idx="22">
                  <c:v>27</c:v>
                </c:pt>
                <c:pt idx="23">
                  <c:v>-21</c:v>
                </c:pt>
                <c:pt idx="24">
                  <c:v>-13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9.435133457479826E-2"/>
                  <c:y val="-2.636534839924670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0919067625224197E-2"/>
                  <c:y val="-7.511355180867386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8108243295658329E-3"/>
                  <c:y val="-2.0222879333104488E-2"/>
                </c:manualLayout>
              </c:layout>
              <c:spPr/>
              <c:txPr>
                <a:bodyPr/>
                <a:lstStyle/>
                <a:p>
                  <a:pPr algn="ctr">
                    <a:defRPr lang="el-GR" sz="2000" b="1" i="0" u="none" strike="noStrike" kern="1200" baseline="0">
                      <a:solidFill>
                        <a:srgbClr val="FFC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ΥΠΗΡΕΣΙΕΣ'!$B$6:$Z$6</c:f>
              <c:numCache>
                <c:formatCode>General</c:formatCode>
                <c:ptCount val="25"/>
                <c:pt idx="0">
                  <c:v>-31</c:v>
                </c:pt>
                <c:pt idx="1">
                  <c:v>-11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-4</c:v>
                </c:pt>
                <c:pt idx="6">
                  <c:v>-4</c:v>
                </c:pt>
                <c:pt idx="7">
                  <c:v>-13</c:v>
                </c:pt>
                <c:pt idx="8">
                  <c:v>-5</c:v>
                </c:pt>
                <c:pt idx="9">
                  <c:v>1</c:v>
                </c:pt>
                <c:pt idx="10">
                  <c:v>8</c:v>
                </c:pt>
                <c:pt idx="11">
                  <c:v>7</c:v>
                </c:pt>
                <c:pt idx="12">
                  <c:v>8</c:v>
                </c:pt>
                <c:pt idx="13">
                  <c:v>14</c:v>
                </c:pt>
                <c:pt idx="14">
                  <c:v>9</c:v>
                </c:pt>
                <c:pt idx="15">
                  <c:v>9</c:v>
                </c:pt>
                <c:pt idx="16">
                  <c:v>12</c:v>
                </c:pt>
                <c:pt idx="17">
                  <c:v>13</c:v>
                </c:pt>
                <c:pt idx="18">
                  <c:v>15</c:v>
                </c:pt>
                <c:pt idx="19">
                  <c:v>13</c:v>
                </c:pt>
                <c:pt idx="20" formatCode="0">
                  <c:v>8</c:v>
                </c:pt>
                <c:pt idx="21">
                  <c:v>5</c:v>
                </c:pt>
                <c:pt idx="22">
                  <c:v>-2</c:v>
                </c:pt>
                <c:pt idx="23">
                  <c:v>-5</c:v>
                </c:pt>
                <c:pt idx="24">
                  <c:v>-6</c:v>
                </c:pt>
              </c:numCache>
            </c:numRef>
          </c:val>
        </c:ser>
        <c:dLbls>
          <c:showVal val="1"/>
        </c:dLbls>
        <c:marker val="1"/>
        <c:axId val="178359680"/>
        <c:axId val="178358528"/>
      </c:lineChart>
      <c:catAx>
        <c:axId val="17835968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8358528"/>
        <c:crosses val="autoZero"/>
        <c:auto val="1"/>
        <c:lblAlgn val="ctr"/>
        <c:lblOffset val="100"/>
      </c:catAx>
      <c:valAx>
        <c:axId val="178358528"/>
        <c:scaling>
          <c:orientation val="minMax"/>
        </c:scaling>
        <c:delete val="1"/>
        <c:axPos val="l"/>
        <c:numFmt formatCode="General" sourceLinked="1"/>
        <c:tickLblPos val="none"/>
        <c:crossAx val="1783596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κατάστασης επιχείρησης το τελευταίο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229709730598979E-2"/>
          <c:y val="0.11899423167545992"/>
          <c:w val="0.90554058053880193"/>
          <c:h val="0.5594780497197277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7.035644931374023E-2"/>
                  <c:y val="5.6285917824658804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Min:</a:t>
                    </a:r>
                    <a:r>
                      <a:rPr lang="el-GR" baseline="0" smtClean="0"/>
                      <a:t> </a:t>
                    </a:r>
                    <a:r>
                      <a:rPr lang="en-US" smtClean="0"/>
                      <a:t>-66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5631427509940201E-2"/>
                  <c:y val="0.107545442375751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2665623246144523E-3"/>
                  <c:y val="3.919940964096133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ΥΠΗΡΕΣΙΕΣ'!$B$8:$Z$8</c:f>
              <c:numCache>
                <c:formatCode>General</c:formatCode>
                <c:ptCount val="25"/>
                <c:pt idx="0">
                  <c:v>-46</c:v>
                </c:pt>
                <c:pt idx="1">
                  <c:v>-36</c:v>
                </c:pt>
                <c:pt idx="2">
                  <c:v>-57</c:v>
                </c:pt>
                <c:pt idx="3">
                  <c:v>-60</c:v>
                </c:pt>
                <c:pt idx="4">
                  <c:v>-58</c:v>
                </c:pt>
                <c:pt idx="5">
                  <c:v>-60</c:v>
                </c:pt>
                <c:pt idx="6">
                  <c:v>-66</c:v>
                </c:pt>
                <c:pt idx="7">
                  <c:v>-55</c:v>
                </c:pt>
                <c:pt idx="8">
                  <c:v>-46</c:v>
                </c:pt>
                <c:pt idx="9">
                  <c:v>-46</c:v>
                </c:pt>
                <c:pt idx="10">
                  <c:v>-44</c:v>
                </c:pt>
                <c:pt idx="11">
                  <c:v>-38</c:v>
                </c:pt>
                <c:pt idx="12">
                  <c:v>-39</c:v>
                </c:pt>
                <c:pt idx="13">
                  <c:v>-64</c:v>
                </c:pt>
                <c:pt idx="14">
                  <c:v>-56</c:v>
                </c:pt>
                <c:pt idx="15">
                  <c:v>-38</c:v>
                </c:pt>
                <c:pt idx="16">
                  <c:v>-50</c:v>
                </c:pt>
                <c:pt idx="17">
                  <c:v>-28</c:v>
                </c:pt>
                <c:pt idx="18">
                  <c:v>-23</c:v>
                </c:pt>
                <c:pt idx="19">
                  <c:v>-12</c:v>
                </c:pt>
                <c:pt idx="20" formatCode="0">
                  <c:v>-21</c:v>
                </c:pt>
                <c:pt idx="21">
                  <c:v>4</c:v>
                </c:pt>
                <c:pt idx="22">
                  <c:v>-30</c:v>
                </c:pt>
                <c:pt idx="23">
                  <c:v>-59</c:v>
                </c:pt>
                <c:pt idx="24">
                  <c:v>-44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4408602150537634E-2"/>
                  <c:y val="-6.647116324535679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7.3897974903452901E-2"/>
                  <c:y val="3.702076773134443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-38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4.8800549464544311E-2"/>
                  <c:y val="-6.83460327347898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ΥΠΗΡΕΣΙΕΣ'!$B$9:$Z$9</c:f>
              <c:numCache>
                <c:formatCode>General</c:formatCode>
                <c:ptCount val="25"/>
                <c:pt idx="0">
                  <c:v>-14</c:v>
                </c:pt>
                <c:pt idx="1">
                  <c:v>-14</c:v>
                </c:pt>
                <c:pt idx="2">
                  <c:v>-20</c:v>
                </c:pt>
                <c:pt idx="3">
                  <c:v>-31</c:v>
                </c:pt>
                <c:pt idx="4">
                  <c:v>-29</c:v>
                </c:pt>
                <c:pt idx="5">
                  <c:v>-19</c:v>
                </c:pt>
                <c:pt idx="6">
                  <c:v>-34</c:v>
                </c:pt>
                <c:pt idx="7">
                  <c:v>-38</c:v>
                </c:pt>
                <c:pt idx="8">
                  <c:v>-35</c:v>
                </c:pt>
                <c:pt idx="9">
                  <c:v>-13</c:v>
                </c:pt>
                <c:pt idx="10">
                  <c:v>-1</c:v>
                </c:pt>
                <c:pt idx="11">
                  <c:v>14</c:v>
                </c:pt>
                <c:pt idx="12">
                  <c:v>11</c:v>
                </c:pt>
                <c:pt idx="13">
                  <c:v>-18</c:v>
                </c:pt>
                <c:pt idx="14">
                  <c:v>-18</c:v>
                </c:pt>
                <c:pt idx="15">
                  <c:v>-6</c:v>
                </c:pt>
                <c:pt idx="16">
                  <c:v>6</c:v>
                </c:pt>
                <c:pt idx="17">
                  <c:v>23</c:v>
                </c:pt>
                <c:pt idx="18">
                  <c:v>19</c:v>
                </c:pt>
                <c:pt idx="19">
                  <c:v>15</c:v>
                </c:pt>
                <c:pt idx="20" formatCode="0">
                  <c:v>9</c:v>
                </c:pt>
                <c:pt idx="21">
                  <c:v>21</c:v>
                </c:pt>
                <c:pt idx="22">
                  <c:v>24</c:v>
                </c:pt>
                <c:pt idx="23">
                  <c:v>-30</c:v>
                </c:pt>
                <c:pt idx="24">
                  <c:v>-29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ΥΠΗΡΕΣΙΕΣ'!$A$10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5532166423816721E-2"/>
                  <c:y val="-3.417301636739485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6251836745090082E-2"/>
                  <c:y val="8.258478955453768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ΥΠΗΡΕΣΙΕΣ'!$B$10:$Z$10</c:f>
              <c:numCache>
                <c:formatCode>General</c:formatCode>
                <c:ptCount val="25"/>
                <c:pt idx="0">
                  <c:v>-39</c:v>
                </c:pt>
                <c:pt idx="1">
                  <c:v>-18</c:v>
                </c:pt>
                <c:pt idx="2">
                  <c:v>-6</c:v>
                </c:pt>
                <c:pt idx="3">
                  <c:v>0</c:v>
                </c:pt>
                <c:pt idx="4">
                  <c:v>5</c:v>
                </c:pt>
                <c:pt idx="5">
                  <c:v>-8</c:v>
                </c:pt>
                <c:pt idx="6">
                  <c:v>-11</c:v>
                </c:pt>
                <c:pt idx="7">
                  <c:v>-19</c:v>
                </c:pt>
                <c:pt idx="8">
                  <c:v>-12</c:v>
                </c:pt>
                <c:pt idx="9">
                  <c:v>-4</c:v>
                </c:pt>
                <c:pt idx="10">
                  <c:v>4</c:v>
                </c:pt>
                <c:pt idx="11">
                  <c:v>3</c:v>
                </c:pt>
                <c:pt idx="12">
                  <c:v>6</c:v>
                </c:pt>
                <c:pt idx="13">
                  <c:v>11</c:v>
                </c:pt>
                <c:pt idx="14">
                  <c:v>6</c:v>
                </c:pt>
                <c:pt idx="15">
                  <c:v>6</c:v>
                </c:pt>
                <c:pt idx="16">
                  <c:v>9</c:v>
                </c:pt>
                <c:pt idx="17">
                  <c:v>9</c:v>
                </c:pt>
                <c:pt idx="18">
                  <c:v>12</c:v>
                </c:pt>
                <c:pt idx="19">
                  <c:v>9</c:v>
                </c:pt>
                <c:pt idx="20" formatCode="0">
                  <c:v>5</c:v>
                </c:pt>
                <c:pt idx="21">
                  <c:v>2</c:v>
                </c:pt>
                <c:pt idx="22">
                  <c:v>-1</c:v>
                </c:pt>
                <c:pt idx="23">
                  <c:v>-11</c:v>
                </c:pt>
                <c:pt idx="24">
                  <c:v>-14</c:v>
                </c:pt>
              </c:numCache>
            </c:numRef>
          </c:val>
        </c:ser>
        <c:dLbls>
          <c:showVal val="1"/>
        </c:dLbls>
        <c:marker val="1"/>
        <c:axId val="178823552"/>
        <c:axId val="178825088"/>
      </c:lineChart>
      <c:catAx>
        <c:axId val="17882355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8825088"/>
        <c:crosses val="autoZero"/>
        <c:auto val="1"/>
        <c:lblAlgn val="ctr"/>
        <c:lblOffset val="100"/>
      </c:catAx>
      <c:valAx>
        <c:axId val="178825088"/>
        <c:scaling>
          <c:orientation val="minMax"/>
        </c:scaling>
        <c:delete val="1"/>
        <c:axPos val="l"/>
        <c:numFmt formatCode="General" sourceLinked="1"/>
        <c:tickLblPos val="none"/>
        <c:crossAx val="178823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ζήτησης κατά το τελευταίο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4468191402078043"/>
          <c:w val="0.90606255468066454"/>
          <c:h val="0.5490233670332193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ΥΠΗΡΕΣΙΕΣ'!$A$12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367935258092742E-2"/>
                  <c:y val="4.6321030374743902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342847769028891E-2"/>
                  <c:y val="-7.98413062523390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n-US" dirty="0" smtClean="0"/>
                      <a:t>-55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7.0291666666666669E-2"/>
                  <c:y val="-7.18628935530721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3333333333333412E-5"/>
                  <c:y val="4.20471610049109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ΥΠΗΡΕΣΙΕΣ'!$B$12:$Z$12</c:f>
              <c:numCache>
                <c:formatCode>General</c:formatCode>
                <c:ptCount val="25"/>
                <c:pt idx="0">
                  <c:v>-44</c:v>
                </c:pt>
                <c:pt idx="1">
                  <c:v>-44</c:v>
                </c:pt>
                <c:pt idx="2">
                  <c:v>-39</c:v>
                </c:pt>
                <c:pt idx="3">
                  <c:v>-55</c:v>
                </c:pt>
                <c:pt idx="4">
                  <c:v>-50</c:v>
                </c:pt>
                <c:pt idx="5">
                  <c:v>-50</c:v>
                </c:pt>
                <c:pt idx="6">
                  <c:v>-53</c:v>
                </c:pt>
                <c:pt idx="7">
                  <c:v>-45</c:v>
                </c:pt>
                <c:pt idx="8">
                  <c:v>-31</c:v>
                </c:pt>
                <c:pt idx="9">
                  <c:v>-13</c:v>
                </c:pt>
                <c:pt idx="10">
                  <c:v>-21</c:v>
                </c:pt>
                <c:pt idx="11">
                  <c:v>2</c:v>
                </c:pt>
                <c:pt idx="12">
                  <c:v>-21</c:v>
                </c:pt>
                <c:pt idx="13">
                  <c:v>-41</c:v>
                </c:pt>
                <c:pt idx="14">
                  <c:v>-18</c:v>
                </c:pt>
                <c:pt idx="15">
                  <c:v>-9</c:v>
                </c:pt>
                <c:pt idx="16">
                  <c:v>-31</c:v>
                </c:pt>
                <c:pt idx="17">
                  <c:v>-10</c:v>
                </c:pt>
                <c:pt idx="18">
                  <c:v>-4</c:v>
                </c:pt>
                <c:pt idx="19">
                  <c:v>-5</c:v>
                </c:pt>
                <c:pt idx="20" formatCode="0">
                  <c:v>-11</c:v>
                </c:pt>
                <c:pt idx="21">
                  <c:v>15</c:v>
                </c:pt>
                <c:pt idx="22">
                  <c:v>-2</c:v>
                </c:pt>
                <c:pt idx="23">
                  <c:v>-28</c:v>
                </c:pt>
                <c:pt idx="24">
                  <c:v>-29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ΥΠΗΡΕΣΙΕΣ'!$A$13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7.0468066491688533E-2"/>
                  <c:y val="-5.4949717007511133E-2"/>
                </c:manualLayout>
              </c:layout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2.222222222222224E-2"/>
                  <c:y val="7.11937840987394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-42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6.805555555555555E-2"/>
                  <c:y val="-5.695502727899150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ΥΠΗΡΕΣΙΕΣ'!$B$13:$Z$13</c:f>
              <c:numCache>
                <c:formatCode>General</c:formatCode>
                <c:ptCount val="25"/>
                <c:pt idx="0">
                  <c:v>-17</c:v>
                </c:pt>
                <c:pt idx="1">
                  <c:v>-17</c:v>
                </c:pt>
                <c:pt idx="2">
                  <c:v>-21</c:v>
                </c:pt>
                <c:pt idx="3">
                  <c:v>-9</c:v>
                </c:pt>
                <c:pt idx="4">
                  <c:v>-26</c:v>
                </c:pt>
                <c:pt idx="5">
                  <c:v>-26</c:v>
                </c:pt>
                <c:pt idx="6">
                  <c:v>-34</c:v>
                </c:pt>
                <c:pt idx="7">
                  <c:v>-42</c:v>
                </c:pt>
                <c:pt idx="8">
                  <c:v>-23</c:v>
                </c:pt>
                <c:pt idx="9">
                  <c:v>-11</c:v>
                </c:pt>
                <c:pt idx="10">
                  <c:v>-1</c:v>
                </c:pt>
                <c:pt idx="11">
                  <c:v>12</c:v>
                </c:pt>
                <c:pt idx="12">
                  <c:v>-3</c:v>
                </c:pt>
                <c:pt idx="13">
                  <c:v>-20</c:v>
                </c:pt>
                <c:pt idx="14">
                  <c:v>-17</c:v>
                </c:pt>
                <c:pt idx="15">
                  <c:v>-8</c:v>
                </c:pt>
                <c:pt idx="16">
                  <c:v>9</c:v>
                </c:pt>
                <c:pt idx="17">
                  <c:v>17</c:v>
                </c:pt>
                <c:pt idx="18">
                  <c:v>14</c:v>
                </c:pt>
                <c:pt idx="19">
                  <c:v>13</c:v>
                </c:pt>
                <c:pt idx="20" formatCode="0">
                  <c:v>9</c:v>
                </c:pt>
                <c:pt idx="21">
                  <c:v>14</c:v>
                </c:pt>
                <c:pt idx="22">
                  <c:v>33</c:v>
                </c:pt>
                <c:pt idx="23">
                  <c:v>-26</c:v>
                </c:pt>
                <c:pt idx="24">
                  <c:v>-23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ΥΠΗΡΕΣΙΕΣ'!$A$14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5277777777777768E-2"/>
                  <c:y val="-1.423875681974787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0555555555555565E-2"/>
                  <c:y val="-6.549828137084029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333333333333334E-2"/>
                  <c:y val="-6.549828137084029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1.423875681974787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ΥΠΗΡΕΣΙΕΣ'!$B$14:$Z$14</c:f>
              <c:numCache>
                <c:formatCode>General</c:formatCode>
                <c:ptCount val="25"/>
                <c:pt idx="0">
                  <c:v>-30</c:v>
                </c:pt>
                <c:pt idx="1">
                  <c:v>-12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-4</c:v>
                </c:pt>
                <c:pt idx="6">
                  <c:v>-2</c:v>
                </c:pt>
                <c:pt idx="7">
                  <c:v>-15</c:v>
                </c:pt>
                <c:pt idx="8">
                  <c:v>-5</c:v>
                </c:pt>
                <c:pt idx="9">
                  <c:v>-1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15</c:v>
                </c:pt>
                <c:pt idx="14">
                  <c:v>9</c:v>
                </c:pt>
                <c:pt idx="15">
                  <c:v>7</c:v>
                </c:pt>
                <c:pt idx="16">
                  <c:v>12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 formatCode="0">
                  <c:v>8</c:v>
                </c:pt>
                <c:pt idx="21">
                  <c:v>6</c:v>
                </c:pt>
                <c:pt idx="22">
                  <c:v>5</c:v>
                </c:pt>
                <c:pt idx="23">
                  <c:v>-8</c:v>
                </c:pt>
                <c:pt idx="24">
                  <c:v>-16</c:v>
                </c:pt>
              </c:numCache>
            </c:numRef>
          </c:val>
        </c:ser>
        <c:dLbls>
          <c:showVal val="1"/>
        </c:dLbls>
        <c:marker val="1"/>
        <c:axId val="179172864"/>
        <c:axId val="179174400"/>
      </c:lineChart>
      <c:catAx>
        <c:axId val="17917286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9174400"/>
        <c:crosses val="autoZero"/>
        <c:auto val="1"/>
        <c:lblAlgn val="ctr"/>
        <c:lblOffset val="100"/>
      </c:catAx>
      <c:valAx>
        <c:axId val="179174400"/>
        <c:scaling>
          <c:orientation val="minMax"/>
        </c:scaling>
        <c:delete val="1"/>
        <c:axPos val="l"/>
        <c:numFmt formatCode="General" sourceLinked="1"/>
        <c:tickLblPos val="none"/>
        <c:crossAx val="179172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οικονομικής κατάστασης της χώρας το τελευταίο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3368385297936327E-2"/>
          <c:y val="0.19529653999201141"/>
          <c:w val="0.94858955234455922"/>
          <c:h val="0.5228898651620717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ΚΑΤΑΝΑΛΩΤΕΣ'!$A$16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1472222222222259E-2"/>
                  <c:y val="-6.2800914486795922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l-GR" sz="1200" smtClean="0"/>
                      <a:t>Min: </a:t>
                    </a:r>
                  </a:p>
                  <a:p>
                    <a:r>
                      <a:rPr lang="en-US" smtClean="0"/>
                      <a:t>-86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0266841644794402E-4"/>
                  <c:y val="-6.28009144867959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ΚΑΤΑΝΑΛΩΤΕΣ'!$B$16:$Z$16</c:f>
              <c:numCache>
                <c:formatCode>General</c:formatCode>
                <c:ptCount val="25"/>
                <c:pt idx="0">
                  <c:v>-61</c:v>
                </c:pt>
                <c:pt idx="1">
                  <c:v>-60</c:v>
                </c:pt>
                <c:pt idx="2">
                  <c:v>-67</c:v>
                </c:pt>
                <c:pt idx="3">
                  <c:v>-66</c:v>
                </c:pt>
                <c:pt idx="4">
                  <c:v>-78</c:v>
                </c:pt>
                <c:pt idx="5">
                  <c:v>-85</c:v>
                </c:pt>
                <c:pt idx="6">
                  <c:v>-86</c:v>
                </c:pt>
                <c:pt idx="7">
                  <c:v>-77</c:v>
                </c:pt>
                <c:pt idx="8">
                  <c:v>-64</c:v>
                </c:pt>
                <c:pt idx="9">
                  <c:v>-55</c:v>
                </c:pt>
                <c:pt idx="10">
                  <c:v>-42</c:v>
                </c:pt>
                <c:pt idx="11">
                  <c:v>-44</c:v>
                </c:pt>
                <c:pt idx="12">
                  <c:v>-36</c:v>
                </c:pt>
                <c:pt idx="13">
                  <c:v>-54</c:v>
                </c:pt>
                <c:pt idx="14">
                  <c:v>-63</c:v>
                </c:pt>
                <c:pt idx="15">
                  <c:v>-60</c:v>
                </c:pt>
                <c:pt idx="16">
                  <c:v>-61</c:v>
                </c:pt>
                <c:pt idx="17">
                  <c:v>-39</c:v>
                </c:pt>
                <c:pt idx="18">
                  <c:v>-40</c:v>
                </c:pt>
                <c:pt idx="19">
                  <c:v>-28</c:v>
                </c:pt>
                <c:pt idx="20">
                  <c:v>-31</c:v>
                </c:pt>
                <c:pt idx="21">
                  <c:v>3</c:v>
                </c:pt>
                <c:pt idx="22">
                  <c:v>11</c:v>
                </c:pt>
                <c:pt idx="23">
                  <c:v>-44</c:v>
                </c:pt>
                <c:pt idx="24">
                  <c:v>-61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ΚΑΤΑΝΑΛΩΤΕΣ'!$A$17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2.9166666666666667E-2"/>
                  <c:y val="6.3449309519025568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9.0277777777777721E-2"/>
                  <c:y val="2.75866563126198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-94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1.93106594188338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ΚΑΤΑΝΑΛΩΤΕΣ'!$B$17:$Z$17</c:f>
              <c:numCache>
                <c:formatCode>General</c:formatCode>
                <c:ptCount val="25"/>
                <c:pt idx="0">
                  <c:v>-71</c:v>
                </c:pt>
                <c:pt idx="1">
                  <c:v>-71</c:v>
                </c:pt>
                <c:pt idx="2">
                  <c:v>-76</c:v>
                </c:pt>
                <c:pt idx="3">
                  <c:v>-80</c:v>
                </c:pt>
                <c:pt idx="4">
                  <c:v>-85</c:v>
                </c:pt>
                <c:pt idx="5">
                  <c:v>-90</c:v>
                </c:pt>
                <c:pt idx="6">
                  <c:v>-94</c:v>
                </c:pt>
                <c:pt idx="7">
                  <c:v>-92</c:v>
                </c:pt>
                <c:pt idx="8">
                  <c:v>-88</c:v>
                </c:pt>
                <c:pt idx="9">
                  <c:v>-85</c:v>
                </c:pt>
                <c:pt idx="10">
                  <c:v>-72</c:v>
                </c:pt>
                <c:pt idx="11">
                  <c:v>-63</c:v>
                </c:pt>
                <c:pt idx="12">
                  <c:v>-52</c:v>
                </c:pt>
                <c:pt idx="13">
                  <c:v>-77</c:v>
                </c:pt>
                <c:pt idx="14">
                  <c:v>-83</c:v>
                </c:pt>
                <c:pt idx="15">
                  <c:v>-73</c:v>
                </c:pt>
                <c:pt idx="16">
                  <c:v>-80</c:v>
                </c:pt>
                <c:pt idx="17">
                  <c:v>-59</c:v>
                </c:pt>
                <c:pt idx="18">
                  <c:v>-56</c:v>
                </c:pt>
                <c:pt idx="19">
                  <c:v>-48</c:v>
                </c:pt>
                <c:pt idx="20">
                  <c:v>-36</c:v>
                </c:pt>
                <c:pt idx="21">
                  <c:v>-13</c:v>
                </c:pt>
                <c:pt idx="22">
                  <c:v>4</c:v>
                </c:pt>
                <c:pt idx="23">
                  <c:v>-54</c:v>
                </c:pt>
                <c:pt idx="24">
                  <c:v>-74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ΚΑΤΑΝΑΛΩΤΕΣ'!$A$18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416666666666671E-2"/>
                  <c:y val="3.862131883766775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-67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333333333333334E-2"/>
                  <c:y val="-5.793197825650163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ΚΑΤΑΝΑΛΩΤΕΣ'!$B$18:$Z$18</c:f>
              <c:numCache>
                <c:formatCode>General</c:formatCode>
                <c:ptCount val="25"/>
                <c:pt idx="0">
                  <c:v>-67</c:v>
                </c:pt>
                <c:pt idx="1">
                  <c:v>-57</c:v>
                </c:pt>
                <c:pt idx="2">
                  <c:v>-46</c:v>
                </c:pt>
                <c:pt idx="3">
                  <c:v>-32</c:v>
                </c:pt>
                <c:pt idx="4">
                  <c:v>-27</c:v>
                </c:pt>
                <c:pt idx="5">
                  <c:v>-40</c:v>
                </c:pt>
                <c:pt idx="6">
                  <c:v>-40</c:v>
                </c:pt>
                <c:pt idx="7">
                  <c:v>-48</c:v>
                </c:pt>
                <c:pt idx="8">
                  <c:v>-46</c:v>
                </c:pt>
                <c:pt idx="9">
                  <c:v>-33</c:v>
                </c:pt>
                <c:pt idx="10">
                  <c:v>-22</c:v>
                </c:pt>
                <c:pt idx="11">
                  <c:v>-20</c:v>
                </c:pt>
                <c:pt idx="12">
                  <c:v>-11</c:v>
                </c:pt>
                <c:pt idx="13">
                  <c:v>-11</c:v>
                </c:pt>
                <c:pt idx="14">
                  <c:v>-15</c:v>
                </c:pt>
                <c:pt idx="15">
                  <c:v>-16</c:v>
                </c:pt>
                <c:pt idx="16">
                  <c:v>-12</c:v>
                </c:pt>
                <c:pt idx="17">
                  <c:v>-6</c:v>
                </c:pt>
                <c:pt idx="18">
                  <c:v>-3</c:v>
                </c:pt>
                <c:pt idx="19">
                  <c:v>-8</c:v>
                </c:pt>
                <c:pt idx="20">
                  <c:v>-14</c:v>
                </c:pt>
                <c:pt idx="21">
                  <c:v>-18</c:v>
                </c:pt>
                <c:pt idx="22">
                  <c:v>-18</c:v>
                </c:pt>
                <c:pt idx="23">
                  <c:v>-58</c:v>
                </c:pt>
                <c:pt idx="24">
                  <c:v>-62</c:v>
                </c:pt>
              </c:numCache>
            </c:numRef>
          </c:val>
        </c:ser>
        <c:dLbls>
          <c:showVal val="1"/>
        </c:dLbls>
        <c:marker val="1"/>
        <c:axId val="154490752"/>
        <c:axId val="154492288"/>
      </c:lineChart>
      <c:catAx>
        <c:axId val="15449075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4492288"/>
        <c:crosses val="autoZero"/>
        <c:auto val="1"/>
        <c:lblAlgn val="ctr"/>
        <c:lblOffset val="100"/>
      </c:catAx>
      <c:valAx>
        <c:axId val="154492288"/>
        <c:scaling>
          <c:orientation val="minMax"/>
        </c:scaling>
        <c:delete val="1"/>
        <c:axPos val="l"/>
        <c:numFmt formatCode="General" sourceLinked="1"/>
        <c:tickLblPos val="none"/>
        <c:crossAx val="154490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απασχόλησης το προηγούμενο εξάμηνο</a:t>
            </a:r>
          </a:p>
        </c:rich>
      </c:tx>
      <c:layout>
        <c:manualLayout>
          <c:xMode val="edge"/>
          <c:yMode val="edge"/>
          <c:x val="0.30975339020122483"/>
          <c:y val="1.8492000956127141E-2"/>
        </c:manualLayout>
      </c:layout>
    </c:title>
    <c:plotArea>
      <c:layout>
        <c:manualLayout>
          <c:layoutTarget val="inner"/>
          <c:xMode val="edge"/>
          <c:yMode val="edge"/>
          <c:x val="4.696872265966754E-2"/>
          <c:y val="0.11335667443557335"/>
          <c:w val="0.90606255468066454"/>
          <c:h val="0.58034853793721353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ΥΠΗΡΕΣΙΕΣ'!$A$20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1673665791775984E-2"/>
                  <c:y val="-5.913345821585422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0922790901137334E-2"/>
                  <c:y val="6.128339886152705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1326443569553712E-2"/>
                  <c:y val="8.89496459145522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6.9991251093613391E-6"/>
                  <c:y val="-2.1784181656979082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ΥΠΗΡΕΣΙΕΣ'!$B$20:$Z$20</c:f>
              <c:numCache>
                <c:formatCode>General</c:formatCode>
                <c:ptCount val="25"/>
                <c:pt idx="0">
                  <c:v>-9</c:v>
                </c:pt>
                <c:pt idx="1">
                  <c:v>-12</c:v>
                </c:pt>
                <c:pt idx="2">
                  <c:v>-20</c:v>
                </c:pt>
                <c:pt idx="3">
                  <c:v>-21</c:v>
                </c:pt>
                <c:pt idx="4">
                  <c:v>-28</c:v>
                </c:pt>
                <c:pt idx="5">
                  <c:v>-15</c:v>
                </c:pt>
                <c:pt idx="6">
                  <c:v>-27</c:v>
                </c:pt>
                <c:pt idx="7">
                  <c:v>-22</c:v>
                </c:pt>
                <c:pt idx="8">
                  <c:v>-22</c:v>
                </c:pt>
                <c:pt idx="9">
                  <c:v>-14</c:v>
                </c:pt>
                <c:pt idx="10">
                  <c:v>-10</c:v>
                </c:pt>
                <c:pt idx="11">
                  <c:v>-7</c:v>
                </c:pt>
                <c:pt idx="12">
                  <c:v>-2</c:v>
                </c:pt>
                <c:pt idx="13">
                  <c:v>-14</c:v>
                </c:pt>
                <c:pt idx="14">
                  <c:v>-10</c:v>
                </c:pt>
                <c:pt idx="15">
                  <c:v>-7</c:v>
                </c:pt>
                <c:pt idx="16">
                  <c:v>-8</c:v>
                </c:pt>
                <c:pt idx="17">
                  <c:v>-4</c:v>
                </c:pt>
                <c:pt idx="18">
                  <c:v>-4</c:v>
                </c:pt>
                <c:pt idx="19">
                  <c:v>-3</c:v>
                </c:pt>
                <c:pt idx="20" formatCode="0">
                  <c:v>-6</c:v>
                </c:pt>
                <c:pt idx="21">
                  <c:v>6</c:v>
                </c:pt>
                <c:pt idx="22">
                  <c:v>-1</c:v>
                </c:pt>
                <c:pt idx="23">
                  <c:v>-11</c:v>
                </c:pt>
                <c:pt idx="24">
                  <c:v>-1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ΥΠΗΡΕΣΙΕΣ'!$A$21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8840004374453185E-2"/>
                  <c:y val="0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7.2222222222222257E-2"/>
                  <c:y val="5.695504005015631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-38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6111111111111129E-2"/>
                  <c:y val="-6.834604806018755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3.9868528035109409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ΥΠΗΡΕΣΙΕΣ'!$B$21:$Z$21</c:f>
              <c:numCache>
                <c:formatCode>General</c:formatCode>
                <c:ptCount val="25"/>
                <c:pt idx="0">
                  <c:v>-12</c:v>
                </c:pt>
                <c:pt idx="1">
                  <c:v>-21</c:v>
                </c:pt>
                <c:pt idx="2">
                  <c:v>-14</c:v>
                </c:pt>
                <c:pt idx="3">
                  <c:v>-38</c:v>
                </c:pt>
                <c:pt idx="4">
                  <c:v>-25</c:v>
                </c:pt>
                <c:pt idx="5">
                  <c:v>-21</c:v>
                </c:pt>
                <c:pt idx="6">
                  <c:v>-31</c:v>
                </c:pt>
                <c:pt idx="7">
                  <c:v>-25</c:v>
                </c:pt>
                <c:pt idx="8">
                  <c:v>-33</c:v>
                </c:pt>
                <c:pt idx="9">
                  <c:v>-20</c:v>
                </c:pt>
                <c:pt idx="10">
                  <c:v>-13</c:v>
                </c:pt>
                <c:pt idx="11">
                  <c:v>-2</c:v>
                </c:pt>
                <c:pt idx="12">
                  <c:v>-3</c:v>
                </c:pt>
                <c:pt idx="13">
                  <c:v>-6</c:v>
                </c:pt>
                <c:pt idx="14">
                  <c:v>-12</c:v>
                </c:pt>
                <c:pt idx="15">
                  <c:v>-13</c:v>
                </c:pt>
                <c:pt idx="16">
                  <c:v>-1</c:v>
                </c:pt>
                <c:pt idx="17">
                  <c:v>9</c:v>
                </c:pt>
                <c:pt idx="18">
                  <c:v>5</c:v>
                </c:pt>
                <c:pt idx="19">
                  <c:v>8</c:v>
                </c:pt>
                <c:pt idx="20" formatCode="0">
                  <c:v>17</c:v>
                </c:pt>
                <c:pt idx="21">
                  <c:v>17</c:v>
                </c:pt>
                <c:pt idx="22">
                  <c:v>22</c:v>
                </c:pt>
                <c:pt idx="23">
                  <c:v>-11</c:v>
                </c:pt>
                <c:pt idx="24">
                  <c:v>2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ΥΠΗΡΕΣΙΕΣ'!$A$22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5180555555555555E-2"/>
                  <c:y val="8.414546586307751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-21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4722222222222224E-2"/>
                  <c:y val="-5.410728804764854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ΥΠΗΡΕΣΙΕΣ'!$B$22:$Z$22</c:f>
              <c:numCache>
                <c:formatCode>General</c:formatCode>
                <c:ptCount val="25"/>
                <c:pt idx="0">
                  <c:v>-21</c:v>
                </c:pt>
                <c:pt idx="1">
                  <c:v>-18</c:v>
                </c:pt>
                <c:pt idx="2">
                  <c:v>-13</c:v>
                </c:pt>
                <c:pt idx="3">
                  <c:v>1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  <c:pt idx="7">
                  <c:v>-7</c:v>
                </c:pt>
                <c:pt idx="8">
                  <c:v>-3</c:v>
                </c:pt>
                <c:pt idx="9">
                  <c:v>-2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11</c:v>
                </c:pt>
                <c:pt idx="14">
                  <c:v>10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13</c:v>
                </c:pt>
                <c:pt idx="19">
                  <c:v>8</c:v>
                </c:pt>
                <c:pt idx="20" formatCode="0">
                  <c:v>7</c:v>
                </c:pt>
                <c:pt idx="21">
                  <c:v>8</c:v>
                </c:pt>
                <c:pt idx="22">
                  <c:v>2</c:v>
                </c:pt>
                <c:pt idx="23">
                  <c:v>-8</c:v>
                </c:pt>
                <c:pt idx="24">
                  <c:v>-9</c:v>
                </c:pt>
              </c:numCache>
            </c:numRef>
          </c:val>
        </c:ser>
        <c:dLbls>
          <c:showVal val="1"/>
        </c:dLbls>
        <c:marker val="1"/>
        <c:axId val="179440256"/>
        <c:axId val="179790208"/>
      </c:lineChart>
      <c:catAx>
        <c:axId val="17944025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9790208"/>
        <c:crosses val="autoZero"/>
        <c:auto val="1"/>
        <c:lblAlgn val="ctr"/>
        <c:lblOffset val="100"/>
      </c:catAx>
      <c:valAx>
        <c:axId val="179790208"/>
        <c:scaling>
          <c:orientation val="minMax"/>
        </c:scaling>
        <c:delete val="1"/>
        <c:axPos val="l"/>
        <c:numFmt formatCode="General" sourceLinked="1"/>
        <c:tickLblPos val="none"/>
        <c:crossAx val="179440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ζήτησης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765532985964136E-2"/>
          <c:y val="0.12887801511281469"/>
          <c:w val="0.90446893402807171"/>
          <c:h val="0.56482726594118515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ΥΠΗΡΕΣΙΕΣ'!$A$16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0501544016789695E-2"/>
                  <c:y val="-6.264761498580949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5.7621898756099542E-2"/>
                  <c:y val="-4.556402182319327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layout>
                <c:manualLayout>
                  <c:x val="-6.1838135250448345E-2"/>
                  <c:y val="5.410727591504197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-58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</a:t>
                    </a:r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ΥΠΗΡΕΣΙΕΣ'!$B$16:$Z$16</c:f>
              <c:numCache>
                <c:formatCode>General</c:formatCode>
                <c:ptCount val="25"/>
                <c:pt idx="0">
                  <c:v>-11</c:v>
                </c:pt>
                <c:pt idx="1">
                  <c:v>8</c:v>
                </c:pt>
                <c:pt idx="2">
                  <c:v>-26</c:v>
                </c:pt>
                <c:pt idx="3">
                  <c:v>-27</c:v>
                </c:pt>
                <c:pt idx="4">
                  <c:v>-13</c:v>
                </c:pt>
                <c:pt idx="5">
                  <c:v>-43</c:v>
                </c:pt>
                <c:pt idx="6">
                  <c:v>-33</c:v>
                </c:pt>
                <c:pt idx="7">
                  <c:v>-28</c:v>
                </c:pt>
                <c:pt idx="8">
                  <c:v>-13</c:v>
                </c:pt>
                <c:pt idx="9">
                  <c:v>-21</c:v>
                </c:pt>
                <c:pt idx="10">
                  <c:v>6</c:v>
                </c:pt>
                <c:pt idx="11">
                  <c:v>-5</c:v>
                </c:pt>
                <c:pt idx="12">
                  <c:v>8</c:v>
                </c:pt>
                <c:pt idx="13">
                  <c:v>-11</c:v>
                </c:pt>
                <c:pt idx="14">
                  <c:v>-17</c:v>
                </c:pt>
                <c:pt idx="15">
                  <c:v>-16</c:v>
                </c:pt>
                <c:pt idx="16">
                  <c:v>-11</c:v>
                </c:pt>
                <c:pt idx="17">
                  <c:v>-4</c:v>
                </c:pt>
                <c:pt idx="18">
                  <c:v>25</c:v>
                </c:pt>
                <c:pt idx="19">
                  <c:v>10</c:v>
                </c:pt>
                <c:pt idx="20" formatCode="0">
                  <c:v>23</c:v>
                </c:pt>
                <c:pt idx="21">
                  <c:v>45</c:v>
                </c:pt>
                <c:pt idx="22">
                  <c:v>-58</c:v>
                </c:pt>
                <c:pt idx="23">
                  <c:v>-12</c:v>
                </c:pt>
                <c:pt idx="24">
                  <c:v>32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ΥΠΗΡΕΣΙΕΣ'!$A$17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7.2179312886246294E-2"/>
                  <c:y val="1.5819595175326185E-3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7.7297669063060404E-2"/>
                  <c:y val="5.12595245510923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-43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9.8378851534804204E-3"/>
                  <c:y val="-6.549828137084029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mtClean="0"/>
                      <a:t>+11</a:t>
                    </a:r>
                    <a:endParaRPr lang="el-GR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ΥΠΗΡΕΣΙΕΣ'!$B$17:$Z$17</c:f>
              <c:numCache>
                <c:formatCode>General</c:formatCode>
                <c:ptCount val="25"/>
                <c:pt idx="0">
                  <c:v>-20</c:v>
                </c:pt>
                <c:pt idx="1">
                  <c:v>-25</c:v>
                </c:pt>
                <c:pt idx="2">
                  <c:v>-21</c:v>
                </c:pt>
                <c:pt idx="3">
                  <c:v>-11</c:v>
                </c:pt>
                <c:pt idx="4">
                  <c:v>-22</c:v>
                </c:pt>
                <c:pt idx="5">
                  <c:v>-31</c:v>
                </c:pt>
                <c:pt idx="6">
                  <c:v>-29</c:v>
                </c:pt>
                <c:pt idx="7">
                  <c:v>-43</c:v>
                </c:pt>
                <c:pt idx="8">
                  <c:v>-9</c:v>
                </c:pt>
                <c:pt idx="9">
                  <c:v>-5</c:v>
                </c:pt>
                <c:pt idx="10">
                  <c:v>17</c:v>
                </c:pt>
                <c:pt idx="11">
                  <c:v>19</c:v>
                </c:pt>
                <c:pt idx="12">
                  <c:v>-9</c:v>
                </c:pt>
                <c:pt idx="13">
                  <c:v>-7</c:v>
                </c:pt>
                <c:pt idx="14">
                  <c:v>-17</c:v>
                </c:pt>
                <c:pt idx="15">
                  <c:v>-7</c:v>
                </c:pt>
                <c:pt idx="16">
                  <c:v>4</c:v>
                </c:pt>
                <c:pt idx="17">
                  <c:v>6</c:v>
                </c:pt>
                <c:pt idx="18">
                  <c:v>20</c:v>
                </c:pt>
                <c:pt idx="19">
                  <c:v>4</c:v>
                </c:pt>
                <c:pt idx="20" formatCode="0">
                  <c:v>13</c:v>
                </c:pt>
                <c:pt idx="21">
                  <c:v>26</c:v>
                </c:pt>
                <c:pt idx="22">
                  <c:v>23</c:v>
                </c:pt>
                <c:pt idx="23">
                  <c:v>-6</c:v>
                </c:pt>
                <c:pt idx="24">
                  <c:v>11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ΥΠΗΡΕΣΙΕΣ'!$A$18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0229314573847465E-2"/>
                  <c:y val="8.353172294114868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-24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3.2324590452382257E-2"/>
                  <c:y val="-8.828029228243684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4.271627045924372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+11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ΥΠΗΡΕΣΙΕΣ'!$B$18:$Z$18</c:f>
              <c:numCache>
                <c:formatCode>General</c:formatCode>
                <c:ptCount val="25"/>
                <c:pt idx="0">
                  <c:v>-24</c:v>
                </c:pt>
                <c:pt idx="1">
                  <c:v>-4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-0.30000000000000016</c:v>
                </c:pt>
                <c:pt idx="6">
                  <c:v>2</c:v>
                </c:pt>
                <c:pt idx="7">
                  <c:v>-4</c:v>
                </c:pt>
                <c:pt idx="8">
                  <c:v>2</c:v>
                </c:pt>
                <c:pt idx="9">
                  <c:v>9</c:v>
                </c:pt>
                <c:pt idx="10">
                  <c:v>12</c:v>
                </c:pt>
                <c:pt idx="11">
                  <c:v>12</c:v>
                </c:pt>
                <c:pt idx="12">
                  <c:v>11</c:v>
                </c:pt>
                <c:pt idx="13">
                  <c:v>15</c:v>
                </c:pt>
                <c:pt idx="14">
                  <c:v>12</c:v>
                </c:pt>
                <c:pt idx="15">
                  <c:v>15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 formatCode="0">
                  <c:v>11</c:v>
                </c:pt>
                <c:pt idx="21">
                  <c:v>8</c:v>
                </c:pt>
                <c:pt idx="22">
                  <c:v>-9</c:v>
                </c:pt>
                <c:pt idx="23">
                  <c:v>4</c:v>
                </c:pt>
                <c:pt idx="24">
                  <c:v>11</c:v>
                </c:pt>
              </c:numCache>
            </c:numRef>
          </c:val>
        </c:ser>
        <c:dLbls>
          <c:showVal val="1"/>
        </c:dLbls>
        <c:marker val="1"/>
        <c:axId val="179937280"/>
        <c:axId val="179938816"/>
      </c:lineChart>
      <c:catAx>
        <c:axId val="17993728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79938816"/>
        <c:crosses val="autoZero"/>
        <c:auto val="1"/>
        <c:lblAlgn val="ctr"/>
        <c:lblOffset val="100"/>
      </c:catAx>
      <c:valAx>
        <c:axId val="179938816"/>
        <c:scaling>
          <c:orientation val="minMax"/>
        </c:scaling>
        <c:delete val="1"/>
        <c:axPos val="l"/>
        <c:numFmt formatCode="General" sourceLinked="1"/>
        <c:tickLblPos val="none"/>
        <c:crossAx val="1799372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/>
            </a:pPr>
            <a:r>
              <a:rPr lang="el-GR" sz="1200"/>
              <a:t>Εκτίμηση εξέλιξης απασχόλησης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7926837270341211E-2"/>
          <c:y val="0.14337339942828223"/>
          <c:w val="0.937201990376203"/>
          <c:h val="0.55552028610577664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ΥΠΗΡΕΣΙΕΣ'!$A$24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993219597550327E-2"/>
                  <c:y val="7.569507268151863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-19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7.6472222222222233E-2"/>
                  <c:y val="-7.772835646127497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1</a:t>
                    </a:r>
                    <a:r>
                      <a:rPr lang="el-GR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7846675415573079E-3"/>
                  <c:y val="3.4575082486425698E-3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+8</a:t>
                    </a:r>
                    <a:endParaRPr lang="el-GR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ΥΠΗΡΕΣΙΕΣ'!$B$24:$Z$24</c:f>
              <c:numCache>
                <c:formatCode>General</c:formatCode>
                <c:ptCount val="25"/>
                <c:pt idx="0">
                  <c:v>-10</c:v>
                </c:pt>
                <c:pt idx="1">
                  <c:v>-4</c:v>
                </c:pt>
                <c:pt idx="2">
                  <c:v>-10</c:v>
                </c:pt>
                <c:pt idx="3">
                  <c:v>-19</c:v>
                </c:pt>
                <c:pt idx="4">
                  <c:v>-11</c:v>
                </c:pt>
                <c:pt idx="5">
                  <c:v>-16</c:v>
                </c:pt>
                <c:pt idx="6">
                  <c:v>-15</c:v>
                </c:pt>
                <c:pt idx="7">
                  <c:v>-15</c:v>
                </c:pt>
                <c:pt idx="8">
                  <c:v>-5</c:v>
                </c:pt>
                <c:pt idx="9">
                  <c:v>-8</c:v>
                </c:pt>
                <c:pt idx="10">
                  <c:v>-3</c:v>
                </c:pt>
                <c:pt idx="11">
                  <c:v>-7</c:v>
                </c:pt>
                <c:pt idx="12">
                  <c:v>-3</c:v>
                </c:pt>
                <c:pt idx="13">
                  <c:v>-5</c:v>
                </c:pt>
                <c:pt idx="14">
                  <c:v>-9</c:v>
                </c:pt>
                <c:pt idx="15">
                  <c:v>-12</c:v>
                </c:pt>
                <c:pt idx="16">
                  <c:v>-10</c:v>
                </c:pt>
                <c:pt idx="17">
                  <c:v>-1</c:v>
                </c:pt>
                <c:pt idx="18">
                  <c:v>9</c:v>
                </c:pt>
                <c:pt idx="19">
                  <c:v>2</c:v>
                </c:pt>
                <c:pt idx="20" formatCode="0">
                  <c:v>1</c:v>
                </c:pt>
                <c:pt idx="21">
                  <c:v>10</c:v>
                </c:pt>
                <c:pt idx="22">
                  <c:v>-14</c:v>
                </c:pt>
                <c:pt idx="23">
                  <c:v>-2</c:v>
                </c:pt>
                <c:pt idx="24">
                  <c:v>8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ΥΠΗΡΕΣΙΕΣ'!$A$25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8.8486676721970831E-2"/>
                  <c:y val="0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6.1588801399825019E-2"/>
                  <c:y val="6.109814958831735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-39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5.9722222222222295E-2"/>
                  <c:y val="4.47922012192649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-39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6.9444553805774176E-2"/>
                  <c:y val="-6.438878925269332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-3.639366349065272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+18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sz="1600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ΥΠΗΡΕΣΙΕΣ'!$B$25:$Z$25</c:f>
              <c:numCache>
                <c:formatCode>General</c:formatCode>
                <c:ptCount val="25"/>
                <c:pt idx="0">
                  <c:v>-12</c:v>
                </c:pt>
                <c:pt idx="1">
                  <c:v>-23</c:v>
                </c:pt>
                <c:pt idx="2">
                  <c:v>-23</c:v>
                </c:pt>
                <c:pt idx="3">
                  <c:v>-6</c:v>
                </c:pt>
                <c:pt idx="4">
                  <c:v>-21</c:v>
                </c:pt>
                <c:pt idx="5">
                  <c:v>-39</c:v>
                </c:pt>
                <c:pt idx="6">
                  <c:v>-32</c:v>
                </c:pt>
                <c:pt idx="7">
                  <c:v>-39</c:v>
                </c:pt>
                <c:pt idx="8">
                  <c:v>-20</c:v>
                </c:pt>
                <c:pt idx="9">
                  <c:v>-23</c:v>
                </c:pt>
                <c:pt idx="10">
                  <c:v>3</c:v>
                </c:pt>
                <c:pt idx="11">
                  <c:v>-1</c:v>
                </c:pt>
                <c:pt idx="12">
                  <c:v>-11</c:v>
                </c:pt>
                <c:pt idx="13">
                  <c:v>-8</c:v>
                </c:pt>
                <c:pt idx="14">
                  <c:v>-16</c:v>
                </c:pt>
                <c:pt idx="15">
                  <c:v>-9</c:v>
                </c:pt>
                <c:pt idx="16">
                  <c:v>-8</c:v>
                </c:pt>
                <c:pt idx="17">
                  <c:v>4</c:v>
                </c:pt>
                <c:pt idx="18">
                  <c:v>12</c:v>
                </c:pt>
                <c:pt idx="19">
                  <c:v>-1</c:v>
                </c:pt>
                <c:pt idx="20" formatCode="0">
                  <c:v>16</c:v>
                </c:pt>
                <c:pt idx="21">
                  <c:v>18</c:v>
                </c:pt>
                <c:pt idx="22">
                  <c:v>23</c:v>
                </c:pt>
                <c:pt idx="23">
                  <c:v>-4</c:v>
                </c:pt>
                <c:pt idx="24">
                  <c:v>18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ΥΠΗΡΕΣΙΕΣ'!$A$26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0277777777777767E-2"/>
                  <c:y val="6.438878925269332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-20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6.3888888888888842E-2"/>
                  <c:y val="-4.759171379546893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+</a:t>
                    </a:r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3.9193176066856787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+4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ΥΠΗΡΕΣΙΕΣ'!$B$26:$Z$26</c:f>
              <c:numCache>
                <c:formatCode>General</c:formatCode>
                <c:ptCount val="25"/>
                <c:pt idx="0">
                  <c:v>-20</c:v>
                </c:pt>
                <c:pt idx="1">
                  <c:v>-13</c:v>
                </c:pt>
                <c:pt idx="2">
                  <c:v>-4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-5</c:v>
                </c:pt>
                <c:pt idx="8">
                  <c:v>-2</c:v>
                </c:pt>
                <c:pt idx="9">
                  <c:v>-1</c:v>
                </c:pt>
                <c:pt idx="10">
                  <c:v>5</c:v>
                </c:pt>
                <c:pt idx="11">
                  <c:v>7</c:v>
                </c:pt>
                <c:pt idx="12">
                  <c:v>16</c:v>
                </c:pt>
                <c:pt idx="13">
                  <c:v>10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12</c:v>
                </c:pt>
                <c:pt idx="18">
                  <c:v>15</c:v>
                </c:pt>
                <c:pt idx="19">
                  <c:v>12</c:v>
                </c:pt>
                <c:pt idx="20" formatCode="0">
                  <c:v>8</c:v>
                </c:pt>
                <c:pt idx="21">
                  <c:v>8</c:v>
                </c:pt>
                <c:pt idx="22">
                  <c:v>-2</c:v>
                </c:pt>
                <c:pt idx="23">
                  <c:v>-3</c:v>
                </c:pt>
                <c:pt idx="24">
                  <c:v>4</c:v>
                </c:pt>
              </c:numCache>
            </c:numRef>
          </c:val>
        </c:ser>
        <c:dLbls>
          <c:showVal val="1"/>
        </c:dLbls>
        <c:marker val="1"/>
        <c:axId val="180892800"/>
        <c:axId val="180894336"/>
      </c:lineChart>
      <c:catAx>
        <c:axId val="18089280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/>
            </a:pPr>
            <a:endParaRPr lang="el-GR"/>
          </a:p>
        </c:txPr>
        <c:crossAx val="180894336"/>
        <c:crosses val="autoZero"/>
        <c:auto val="1"/>
        <c:lblAlgn val="ctr"/>
        <c:lblOffset val="100"/>
      </c:catAx>
      <c:valAx>
        <c:axId val="180894336"/>
        <c:scaling>
          <c:orientation val="minMax"/>
        </c:scaling>
        <c:delete val="1"/>
        <c:axPos val="l"/>
        <c:numFmt formatCode="General" sourceLinked="1"/>
        <c:tickLblPos val="none"/>
        <c:crossAx val="180892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l-GR" sz="14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τιμών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5843956687980149E-2"/>
          <c:y val="0.23858972852274071"/>
          <c:w val="0.86028471925983363"/>
          <c:h val="0.49332243520982499"/>
        </c:manualLayout>
      </c:layout>
      <c:lineChart>
        <c:grouping val="standard"/>
        <c:ser>
          <c:idx val="0"/>
          <c:order val="0"/>
          <c:tx>
            <c:strRef>
              <c:f>'ΣΥΓΚΡΙΤΙΚΑ ΥΠΗΡΕΣΙΕΣ'!$A$28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930641745273474E-2"/>
                  <c:y val="6.225987037441188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2871312358591553E-2"/>
                  <c:y val="4.549870941532112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-41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0171801898554396E-2"/>
                  <c:y val="-8.902132482373484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4.1922149743502902E-3"/>
                  <c:y val="1.186870085555713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ΥΠΗΡΕΣΙΕΣ'!$C$2:$Z$2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ΥΠΗΡΕΣΙΕΣ'!$C$28:$Z$28</c:f>
              <c:numCache>
                <c:formatCode>General</c:formatCode>
                <c:ptCount val="24"/>
                <c:pt idx="0">
                  <c:v>-10</c:v>
                </c:pt>
                <c:pt idx="1">
                  <c:v>-8</c:v>
                </c:pt>
                <c:pt idx="2">
                  <c:v>-18</c:v>
                </c:pt>
                <c:pt idx="3">
                  <c:v>-26</c:v>
                </c:pt>
                <c:pt idx="4">
                  <c:v>-32</c:v>
                </c:pt>
                <c:pt idx="5">
                  <c:v>-41</c:v>
                </c:pt>
                <c:pt idx="6">
                  <c:v>-33</c:v>
                </c:pt>
                <c:pt idx="7">
                  <c:v>-37</c:v>
                </c:pt>
                <c:pt idx="8">
                  <c:v>-38</c:v>
                </c:pt>
                <c:pt idx="9">
                  <c:v>-30</c:v>
                </c:pt>
                <c:pt idx="10">
                  <c:v>-31</c:v>
                </c:pt>
                <c:pt idx="11">
                  <c:v>-25</c:v>
                </c:pt>
                <c:pt idx="12">
                  <c:v>-29</c:v>
                </c:pt>
                <c:pt idx="13">
                  <c:v>-26</c:v>
                </c:pt>
                <c:pt idx="14">
                  <c:v>-24</c:v>
                </c:pt>
                <c:pt idx="15">
                  <c:v>-20</c:v>
                </c:pt>
                <c:pt idx="16">
                  <c:v>-16</c:v>
                </c:pt>
                <c:pt idx="17">
                  <c:v>-11</c:v>
                </c:pt>
                <c:pt idx="18">
                  <c:v>-8</c:v>
                </c:pt>
                <c:pt idx="19" formatCode="0">
                  <c:v>-5</c:v>
                </c:pt>
                <c:pt idx="20">
                  <c:v>2</c:v>
                </c:pt>
                <c:pt idx="21">
                  <c:v>-28</c:v>
                </c:pt>
                <c:pt idx="22">
                  <c:v>-16</c:v>
                </c:pt>
                <c:pt idx="23">
                  <c:v>-3</c:v>
                </c:pt>
              </c:numCache>
            </c:numRef>
          </c:val>
        </c:ser>
        <c:ser>
          <c:idx val="1"/>
          <c:order val="1"/>
          <c:tx>
            <c:strRef>
              <c:f>'ΣΥΓΚΡΙΤΙΚΑ ΥΠΗΡΕΣΙΕΣ'!$A$29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0030025296158315E-2"/>
                  <c:y val="-6.7661691542289112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3997562881020277E-2"/>
                  <c:y val="4.484001141301870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-40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7793419778754764E-2"/>
                  <c:y val="-0.1064950271059194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layout>
                <c:manualLayout>
                  <c:x val="-3.3594150914448638E-2"/>
                  <c:y val="-0.1064950271059194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7995125762040564E-3"/>
                  <c:y val="3.363000855976401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ΥΠΗΡΕΣΙΕΣ'!$C$29:$Z$29</c:f>
              <c:numCache>
                <c:formatCode>General</c:formatCode>
                <c:ptCount val="24"/>
                <c:pt idx="0">
                  <c:v>1</c:v>
                </c:pt>
                <c:pt idx="1">
                  <c:v>-9</c:v>
                </c:pt>
                <c:pt idx="2">
                  <c:v>-10</c:v>
                </c:pt>
                <c:pt idx="3">
                  <c:v>-24</c:v>
                </c:pt>
                <c:pt idx="4">
                  <c:v>-20</c:v>
                </c:pt>
                <c:pt idx="5">
                  <c:v>-26</c:v>
                </c:pt>
                <c:pt idx="6">
                  <c:v>-40</c:v>
                </c:pt>
                <c:pt idx="7">
                  <c:v>-37</c:v>
                </c:pt>
                <c:pt idx="8">
                  <c:v>-22</c:v>
                </c:pt>
                <c:pt idx="9">
                  <c:v>-12</c:v>
                </c:pt>
                <c:pt idx="10">
                  <c:v>-12</c:v>
                </c:pt>
                <c:pt idx="11">
                  <c:v>-16</c:v>
                </c:pt>
                <c:pt idx="12">
                  <c:v>-16</c:v>
                </c:pt>
                <c:pt idx="13">
                  <c:v>-5</c:v>
                </c:pt>
                <c:pt idx="14">
                  <c:v>-9</c:v>
                </c:pt>
                <c:pt idx="15">
                  <c:v>-2</c:v>
                </c:pt>
                <c:pt idx="16">
                  <c:v>3</c:v>
                </c:pt>
                <c:pt idx="17">
                  <c:v>1</c:v>
                </c:pt>
                <c:pt idx="18">
                  <c:v>4</c:v>
                </c:pt>
                <c:pt idx="19" formatCode="0">
                  <c:v>4</c:v>
                </c:pt>
                <c:pt idx="20">
                  <c:v>1</c:v>
                </c:pt>
                <c:pt idx="21">
                  <c:v>2</c:v>
                </c:pt>
                <c:pt idx="22">
                  <c:v>-15</c:v>
                </c:pt>
                <c:pt idx="23">
                  <c:v>-9</c:v>
                </c:pt>
              </c:numCache>
            </c:numRef>
          </c:val>
        </c:ser>
        <c:ser>
          <c:idx val="2"/>
          <c:order val="2"/>
          <c:tx>
            <c:strRef>
              <c:f>'ΣΥΓΚΡΙΤΙΚΑ ΥΠΗΡΕΣΙΕΣ'!$A$30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6066072023743441E-2"/>
                  <c:y val="5.6050014266273334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041412506194245E-2"/>
                  <c:y val="-7.091143281269349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4.1992688643060824E-3"/>
                  <c:y val="-2.8025007133136645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ΥΠΗΡΕΣΙΕΣ'!$C$2:$Z$2</c:f>
              <c:strCache>
                <c:ptCount val="24"/>
                <c:pt idx="0">
                  <c:v>ΣΕΠΤΕΜΒΡΙΟΣ 2009</c:v>
                </c:pt>
                <c:pt idx="1">
                  <c:v>ΜΑΡΤΙΟΣ 2010</c:v>
                </c:pt>
                <c:pt idx="2">
                  <c:v>ΣΕΠΤΕΜΒΡΙΟΣ 2010</c:v>
                </c:pt>
                <c:pt idx="3">
                  <c:v>ΜΑΡΤΙΟΣ 2011</c:v>
                </c:pt>
                <c:pt idx="4">
                  <c:v>ΣΕΠΤΕΜΒΡΙΟΣ 2011</c:v>
                </c:pt>
                <c:pt idx="5">
                  <c:v>ΜΑΡΤΙΟΣ 2012</c:v>
                </c:pt>
                <c:pt idx="6">
                  <c:v>ΣΕΠΤΕΜΒΡΙΟΣ 2012</c:v>
                </c:pt>
                <c:pt idx="7">
                  <c:v>ΜΑΡΤΙΟΣ 2013</c:v>
                </c:pt>
                <c:pt idx="8">
                  <c:v>ΣΕΠΤΕΜΒΡΙΟΣ 2013</c:v>
                </c:pt>
                <c:pt idx="9">
                  <c:v>ΜΑΡΤΙΟΣ 2014</c:v>
                </c:pt>
                <c:pt idx="10">
                  <c:v>ΣΕΠΤΕΜΒΡΙΟΣ 2014</c:v>
                </c:pt>
                <c:pt idx="11">
                  <c:v>ΜΑΡΤΙΟΣ 2015</c:v>
                </c:pt>
                <c:pt idx="12">
                  <c:v>ΣΕΠΤΕΜΒΡΙΟΣ 2015</c:v>
                </c:pt>
                <c:pt idx="13">
                  <c:v>ΜΑΡΤΙΟΣ 2016</c:v>
                </c:pt>
                <c:pt idx="14">
                  <c:v>ΣΕΠΤΕΜΒΡΙΟΣ 2016</c:v>
                </c:pt>
                <c:pt idx="15">
                  <c:v>ΜΑΡΤΙΟΣ 2017</c:v>
                </c:pt>
                <c:pt idx="16">
                  <c:v>ΣΕΠΤΕΜΒΡΙΟΣ 2017</c:v>
                </c:pt>
                <c:pt idx="17">
                  <c:v>ΜΑΡΤΙΟΣ 2018</c:v>
                </c:pt>
                <c:pt idx="18">
                  <c:v>ΣΕΠΤΕΜΒΡΙΟΣ 2018</c:v>
                </c:pt>
                <c:pt idx="19">
                  <c:v>ΜΑΡΤΙΟΣ 2019</c:v>
                </c:pt>
                <c:pt idx="20">
                  <c:v>ΣΕΠΤΕΜΒΡΙΟΣ 2019</c:v>
                </c:pt>
                <c:pt idx="21">
                  <c:v>ΜΑΡΤΙΟΣ 2020</c:v>
                </c:pt>
                <c:pt idx="22">
                  <c:v>ΣΕΠΤΕΜΒΡΙΟΣ 2020</c:v>
                </c:pt>
                <c:pt idx="23">
                  <c:v>ΜΑΡΤΙΟΣ 2021</c:v>
                </c:pt>
              </c:strCache>
            </c:strRef>
          </c:cat>
          <c:val>
            <c:numRef>
              <c:f>'ΣΥΓΚΡΙΤΙΚΑ ΥΠΗΡΕΣΙΕΣ'!$C$30:$Z$30</c:f>
              <c:numCache>
                <c:formatCode>General</c:formatCode>
                <c:ptCount val="24"/>
                <c:pt idx="0">
                  <c:v>-7</c:v>
                </c:pt>
                <c:pt idx="1">
                  <c:v>-3</c:v>
                </c:pt>
                <c:pt idx="2">
                  <c:v>1</c:v>
                </c:pt>
                <c:pt idx="3">
                  <c:v>11</c:v>
                </c:pt>
                <c:pt idx="4">
                  <c:v>2</c:v>
                </c:pt>
                <c:pt idx="5">
                  <c:v>6</c:v>
                </c:pt>
                <c:pt idx="6">
                  <c:v>-0.30000000000000016</c:v>
                </c:pt>
                <c:pt idx="7">
                  <c:v>-0.2</c:v>
                </c:pt>
                <c:pt idx="8">
                  <c:v>-1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 formatCode="0">
                  <c:v>9</c:v>
                </c:pt>
                <c:pt idx="20">
                  <c:v>6</c:v>
                </c:pt>
                <c:pt idx="21">
                  <c:v>3</c:v>
                </c:pt>
                <c:pt idx="22">
                  <c:v>-3</c:v>
                </c:pt>
                <c:pt idx="23">
                  <c:v>2</c:v>
                </c:pt>
              </c:numCache>
            </c:numRef>
          </c:val>
        </c:ser>
        <c:dLbls>
          <c:showVal val="1"/>
        </c:dLbls>
        <c:marker val="1"/>
        <c:axId val="180993408"/>
        <c:axId val="181351552"/>
      </c:lineChart>
      <c:catAx>
        <c:axId val="18099340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1351552"/>
        <c:crosses val="autoZero"/>
        <c:auto val="1"/>
        <c:lblAlgn val="ctr"/>
        <c:lblOffset val="100"/>
      </c:catAx>
      <c:valAx>
        <c:axId val="181351552"/>
        <c:scaling>
          <c:orientation val="minMax"/>
        </c:scaling>
        <c:delete val="1"/>
        <c:axPos val="l"/>
        <c:numFmt formatCode="General" sourceLinked="1"/>
        <c:tickLblPos val="none"/>
        <c:crossAx val="180993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ΔΕΙΚΤΗΣ ΕΠΙΧΕΙΡΗΜΑΤΙΚΩΝ ΠΡΟΣΔΟΚΙΩΝ (ΚΑΤΑΣΚΕΥΕΣ)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2022492387333859E-2"/>
          <c:y val="0.18189930694328971"/>
          <c:w val="0.9249543064371496"/>
          <c:h val="0.63185015033051928"/>
        </c:manualLayout>
      </c:layout>
      <c:lineChart>
        <c:grouping val="standard"/>
        <c:ser>
          <c:idx val="0"/>
          <c:order val="0"/>
          <c:tx>
            <c:strRef>
              <c:f>'ΣΥΓΚΡΙΤΙΚΑ ΚΑΤΑΣΚΕΥΑΣΤΙΚΕΣ'!$A$4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6795934875804019E-2"/>
                  <c:y val="2.4801931729807814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4857535331817388E-2"/>
                  <c:y val="5.787117403621823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n-US" dirty="0" smtClean="0"/>
                      <a:t>-56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4.601194663799895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</a:t>
                    </a:r>
                    <a:r>
                      <a:rPr lang="en-US" dirty="0" smtClean="0"/>
                      <a:t>-17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ΚΑΤΑΣΚΕΥΑΣΤΙΚΕΣ'!$B$4:$Z$4</c:f>
              <c:numCache>
                <c:formatCode>General</c:formatCode>
                <c:ptCount val="25"/>
                <c:pt idx="0">
                  <c:v>-42</c:v>
                </c:pt>
                <c:pt idx="1">
                  <c:v>-38</c:v>
                </c:pt>
                <c:pt idx="2">
                  <c:v>-48</c:v>
                </c:pt>
                <c:pt idx="3">
                  <c:v>-56</c:v>
                </c:pt>
                <c:pt idx="4">
                  <c:v>-57</c:v>
                </c:pt>
                <c:pt idx="5">
                  <c:v>-56</c:v>
                </c:pt>
                <c:pt idx="6">
                  <c:v>-55</c:v>
                </c:pt>
                <c:pt idx="7">
                  <c:v>-49</c:v>
                </c:pt>
                <c:pt idx="8">
                  <c:v>-56</c:v>
                </c:pt>
                <c:pt idx="9">
                  <c:v>-54</c:v>
                </c:pt>
                <c:pt idx="10">
                  <c:v>-43</c:v>
                </c:pt>
                <c:pt idx="11">
                  <c:v>-44</c:v>
                </c:pt>
                <c:pt idx="12">
                  <c:v>-49</c:v>
                </c:pt>
                <c:pt idx="13">
                  <c:v>-53</c:v>
                </c:pt>
                <c:pt idx="14">
                  <c:v>-53</c:v>
                </c:pt>
                <c:pt idx="15">
                  <c:v>-46</c:v>
                </c:pt>
                <c:pt idx="16">
                  <c:v>-48</c:v>
                </c:pt>
                <c:pt idx="17">
                  <c:v>-43</c:v>
                </c:pt>
                <c:pt idx="18">
                  <c:v>-17</c:v>
                </c:pt>
                <c:pt idx="19" formatCode="0">
                  <c:v>-35</c:v>
                </c:pt>
                <c:pt idx="20" formatCode="0">
                  <c:v>-26</c:v>
                </c:pt>
                <c:pt idx="21">
                  <c:v>-22</c:v>
                </c:pt>
                <c:pt idx="22">
                  <c:v>-33</c:v>
                </c:pt>
                <c:pt idx="23">
                  <c:v>-26</c:v>
                </c:pt>
                <c:pt idx="24">
                  <c:v>-23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ΚΑΤΑΣΚΕΥΑΣΤΙΚΕΣ'!$A$5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2487332716766702E-2"/>
                  <c:y val="8.222588983168539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6.1201707766719946E-2"/>
                  <c:y val="6.346929334240644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1829042398180841E-3"/>
                  <c:y val="4.684765928785690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sz="1200" baseline="0" dirty="0" smtClean="0"/>
                      <a:t> </a:t>
                    </a:r>
                  </a:p>
                  <a:p>
                    <a:r>
                      <a:rPr lang="en-US" sz="2000" dirty="0" smtClean="0"/>
                      <a:t>-4</a:t>
                    </a:r>
                    <a:endParaRPr lang="en-US" sz="2000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ΚΑΤΑΣΚΕΥΑΣΤΙΚΕΣ'!$B$5:$Z$5</c:f>
              <c:numCache>
                <c:formatCode>General</c:formatCode>
                <c:ptCount val="25"/>
                <c:pt idx="0">
                  <c:v>-45</c:v>
                </c:pt>
                <c:pt idx="1">
                  <c:v>-39</c:v>
                </c:pt>
                <c:pt idx="2">
                  <c:v>-60</c:v>
                </c:pt>
                <c:pt idx="3">
                  <c:v>-66</c:v>
                </c:pt>
                <c:pt idx="4">
                  <c:v>-68</c:v>
                </c:pt>
                <c:pt idx="5">
                  <c:v>-61</c:v>
                </c:pt>
                <c:pt idx="6">
                  <c:v>-61</c:v>
                </c:pt>
                <c:pt idx="7">
                  <c:v>-58</c:v>
                </c:pt>
                <c:pt idx="8">
                  <c:v>-46</c:v>
                </c:pt>
                <c:pt idx="9">
                  <c:v>-18</c:v>
                </c:pt>
                <c:pt idx="10">
                  <c:v>-14</c:v>
                </c:pt>
                <c:pt idx="11">
                  <c:v>-33</c:v>
                </c:pt>
                <c:pt idx="12">
                  <c:v>-40</c:v>
                </c:pt>
                <c:pt idx="13">
                  <c:v>-53</c:v>
                </c:pt>
                <c:pt idx="14">
                  <c:v>-36</c:v>
                </c:pt>
                <c:pt idx="15">
                  <c:v>-60</c:v>
                </c:pt>
                <c:pt idx="16">
                  <c:v>-50</c:v>
                </c:pt>
                <c:pt idx="17">
                  <c:v>-40</c:v>
                </c:pt>
                <c:pt idx="18">
                  <c:v>-55</c:v>
                </c:pt>
                <c:pt idx="19" formatCode="0">
                  <c:v>-54</c:v>
                </c:pt>
                <c:pt idx="20" formatCode="0">
                  <c:v>-48</c:v>
                </c:pt>
                <c:pt idx="21">
                  <c:v>-56</c:v>
                </c:pt>
                <c:pt idx="22">
                  <c:v>-31</c:v>
                </c:pt>
                <c:pt idx="23">
                  <c:v>-54</c:v>
                </c:pt>
                <c:pt idx="24">
                  <c:v>-4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ΚΑΤΑΣΚΕΥΑΣΤΙΚΕΣ'!$A$6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463233918544694E-2"/>
                  <c:y val="-6.889425480502174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9"/>
              <c:layout>
                <c:manualLayout>
                  <c:x val="-5.437786490514792E-2"/>
                  <c:y val="-4.960386345961562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dirty="0" smtClean="0"/>
                      <a:t>:</a:t>
                    </a:r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88602826545394E-3"/>
                  <c:y val="-1.929039134540607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</a:defRPr>
                  </a:pPr>
                  <a:endParaRPr lang="el-GR"/>
                </a:p>
              </c:txPr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ΚΑΤΑΣΚΕΥΑΣΤΙΚΕΣ'!$B$6:$Z$6</c:f>
              <c:numCache>
                <c:formatCode>General</c:formatCode>
                <c:ptCount val="25"/>
                <c:pt idx="0">
                  <c:v>-38</c:v>
                </c:pt>
                <c:pt idx="1">
                  <c:v>-35</c:v>
                </c:pt>
                <c:pt idx="2">
                  <c:v>-30</c:v>
                </c:pt>
                <c:pt idx="3">
                  <c:v>-29</c:v>
                </c:pt>
                <c:pt idx="4">
                  <c:v>-27</c:v>
                </c:pt>
                <c:pt idx="5">
                  <c:v>-28</c:v>
                </c:pt>
                <c:pt idx="6">
                  <c:v>-29</c:v>
                </c:pt>
                <c:pt idx="7">
                  <c:v>-33</c:v>
                </c:pt>
                <c:pt idx="8">
                  <c:v>-30</c:v>
                </c:pt>
                <c:pt idx="9">
                  <c:v>-27</c:v>
                </c:pt>
                <c:pt idx="10">
                  <c:v>-25</c:v>
                </c:pt>
                <c:pt idx="11">
                  <c:v>-21</c:v>
                </c:pt>
                <c:pt idx="12">
                  <c:v>-21</c:v>
                </c:pt>
                <c:pt idx="13">
                  <c:v>-20</c:v>
                </c:pt>
                <c:pt idx="14">
                  <c:v>-17</c:v>
                </c:pt>
                <c:pt idx="15">
                  <c:v>-12</c:v>
                </c:pt>
                <c:pt idx="16">
                  <c:v>-7</c:v>
                </c:pt>
                <c:pt idx="17">
                  <c:v>-3</c:v>
                </c:pt>
                <c:pt idx="18">
                  <c:v>3</c:v>
                </c:pt>
                <c:pt idx="19">
                  <c:v>5</c:v>
                </c:pt>
                <c:pt idx="20" formatCode="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-8</c:v>
                </c:pt>
                <c:pt idx="24">
                  <c:v>-2</c:v>
                </c:pt>
              </c:numCache>
            </c:numRef>
          </c:val>
        </c:ser>
        <c:dLbls>
          <c:showVal val="1"/>
        </c:dLbls>
        <c:marker val="1"/>
        <c:axId val="181510912"/>
        <c:axId val="181512448"/>
      </c:lineChart>
      <c:catAx>
        <c:axId val="181510912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1512448"/>
        <c:crosses val="autoZero"/>
        <c:auto val="1"/>
        <c:lblAlgn val="ctr"/>
        <c:lblOffset val="100"/>
      </c:catAx>
      <c:valAx>
        <c:axId val="181512448"/>
        <c:scaling>
          <c:orientation val="minMax"/>
        </c:scaling>
        <c:delete val="1"/>
        <c:axPos val="l"/>
        <c:numFmt formatCode="General" sourceLinked="1"/>
        <c:tickLblPos val="none"/>
        <c:crossAx val="1815109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κατασκευαστικής δραστηριότητας το τελευταίο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837157571899E-2"/>
          <c:y val="0.18823103856515949"/>
          <c:w val="0.9060623256848559"/>
          <c:h val="0.50079027677480314"/>
        </c:manualLayout>
      </c:layout>
      <c:lineChart>
        <c:grouping val="standard"/>
        <c:ser>
          <c:idx val="0"/>
          <c:order val="0"/>
          <c:tx>
            <c:strRef>
              <c:f>'ΣΥΓΚΡΙΤΙΚΑ ΚΑΤΑΣΚΕΥΑΣΤΙΚΕΣ'!$A$8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4243331354998923E-2"/>
                  <c:y val="6.8121025760148807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7.1523520507821584E-2"/>
                  <c:y val="4.534240119153432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 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3333342446778559E-5"/>
                  <c:y val="-2.108055702144208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ΚΑΤΑΣΚΕΥΑΣΤΙΚΕΣ'!$B$8:$Z$8</c:f>
              <c:numCache>
                <c:formatCode>General</c:formatCode>
                <c:ptCount val="25"/>
                <c:pt idx="0">
                  <c:v>-47</c:v>
                </c:pt>
                <c:pt idx="1">
                  <c:v>-46</c:v>
                </c:pt>
                <c:pt idx="2">
                  <c:v>-66</c:v>
                </c:pt>
                <c:pt idx="3">
                  <c:v>-68</c:v>
                </c:pt>
                <c:pt idx="4">
                  <c:v>-63</c:v>
                </c:pt>
                <c:pt idx="5">
                  <c:v>-55</c:v>
                </c:pt>
                <c:pt idx="6">
                  <c:v>-67</c:v>
                </c:pt>
                <c:pt idx="7">
                  <c:v>-60</c:v>
                </c:pt>
                <c:pt idx="8">
                  <c:v>-67</c:v>
                </c:pt>
                <c:pt idx="9">
                  <c:v>-42</c:v>
                </c:pt>
                <c:pt idx="10">
                  <c:v>-39</c:v>
                </c:pt>
                <c:pt idx="11">
                  <c:v>-13</c:v>
                </c:pt>
                <c:pt idx="12">
                  <c:v>-44</c:v>
                </c:pt>
                <c:pt idx="13">
                  <c:v>-59</c:v>
                </c:pt>
                <c:pt idx="14">
                  <c:v>-55</c:v>
                </c:pt>
                <c:pt idx="15">
                  <c:v>-41</c:v>
                </c:pt>
                <c:pt idx="16">
                  <c:v>-40</c:v>
                </c:pt>
                <c:pt idx="17">
                  <c:v>-13</c:v>
                </c:pt>
                <c:pt idx="18">
                  <c:v>-2</c:v>
                </c:pt>
                <c:pt idx="19">
                  <c:v>-9</c:v>
                </c:pt>
                <c:pt idx="20" formatCode="0">
                  <c:v>-11</c:v>
                </c:pt>
                <c:pt idx="21">
                  <c:v>8</c:v>
                </c:pt>
                <c:pt idx="22">
                  <c:v>-3</c:v>
                </c:pt>
                <c:pt idx="23">
                  <c:v>-34</c:v>
                </c:pt>
                <c:pt idx="24">
                  <c:v>-31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ΚΑΤΑΣΚΕΥΑΣΤΙΚΕΣ'!$A$9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1941714998000326E-2"/>
                  <c:y val="-6.6872123498117664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6.9444452038982071E-2"/>
                  <c:y val="-5.511540384401737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+</a:t>
                    </a:r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z="1200" smtClean="0"/>
                      <a:t>Min:</a:t>
                    </a:r>
                  </a:p>
                  <a:p>
                    <a:r>
                      <a:rPr lang="en-US" smtClean="0"/>
                      <a:t>-67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ΚΑΤΑΣΚΕΥΑΣΤΙΚΕΣ'!$B$9:$Z$9</c:f>
              <c:numCache>
                <c:formatCode>General</c:formatCode>
                <c:ptCount val="25"/>
                <c:pt idx="0">
                  <c:v>-21</c:v>
                </c:pt>
                <c:pt idx="1">
                  <c:v>-23</c:v>
                </c:pt>
                <c:pt idx="2">
                  <c:v>-30</c:v>
                </c:pt>
                <c:pt idx="3">
                  <c:v>-49</c:v>
                </c:pt>
                <c:pt idx="4">
                  <c:v>-56</c:v>
                </c:pt>
                <c:pt idx="5">
                  <c:v>-43</c:v>
                </c:pt>
                <c:pt idx="6">
                  <c:v>-52</c:v>
                </c:pt>
                <c:pt idx="7">
                  <c:v>-39</c:v>
                </c:pt>
                <c:pt idx="8">
                  <c:v>-32</c:v>
                </c:pt>
                <c:pt idx="9">
                  <c:v>12</c:v>
                </c:pt>
                <c:pt idx="10">
                  <c:v>-10</c:v>
                </c:pt>
                <c:pt idx="11">
                  <c:v>-36</c:v>
                </c:pt>
                <c:pt idx="12">
                  <c:v>-13</c:v>
                </c:pt>
                <c:pt idx="13">
                  <c:v>-54</c:v>
                </c:pt>
                <c:pt idx="14">
                  <c:v>-26</c:v>
                </c:pt>
                <c:pt idx="15">
                  <c:v>-27</c:v>
                </c:pt>
                <c:pt idx="16">
                  <c:v>-15</c:v>
                </c:pt>
                <c:pt idx="17">
                  <c:v>-25</c:v>
                </c:pt>
                <c:pt idx="18">
                  <c:v>-34</c:v>
                </c:pt>
                <c:pt idx="19">
                  <c:v>-45</c:v>
                </c:pt>
                <c:pt idx="20" formatCode="0">
                  <c:v>-23</c:v>
                </c:pt>
                <c:pt idx="21">
                  <c:v>-21</c:v>
                </c:pt>
                <c:pt idx="22">
                  <c:v>-4</c:v>
                </c:pt>
                <c:pt idx="23">
                  <c:v>-40</c:v>
                </c:pt>
                <c:pt idx="24">
                  <c:v>-67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ΚΑΤΑΣΚΕΥΑΣΤΙΚΕΣ'!$A$10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637763193106215E-2"/>
                  <c:y val="1.4520244562990269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-29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5.9722228753524606E-2"/>
                  <c:y val="-6.062694422841906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+</a:t>
                    </a: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ΚΑΤΑΣΚΕΥΑΣΤΙΚΕΣ'!$B$10:$Z$10</c:f>
              <c:numCache>
                <c:formatCode>General</c:formatCode>
                <c:ptCount val="25"/>
                <c:pt idx="0">
                  <c:v>-29</c:v>
                </c:pt>
                <c:pt idx="1">
                  <c:v>-26</c:v>
                </c:pt>
                <c:pt idx="2">
                  <c:v>-22</c:v>
                </c:pt>
                <c:pt idx="3">
                  <c:v>-17</c:v>
                </c:pt>
                <c:pt idx="4">
                  <c:v>-9</c:v>
                </c:pt>
                <c:pt idx="5">
                  <c:v>-11</c:v>
                </c:pt>
                <c:pt idx="6">
                  <c:v>-14</c:v>
                </c:pt>
                <c:pt idx="7">
                  <c:v>-19</c:v>
                </c:pt>
                <c:pt idx="8">
                  <c:v>-17</c:v>
                </c:pt>
                <c:pt idx="9">
                  <c:v>-12</c:v>
                </c:pt>
                <c:pt idx="10">
                  <c:v>-3</c:v>
                </c:pt>
                <c:pt idx="11">
                  <c:v>-7</c:v>
                </c:pt>
                <c:pt idx="12">
                  <c:v>-6</c:v>
                </c:pt>
                <c:pt idx="13">
                  <c:v>-8</c:v>
                </c:pt>
                <c:pt idx="14">
                  <c:v>-9</c:v>
                </c:pt>
                <c:pt idx="15">
                  <c:v>0</c:v>
                </c:pt>
                <c:pt idx="16">
                  <c:v>4</c:v>
                </c:pt>
                <c:pt idx="17">
                  <c:v>11</c:v>
                </c:pt>
                <c:pt idx="18">
                  <c:v>7</c:v>
                </c:pt>
                <c:pt idx="19">
                  <c:v>7</c:v>
                </c:pt>
                <c:pt idx="20" formatCode="0">
                  <c:v>10</c:v>
                </c:pt>
                <c:pt idx="21">
                  <c:v>3</c:v>
                </c:pt>
                <c:pt idx="22">
                  <c:v>10</c:v>
                </c:pt>
                <c:pt idx="23">
                  <c:v>-10</c:v>
                </c:pt>
                <c:pt idx="24">
                  <c:v>-13</c:v>
                </c:pt>
              </c:numCache>
            </c:numRef>
          </c:val>
        </c:ser>
        <c:dLbls>
          <c:showVal val="1"/>
        </c:dLbls>
        <c:marker val="1"/>
        <c:axId val="182593408"/>
        <c:axId val="182594944"/>
      </c:lineChart>
      <c:catAx>
        <c:axId val="18259340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2594944"/>
        <c:crosses val="autoZero"/>
        <c:auto val="1"/>
        <c:lblAlgn val="ctr"/>
        <c:lblOffset val="100"/>
      </c:catAx>
      <c:valAx>
        <c:axId val="182594944"/>
        <c:scaling>
          <c:orientation val="minMax"/>
        </c:scaling>
        <c:delete val="1"/>
        <c:axPos val="l"/>
        <c:numFmt formatCode="General" sourceLinked="1"/>
        <c:tickLblPos val="none"/>
        <c:crossAx val="182593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τρέχοντος επιπέδου παραγγελιών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229709730598979E-2"/>
          <c:y val="0.15670788157458598"/>
          <c:w val="0.90554058053880193"/>
          <c:h val="0.54657910182171843"/>
        </c:manualLayout>
      </c:layout>
      <c:lineChart>
        <c:grouping val="standard"/>
        <c:ser>
          <c:idx val="0"/>
          <c:order val="0"/>
          <c:tx>
            <c:strRef>
              <c:f>'ΣΥΓΚΡΙΤΙΚΑ ΚΑΤΑΣΚΕΥΑΣΤΙΚΕΣ'!$A$12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6078701837315992E-2"/>
                  <c:y val="6.895058164413900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7.1193030161703877E-2"/>
                  <c:y val="3.9269722399978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-84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l-GR" sz="1200" smtClean="0"/>
                      <a:t>M</a:t>
                    </a:r>
                    <a:r>
                      <a:rPr lang="en-US" sz="1200" smtClean="0"/>
                      <a:t>a</a:t>
                    </a:r>
                    <a:r>
                      <a:rPr lang="el-GR" sz="1200" smtClean="0"/>
                      <a:t>x:</a:t>
                    </a:r>
                  </a:p>
                  <a:p>
                    <a:r>
                      <a:rPr lang="en-US" smtClean="0"/>
                      <a:t>-40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0992461550217333E-3"/>
                  <c:y val="-2.1102710574206615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ΚΑΤΑΣΚΕΥΑΣΤΙΚΕΣ'!$B$12:$Z$12</c:f>
              <c:numCache>
                <c:formatCode>General</c:formatCode>
                <c:ptCount val="25"/>
                <c:pt idx="0">
                  <c:v>-63</c:v>
                </c:pt>
                <c:pt idx="1">
                  <c:v>-62</c:v>
                </c:pt>
                <c:pt idx="2">
                  <c:v>-71</c:v>
                </c:pt>
                <c:pt idx="3">
                  <c:v>-73</c:v>
                </c:pt>
                <c:pt idx="4">
                  <c:v>-80</c:v>
                </c:pt>
                <c:pt idx="5">
                  <c:v>-70</c:v>
                </c:pt>
                <c:pt idx="6">
                  <c:v>-79</c:v>
                </c:pt>
                <c:pt idx="7">
                  <c:v>-73</c:v>
                </c:pt>
                <c:pt idx="8">
                  <c:v>-84</c:v>
                </c:pt>
                <c:pt idx="9">
                  <c:v>-81</c:v>
                </c:pt>
                <c:pt idx="10">
                  <c:v>-80</c:v>
                </c:pt>
                <c:pt idx="11">
                  <c:v>-70</c:v>
                </c:pt>
                <c:pt idx="12">
                  <c:v>-70</c:v>
                </c:pt>
                <c:pt idx="13">
                  <c:v>-83</c:v>
                </c:pt>
                <c:pt idx="14">
                  <c:v>-81</c:v>
                </c:pt>
                <c:pt idx="15">
                  <c:v>-74</c:v>
                </c:pt>
                <c:pt idx="16">
                  <c:v>-74</c:v>
                </c:pt>
                <c:pt idx="17">
                  <c:v>-73</c:v>
                </c:pt>
                <c:pt idx="18">
                  <c:v>-40</c:v>
                </c:pt>
                <c:pt idx="19">
                  <c:v>-58</c:v>
                </c:pt>
                <c:pt idx="20" formatCode="0">
                  <c:v>-54</c:v>
                </c:pt>
                <c:pt idx="21">
                  <c:v>-58</c:v>
                </c:pt>
                <c:pt idx="22">
                  <c:v>-63</c:v>
                </c:pt>
                <c:pt idx="23">
                  <c:v>-50</c:v>
                </c:pt>
                <c:pt idx="24">
                  <c:v>-54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ΚΑΤΑΣΚΕΥΑΣΤΙΚΕΣ'!$A$13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3.3775359817594636E-2"/>
                  <c:y val="-7.0410937003793111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9577845055565679E-2"/>
                  <c:y val="5.41319824123081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-81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88602826545394E-3"/>
                  <c:y val="3.862132722690618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ΚΑΤΑΣΚΕΥΑΣΤΙΚΕΣ'!$B$13:$Z$13</c:f>
              <c:numCache>
                <c:formatCode>General</c:formatCode>
                <c:ptCount val="25"/>
                <c:pt idx="0">
                  <c:v>-45</c:v>
                </c:pt>
                <c:pt idx="1">
                  <c:v>-46</c:v>
                </c:pt>
                <c:pt idx="2">
                  <c:v>-72</c:v>
                </c:pt>
                <c:pt idx="3">
                  <c:v>-75</c:v>
                </c:pt>
                <c:pt idx="4">
                  <c:v>-75</c:v>
                </c:pt>
                <c:pt idx="5">
                  <c:v>-81</c:v>
                </c:pt>
                <c:pt idx="6">
                  <c:v>-78</c:v>
                </c:pt>
                <c:pt idx="7">
                  <c:v>-75</c:v>
                </c:pt>
                <c:pt idx="8">
                  <c:v>-71</c:v>
                </c:pt>
                <c:pt idx="9">
                  <c:v>-31</c:v>
                </c:pt>
                <c:pt idx="10">
                  <c:v>-48</c:v>
                </c:pt>
                <c:pt idx="11">
                  <c:v>-63</c:v>
                </c:pt>
                <c:pt idx="12">
                  <c:v>-54</c:v>
                </c:pt>
                <c:pt idx="13">
                  <c:v>-73</c:v>
                </c:pt>
                <c:pt idx="14">
                  <c:v>-51</c:v>
                </c:pt>
                <c:pt idx="15">
                  <c:v>-75</c:v>
                </c:pt>
                <c:pt idx="16">
                  <c:v>-50</c:v>
                </c:pt>
                <c:pt idx="17">
                  <c:v>-44</c:v>
                </c:pt>
                <c:pt idx="18">
                  <c:v>-68</c:v>
                </c:pt>
                <c:pt idx="19">
                  <c:v>-58</c:v>
                </c:pt>
                <c:pt idx="20" formatCode="0">
                  <c:v>-69</c:v>
                </c:pt>
                <c:pt idx="21">
                  <c:v>-69</c:v>
                </c:pt>
                <c:pt idx="22">
                  <c:v>-37</c:v>
                </c:pt>
                <c:pt idx="23">
                  <c:v>-53</c:v>
                </c:pt>
                <c:pt idx="24">
                  <c:v>-15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ΚΑΤΑΣΚΕΥΑΣΤΙΚΕΣ'!$A$14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6.7431929546278982E-2"/>
                  <c:y val="2.758644508711957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1887563534033714E-2"/>
                  <c:y val="-9.4589234598279656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-49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2.788602826545394E-3"/>
                  <c:y val="-6.34493233013458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</a:t>
                    </a:r>
                  </a:p>
                  <a:p>
                    <a:r>
                      <a:rPr lang="en-US" dirty="0" smtClean="0"/>
                      <a:t>-1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3463233918544694E-2"/>
                  <c:y val="-6.344932330134583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-1</a:t>
                    </a:r>
                    <a:endParaRPr lang="en-US" dirty="0"/>
                  </a:p>
                </c:rich>
              </c:tx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88602826545394E-3"/>
                  <c:y val="-1.931066361345306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ΚΑΤΑΣΚΕΥΑΣΤΙΚΕΣ'!$B$14:$Z$14</c:f>
              <c:numCache>
                <c:formatCode>General</c:formatCode>
                <c:ptCount val="25"/>
                <c:pt idx="0">
                  <c:v>-44</c:v>
                </c:pt>
                <c:pt idx="1">
                  <c:v>-49</c:v>
                </c:pt>
                <c:pt idx="2">
                  <c:v>-43</c:v>
                </c:pt>
                <c:pt idx="3">
                  <c:v>-44</c:v>
                </c:pt>
                <c:pt idx="4">
                  <c:v>-40</c:v>
                </c:pt>
                <c:pt idx="5">
                  <c:v>-38</c:v>
                </c:pt>
                <c:pt idx="6">
                  <c:v>-37</c:v>
                </c:pt>
                <c:pt idx="7">
                  <c:v>-45</c:v>
                </c:pt>
                <c:pt idx="8">
                  <c:v>-41</c:v>
                </c:pt>
                <c:pt idx="9">
                  <c:v>-38</c:v>
                </c:pt>
                <c:pt idx="10">
                  <c:v>-38</c:v>
                </c:pt>
                <c:pt idx="11">
                  <c:v>-34</c:v>
                </c:pt>
                <c:pt idx="12">
                  <c:v>-32</c:v>
                </c:pt>
                <c:pt idx="13">
                  <c:v>-30</c:v>
                </c:pt>
                <c:pt idx="14">
                  <c:v>-28</c:v>
                </c:pt>
                <c:pt idx="15">
                  <c:v>-21</c:v>
                </c:pt>
                <c:pt idx="16">
                  <c:v>-15</c:v>
                </c:pt>
                <c:pt idx="17">
                  <c:v>-11</c:v>
                </c:pt>
                <c:pt idx="18">
                  <c:v>-5</c:v>
                </c:pt>
                <c:pt idx="19">
                  <c:v>-1</c:v>
                </c:pt>
                <c:pt idx="20" formatCode="0">
                  <c:v>-1</c:v>
                </c:pt>
                <c:pt idx="21">
                  <c:v>-4</c:v>
                </c:pt>
                <c:pt idx="22">
                  <c:v>-1</c:v>
                </c:pt>
                <c:pt idx="23">
                  <c:v>-14</c:v>
                </c:pt>
                <c:pt idx="24">
                  <c:v>-11</c:v>
                </c:pt>
              </c:numCache>
            </c:numRef>
          </c:val>
        </c:ser>
        <c:dLbls>
          <c:showVal val="1"/>
        </c:dLbls>
        <c:marker val="1"/>
        <c:axId val="183438336"/>
        <c:axId val="182764288"/>
      </c:lineChart>
      <c:catAx>
        <c:axId val="18343833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2764288"/>
        <c:crosses val="autoZero"/>
        <c:auto val="1"/>
        <c:lblAlgn val="ctr"/>
        <c:lblOffset val="100"/>
      </c:catAx>
      <c:valAx>
        <c:axId val="182764288"/>
        <c:scaling>
          <c:orientation val="minMax"/>
        </c:scaling>
        <c:delete val="1"/>
        <c:axPos val="l"/>
        <c:numFmt formatCode="General" sourceLinked="1"/>
        <c:tickLblPos val="none"/>
        <c:crossAx val="183438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απασχόλησης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702406140311174E-2"/>
          <c:y val="0.15654337018109121"/>
          <c:w val="0.90659518771937753"/>
          <c:h val="0.5470551015164985"/>
        </c:manualLayout>
      </c:layout>
      <c:lineChart>
        <c:grouping val="standard"/>
        <c:ser>
          <c:idx val="0"/>
          <c:order val="0"/>
          <c:tx>
            <c:strRef>
              <c:f>'ΣΥΓΚΡΙΤΙΚΑ ΚΑΤΑΣΚΕΥΑΣΤΙΚΕΣ'!$A$16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3334903438530532E-2"/>
                  <c:y val="-6.835659969514032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0934767036958261E-2"/>
                  <c:y val="7.617686576491496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-42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6.2251429985604304E-2"/>
                  <c:y val="-5.511540384401737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+</a:t>
                    </a: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1.1023080768803477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ΚΑΤΑΣΚΕΥΑΣΤΙΚΕΣ'!$B$16:$Z$16</c:f>
              <c:numCache>
                <c:formatCode>General</c:formatCode>
                <c:ptCount val="25"/>
                <c:pt idx="0">
                  <c:v>-26</c:v>
                </c:pt>
                <c:pt idx="1">
                  <c:v>-15</c:v>
                </c:pt>
                <c:pt idx="2">
                  <c:v>-19</c:v>
                </c:pt>
                <c:pt idx="3">
                  <c:v>-38</c:v>
                </c:pt>
                <c:pt idx="4">
                  <c:v>-34</c:v>
                </c:pt>
                <c:pt idx="5">
                  <c:v>-42</c:v>
                </c:pt>
                <c:pt idx="6">
                  <c:v>-30</c:v>
                </c:pt>
                <c:pt idx="7">
                  <c:v>-26</c:v>
                </c:pt>
                <c:pt idx="8">
                  <c:v>-29</c:v>
                </c:pt>
                <c:pt idx="9">
                  <c:v>-26</c:v>
                </c:pt>
                <c:pt idx="10">
                  <c:v>-6</c:v>
                </c:pt>
                <c:pt idx="11">
                  <c:v>-18</c:v>
                </c:pt>
                <c:pt idx="12">
                  <c:v>-28</c:v>
                </c:pt>
                <c:pt idx="13">
                  <c:v>-22</c:v>
                </c:pt>
                <c:pt idx="14">
                  <c:v>-24</c:v>
                </c:pt>
                <c:pt idx="15">
                  <c:v>-17</c:v>
                </c:pt>
                <c:pt idx="16">
                  <c:v>-21</c:v>
                </c:pt>
                <c:pt idx="17">
                  <c:v>-12</c:v>
                </c:pt>
                <c:pt idx="18">
                  <c:v>6</c:v>
                </c:pt>
                <c:pt idx="19">
                  <c:v>-11</c:v>
                </c:pt>
                <c:pt idx="20" formatCode="0">
                  <c:v>3</c:v>
                </c:pt>
                <c:pt idx="21">
                  <c:v>14</c:v>
                </c:pt>
                <c:pt idx="22">
                  <c:v>-3</c:v>
                </c:pt>
                <c:pt idx="23">
                  <c:v>-2</c:v>
                </c:pt>
                <c:pt idx="24">
                  <c:v>8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ΚΑΤΑΣΚΕΥΑΣΤΙΚΕΣ'!$A$17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4.5219029674988219E-2"/>
                  <c:y val="5.468527975611229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6.4849106455064809E-2"/>
                  <c:y val="5.468533010221088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7.1935094687529413E-2"/>
                  <c:y val="-4.960386345961562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baseline="0" dirty="0" smtClean="0"/>
                      <a:t> +</a:t>
                    </a: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3.8580782690812131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+6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ΚΑΤΑΣΚΕΥΑΣΤΙΚΕΣ'!$B$17:$Z$17</c:f>
              <c:numCache>
                <c:formatCode>General</c:formatCode>
                <c:ptCount val="25"/>
                <c:pt idx="0">
                  <c:v>-45</c:v>
                </c:pt>
                <c:pt idx="1">
                  <c:v>-33</c:v>
                </c:pt>
                <c:pt idx="2">
                  <c:v>-48</c:v>
                </c:pt>
                <c:pt idx="3">
                  <c:v>-58</c:v>
                </c:pt>
                <c:pt idx="4">
                  <c:v>-60</c:v>
                </c:pt>
                <c:pt idx="5">
                  <c:v>-41</c:v>
                </c:pt>
                <c:pt idx="6">
                  <c:v>-43</c:v>
                </c:pt>
                <c:pt idx="7">
                  <c:v>-42</c:v>
                </c:pt>
                <c:pt idx="8">
                  <c:v>-22</c:v>
                </c:pt>
                <c:pt idx="9">
                  <c:v>-5</c:v>
                </c:pt>
                <c:pt idx="10">
                  <c:v>21</c:v>
                </c:pt>
                <c:pt idx="11">
                  <c:v>-3</c:v>
                </c:pt>
                <c:pt idx="12">
                  <c:v>-26</c:v>
                </c:pt>
                <c:pt idx="13">
                  <c:v>-33</c:v>
                </c:pt>
                <c:pt idx="14">
                  <c:v>-21</c:v>
                </c:pt>
                <c:pt idx="15">
                  <c:v>-44</c:v>
                </c:pt>
                <c:pt idx="16">
                  <c:v>-50</c:v>
                </c:pt>
                <c:pt idx="17">
                  <c:v>-30</c:v>
                </c:pt>
                <c:pt idx="18">
                  <c:v>-43</c:v>
                </c:pt>
                <c:pt idx="19">
                  <c:v>-51</c:v>
                </c:pt>
                <c:pt idx="20" formatCode="0">
                  <c:v>-26</c:v>
                </c:pt>
                <c:pt idx="21">
                  <c:v>-44</c:v>
                </c:pt>
                <c:pt idx="22">
                  <c:v>-24</c:v>
                </c:pt>
                <c:pt idx="23">
                  <c:v>-54</c:v>
                </c:pt>
                <c:pt idx="24">
                  <c:v>6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ΚΑΤΑΣΚΕΥΑΣΤΙΚΕΣ'!$A$18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331835087193396E-2"/>
                  <c:y val="1.377863397122541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Min:</a:t>
                    </a:r>
                  </a:p>
                  <a:p>
                    <a:r>
                      <a:rPr lang="en-US" dirty="0" smtClean="0"/>
                      <a:t>-</a:t>
                    </a:r>
                    <a:r>
                      <a:rPr lang="en-US" dirty="0"/>
                      <a:t>31</a:t>
                    </a:r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6.0868064874813096E-2"/>
                  <c:y val="-5.23598506415953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l-GR" sz="1200" b="1" i="0" u="none" strike="noStrike" kern="1200" baseline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dirty="0" smtClean="0"/>
                      <a:t>Max: </a:t>
                    </a:r>
                    <a:r>
                      <a:rPr lang="en-US" sz="1600" dirty="0" smtClean="0"/>
                      <a:t>+12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1.5217016218703271E-2"/>
                  <c:y val="1.37788509610043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 rtl="0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ΚΑΤΑΣΚΕΥΑΣΤΙΚΕΣ'!$B$18:$Z$18</c:f>
              <c:numCache>
                <c:formatCode>General</c:formatCode>
                <c:ptCount val="25"/>
                <c:pt idx="0">
                  <c:v>-31</c:v>
                </c:pt>
                <c:pt idx="1">
                  <c:v>-22</c:v>
                </c:pt>
                <c:pt idx="2">
                  <c:v>-16</c:v>
                </c:pt>
                <c:pt idx="3">
                  <c:v>-14</c:v>
                </c:pt>
                <c:pt idx="4">
                  <c:v>-15</c:v>
                </c:pt>
                <c:pt idx="5">
                  <c:v>-18</c:v>
                </c:pt>
                <c:pt idx="6">
                  <c:v>-22</c:v>
                </c:pt>
                <c:pt idx="7">
                  <c:v>-21</c:v>
                </c:pt>
                <c:pt idx="8">
                  <c:v>-20</c:v>
                </c:pt>
                <c:pt idx="9">
                  <c:v>-17</c:v>
                </c:pt>
                <c:pt idx="10">
                  <c:v>-11</c:v>
                </c:pt>
                <c:pt idx="11">
                  <c:v>-9</c:v>
                </c:pt>
                <c:pt idx="12">
                  <c:v>-9</c:v>
                </c:pt>
                <c:pt idx="13">
                  <c:v>-9</c:v>
                </c:pt>
                <c:pt idx="14">
                  <c:v>-5</c:v>
                </c:pt>
                <c:pt idx="15">
                  <c:v>-3</c:v>
                </c:pt>
                <c:pt idx="16">
                  <c:v>1</c:v>
                </c:pt>
                <c:pt idx="17">
                  <c:v>6</c:v>
                </c:pt>
                <c:pt idx="18">
                  <c:v>11</c:v>
                </c:pt>
                <c:pt idx="19">
                  <c:v>12</c:v>
                </c:pt>
                <c:pt idx="20" formatCode="0">
                  <c:v>9</c:v>
                </c:pt>
                <c:pt idx="21">
                  <c:v>3</c:v>
                </c:pt>
                <c:pt idx="22">
                  <c:v>3</c:v>
                </c:pt>
                <c:pt idx="23">
                  <c:v>-2</c:v>
                </c:pt>
                <c:pt idx="24">
                  <c:v>7</c:v>
                </c:pt>
              </c:numCache>
            </c:numRef>
          </c:val>
        </c:ser>
        <c:dLbls>
          <c:showVal val="1"/>
        </c:dLbls>
        <c:marker val="1"/>
        <c:axId val="183563008"/>
        <c:axId val="183564544"/>
      </c:lineChart>
      <c:catAx>
        <c:axId val="18356300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3564544"/>
        <c:crosses val="autoZero"/>
        <c:auto val="1"/>
        <c:lblAlgn val="ctr"/>
        <c:lblOffset val="100"/>
      </c:catAx>
      <c:valAx>
        <c:axId val="183564544"/>
        <c:scaling>
          <c:orientation val="minMax"/>
        </c:scaling>
        <c:delete val="1"/>
        <c:axPos val="l"/>
        <c:numFmt formatCode="General" sourceLinked="1"/>
        <c:tickLblPos val="none"/>
        <c:crossAx val="183563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τιμών το επόμενο εξάμηνο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229714915831979E-2"/>
          <c:y val="0.16176842220447796"/>
          <c:w val="0.90554057016833611"/>
          <c:h val="0.53193685884952191"/>
        </c:manualLayout>
      </c:layout>
      <c:lineChart>
        <c:grouping val="standard"/>
        <c:ser>
          <c:idx val="0"/>
          <c:order val="0"/>
          <c:tx>
            <c:strRef>
              <c:f>'ΣΥΓΚΡΙΤΙΚΑ ΚΑΤΑΣΚΕΥΑΣΤΙΚΕΣ'!$A$20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124101951769678E-2"/>
                  <c:y val="8.894962596916047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9"/>
              <c:layout>
                <c:manualLayout>
                  <c:x val="-3.6335498819070507E-2"/>
                  <c:y val="0.10034063142495871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+26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ΚΑΤΑΣΚΕΥΑΣΤΙΚΕΣ'!$B$20:$Z$20</c:f>
              <c:numCache>
                <c:formatCode>General</c:formatCode>
                <c:ptCount val="25"/>
                <c:pt idx="0">
                  <c:v>-19</c:v>
                </c:pt>
                <c:pt idx="1">
                  <c:v>-15</c:v>
                </c:pt>
                <c:pt idx="2">
                  <c:v>-26</c:v>
                </c:pt>
                <c:pt idx="3">
                  <c:v>-23</c:v>
                </c:pt>
                <c:pt idx="4">
                  <c:v>-14</c:v>
                </c:pt>
                <c:pt idx="5">
                  <c:v>-28</c:v>
                </c:pt>
                <c:pt idx="6">
                  <c:v>-28</c:v>
                </c:pt>
                <c:pt idx="7">
                  <c:v>-24</c:v>
                </c:pt>
                <c:pt idx="8">
                  <c:v>-30</c:v>
                </c:pt>
                <c:pt idx="9">
                  <c:v>-30</c:v>
                </c:pt>
                <c:pt idx="10">
                  <c:v>-25</c:v>
                </c:pt>
                <c:pt idx="11">
                  <c:v>-22</c:v>
                </c:pt>
                <c:pt idx="12">
                  <c:v>-18</c:v>
                </c:pt>
                <c:pt idx="13">
                  <c:v>-17</c:v>
                </c:pt>
                <c:pt idx="14">
                  <c:v>-23</c:v>
                </c:pt>
                <c:pt idx="15">
                  <c:v>-17</c:v>
                </c:pt>
                <c:pt idx="16">
                  <c:v>-19</c:v>
                </c:pt>
                <c:pt idx="17">
                  <c:v>-15</c:v>
                </c:pt>
                <c:pt idx="18">
                  <c:v>-7</c:v>
                </c:pt>
                <c:pt idx="19">
                  <c:v>0</c:v>
                </c:pt>
                <c:pt idx="20" formatCode="0">
                  <c:v>-3</c:v>
                </c:pt>
                <c:pt idx="21">
                  <c:v>11</c:v>
                </c:pt>
                <c:pt idx="22">
                  <c:v>-7</c:v>
                </c:pt>
                <c:pt idx="23">
                  <c:v>-17</c:v>
                </c:pt>
                <c:pt idx="24">
                  <c:v>26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ΚΑΤΑΣΚΕΥΑΣΤΙΚΕΣ'!$A$21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7.8167290497681133E-2"/>
                  <c:y val="1.1471729116508697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5.9014088264558954E-3"/>
                  <c:y val="4.84117731871427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ΚΑΤΑΣΚΕΥΑΣΤΙΚΕΣ'!$B$21:$Z$21</c:f>
              <c:numCache>
                <c:formatCode>General</c:formatCode>
                <c:ptCount val="25"/>
                <c:pt idx="0">
                  <c:v>-46</c:v>
                </c:pt>
                <c:pt idx="1">
                  <c:v>-32</c:v>
                </c:pt>
                <c:pt idx="2">
                  <c:v>-18</c:v>
                </c:pt>
                <c:pt idx="3">
                  <c:v>-31</c:v>
                </c:pt>
                <c:pt idx="4">
                  <c:v>-23</c:v>
                </c:pt>
                <c:pt idx="5">
                  <c:v>-32</c:v>
                </c:pt>
                <c:pt idx="6">
                  <c:v>-28</c:v>
                </c:pt>
                <c:pt idx="7">
                  <c:v>-18</c:v>
                </c:pt>
                <c:pt idx="8">
                  <c:v>-6</c:v>
                </c:pt>
                <c:pt idx="9">
                  <c:v>-35</c:v>
                </c:pt>
                <c:pt idx="10">
                  <c:v>-34</c:v>
                </c:pt>
                <c:pt idx="11">
                  <c:v>-26</c:v>
                </c:pt>
                <c:pt idx="12">
                  <c:v>-23</c:v>
                </c:pt>
                <c:pt idx="13">
                  <c:v>-22</c:v>
                </c:pt>
                <c:pt idx="14">
                  <c:v>-34</c:v>
                </c:pt>
                <c:pt idx="15">
                  <c:v>-22</c:v>
                </c:pt>
                <c:pt idx="16">
                  <c:v>-32</c:v>
                </c:pt>
                <c:pt idx="17">
                  <c:v>-13</c:v>
                </c:pt>
                <c:pt idx="18">
                  <c:v>-30</c:v>
                </c:pt>
                <c:pt idx="19">
                  <c:v>-42</c:v>
                </c:pt>
                <c:pt idx="20" formatCode="0">
                  <c:v>-20</c:v>
                </c:pt>
                <c:pt idx="21">
                  <c:v>-4</c:v>
                </c:pt>
                <c:pt idx="22">
                  <c:v>-9</c:v>
                </c:pt>
                <c:pt idx="23">
                  <c:v>-9</c:v>
                </c:pt>
                <c:pt idx="24">
                  <c:v>-2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ΚΑΤΑΣΚΕΥΑΣΤΙΚΕΣ'!$A$22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7641524628141434E-2"/>
                  <c:y val="-1.635954677252229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0674634459691142E-2"/>
                  <c:y val="-7.11937840987394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 </a:t>
                    </a:r>
                  </a:p>
                  <a:p>
                    <a:r>
                      <a:rPr lang="en-US" dirty="0" smtClean="0"/>
                      <a:t>+16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layout>
                <c:manualLayout>
                  <c:x val="-2.6491839548167164E-2"/>
                  <c:y val="-7.11937840987394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+16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smtClean="0"/>
                      <a:t>+5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ΚΑΤΑΣΚΕΥΑΣΤΙΚΕΣ'!$B$2:$Z$2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ΜΑΡΤΙΟΣ 2021</c:v>
                </c:pt>
              </c:strCache>
            </c:strRef>
          </c:cat>
          <c:val>
            <c:numRef>
              <c:f>'ΣΥΓΚΡΙΤΙΚΑ ΚΑΤΑΣΚΕΥΑΣΤΙΚΕΣ'!$B$22:$Z$22</c:f>
              <c:numCache>
                <c:formatCode>General</c:formatCode>
                <c:ptCount val="25"/>
                <c:pt idx="0">
                  <c:v>-31</c:v>
                </c:pt>
                <c:pt idx="1">
                  <c:v>-25</c:v>
                </c:pt>
                <c:pt idx="2">
                  <c:v>-18</c:v>
                </c:pt>
                <c:pt idx="3">
                  <c:v>-16</c:v>
                </c:pt>
                <c:pt idx="4">
                  <c:v>-2</c:v>
                </c:pt>
                <c:pt idx="5">
                  <c:v>-9</c:v>
                </c:pt>
                <c:pt idx="6">
                  <c:v>-5</c:v>
                </c:pt>
                <c:pt idx="7">
                  <c:v>-14</c:v>
                </c:pt>
                <c:pt idx="8">
                  <c:v>-13</c:v>
                </c:pt>
                <c:pt idx="9">
                  <c:v>-9</c:v>
                </c:pt>
                <c:pt idx="10">
                  <c:v>-6</c:v>
                </c:pt>
                <c:pt idx="11">
                  <c:v>-5</c:v>
                </c:pt>
                <c:pt idx="12">
                  <c:v>-6</c:v>
                </c:pt>
                <c:pt idx="13">
                  <c:v>-2</c:v>
                </c:pt>
                <c:pt idx="14">
                  <c:v>-2</c:v>
                </c:pt>
                <c:pt idx="15">
                  <c:v>0</c:v>
                </c:pt>
                <c:pt idx="16">
                  <c:v>5</c:v>
                </c:pt>
                <c:pt idx="17">
                  <c:v>10</c:v>
                </c:pt>
                <c:pt idx="18">
                  <c:v>16</c:v>
                </c:pt>
                <c:pt idx="19">
                  <c:v>16</c:v>
                </c:pt>
                <c:pt idx="20" formatCode="0">
                  <c:v>10</c:v>
                </c:pt>
                <c:pt idx="21">
                  <c:v>7</c:v>
                </c:pt>
                <c:pt idx="22">
                  <c:v>3</c:v>
                </c:pt>
                <c:pt idx="23">
                  <c:v>-7</c:v>
                </c:pt>
                <c:pt idx="24">
                  <c:v>5</c:v>
                </c:pt>
              </c:numCache>
            </c:numRef>
          </c:val>
        </c:ser>
        <c:dLbls>
          <c:showVal val="1"/>
        </c:dLbls>
        <c:marker val="1"/>
        <c:axId val="184047488"/>
        <c:axId val="184049024"/>
      </c:lineChart>
      <c:catAx>
        <c:axId val="184047488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84049024"/>
        <c:crosses val="autoZero"/>
        <c:auto val="1"/>
        <c:lblAlgn val="ctr"/>
        <c:lblOffset val="100"/>
      </c:catAx>
      <c:valAx>
        <c:axId val="184049024"/>
        <c:scaling>
          <c:orientation val="minMax"/>
        </c:scaling>
        <c:delete val="1"/>
        <c:axPos val="l"/>
        <c:numFmt formatCode="General" sourceLinked="1"/>
        <c:tickLblPos val="none"/>
        <c:crossAx val="184047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οικονομικής κατάστασης της χώρας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707103614872798"/>
          <c:w val="0.90997572178477693"/>
          <c:h val="0.60313064294826124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ΚΑΤΑΝΑΛΩΤΕΣ'!$A$20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5444444444444444E-2"/>
                  <c:y val="-4.5564021823193211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8239391951006141E-2"/>
                  <c:y val="-7.679600615203992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-76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5.1569444444444452E-2"/>
                  <c:y val="-4.556402182319327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3333333333333401E-3"/>
                  <c:y val="2.278178667920575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l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ΚΑΤΑΝΑΛΩΤΕΣ'!$B$20:$Z$20</c:f>
              <c:numCache>
                <c:formatCode>General</c:formatCode>
                <c:ptCount val="25"/>
                <c:pt idx="0">
                  <c:v>-36</c:v>
                </c:pt>
                <c:pt idx="1">
                  <c:v>-26</c:v>
                </c:pt>
                <c:pt idx="2">
                  <c:v>-51</c:v>
                </c:pt>
                <c:pt idx="3">
                  <c:v>-49</c:v>
                </c:pt>
                <c:pt idx="4">
                  <c:v>-56</c:v>
                </c:pt>
                <c:pt idx="5">
                  <c:v>-76</c:v>
                </c:pt>
                <c:pt idx="6">
                  <c:v>-67</c:v>
                </c:pt>
                <c:pt idx="7">
                  <c:v>-58</c:v>
                </c:pt>
                <c:pt idx="8">
                  <c:v>-46</c:v>
                </c:pt>
                <c:pt idx="9">
                  <c:v>-38</c:v>
                </c:pt>
                <c:pt idx="10">
                  <c:v>-24</c:v>
                </c:pt>
                <c:pt idx="11">
                  <c:v>-30</c:v>
                </c:pt>
                <c:pt idx="12">
                  <c:v>-1</c:v>
                </c:pt>
                <c:pt idx="13">
                  <c:v>-26</c:v>
                </c:pt>
                <c:pt idx="14">
                  <c:v>-49</c:v>
                </c:pt>
                <c:pt idx="15">
                  <c:v>-48</c:v>
                </c:pt>
                <c:pt idx="16">
                  <c:v>-53</c:v>
                </c:pt>
                <c:pt idx="17">
                  <c:v>-31</c:v>
                </c:pt>
                <c:pt idx="18">
                  <c:v>-29</c:v>
                </c:pt>
                <c:pt idx="19">
                  <c:v>-15</c:v>
                </c:pt>
                <c:pt idx="20">
                  <c:v>-13</c:v>
                </c:pt>
                <c:pt idx="21">
                  <c:v>19</c:v>
                </c:pt>
                <c:pt idx="22">
                  <c:v>-37</c:v>
                </c:pt>
                <c:pt idx="23">
                  <c:v>-36</c:v>
                </c:pt>
                <c:pt idx="24">
                  <c:v>-31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ΚΑΤΑΝΑΛΩΤΕΣ'!$A$21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833333333333339E-2"/>
                  <c:y val="8.5432540918487267E-3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6.3888888888888884E-2"/>
                  <c:y val="6.834603273478981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-80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111111111111112E-2"/>
                  <c:y val="-4.27162704592437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77777777822E-3"/>
                  <c:y val="2.562976227554623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ΚΑΤΑΝΑΛΩΤΕΣ'!$B$21:$Z$21</c:f>
              <c:numCache>
                <c:formatCode>General</c:formatCode>
                <c:ptCount val="25"/>
                <c:pt idx="0">
                  <c:v>-64</c:v>
                </c:pt>
                <c:pt idx="1">
                  <c:v>-38</c:v>
                </c:pt>
                <c:pt idx="2">
                  <c:v>-44</c:v>
                </c:pt>
                <c:pt idx="3">
                  <c:v>-65</c:v>
                </c:pt>
                <c:pt idx="4">
                  <c:v>-65</c:v>
                </c:pt>
                <c:pt idx="5">
                  <c:v>-78</c:v>
                </c:pt>
                <c:pt idx="6">
                  <c:v>-77</c:v>
                </c:pt>
                <c:pt idx="7">
                  <c:v>-72</c:v>
                </c:pt>
                <c:pt idx="8">
                  <c:v>-64</c:v>
                </c:pt>
                <c:pt idx="9">
                  <c:v>-69</c:v>
                </c:pt>
                <c:pt idx="10">
                  <c:v>-52</c:v>
                </c:pt>
                <c:pt idx="11">
                  <c:v>-48</c:v>
                </c:pt>
                <c:pt idx="12">
                  <c:v>-16</c:v>
                </c:pt>
                <c:pt idx="13">
                  <c:v>-58</c:v>
                </c:pt>
                <c:pt idx="14">
                  <c:v>-80</c:v>
                </c:pt>
                <c:pt idx="15">
                  <c:v>-65</c:v>
                </c:pt>
                <c:pt idx="16">
                  <c:v>-73</c:v>
                </c:pt>
                <c:pt idx="17">
                  <c:v>-49</c:v>
                </c:pt>
                <c:pt idx="18">
                  <c:v>-52</c:v>
                </c:pt>
                <c:pt idx="19">
                  <c:v>-40</c:v>
                </c:pt>
                <c:pt idx="20">
                  <c:v>-25</c:v>
                </c:pt>
                <c:pt idx="21">
                  <c:v>16</c:v>
                </c:pt>
                <c:pt idx="22">
                  <c:v>-9</c:v>
                </c:pt>
                <c:pt idx="23">
                  <c:v>-45</c:v>
                </c:pt>
                <c:pt idx="24">
                  <c:v>-46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ΚΑΤΑΝΑΛΩΤΕΣ'!$A$22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7.5000000000000011E-2"/>
                  <c:y val="1.993425954764704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-40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0555555555555565E-2"/>
                  <c:y val="-5.980277864294113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ΚΑΤΑΝΑΛΩΤΕΣ'!$B$22:$Z$22</c:f>
              <c:numCache>
                <c:formatCode>General</c:formatCode>
                <c:ptCount val="25"/>
                <c:pt idx="0">
                  <c:v>-40</c:v>
                </c:pt>
                <c:pt idx="1">
                  <c:v>-11</c:v>
                </c:pt>
                <c:pt idx="2">
                  <c:v>-7</c:v>
                </c:pt>
                <c:pt idx="3">
                  <c:v>-11</c:v>
                </c:pt>
                <c:pt idx="4">
                  <c:v>-14</c:v>
                </c:pt>
                <c:pt idx="5">
                  <c:v>-27</c:v>
                </c:pt>
                <c:pt idx="6">
                  <c:v>-22</c:v>
                </c:pt>
                <c:pt idx="7">
                  <c:v>-31</c:v>
                </c:pt>
                <c:pt idx="8">
                  <c:v>-25</c:v>
                </c:pt>
                <c:pt idx="9">
                  <c:v>-10</c:v>
                </c:pt>
                <c:pt idx="10">
                  <c:v>-2</c:v>
                </c:pt>
                <c:pt idx="11">
                  <c:v>-7</c:v>
                </c:pt>
                <c:pt idx="12">
                  <c:v>1</c:v>
                </c:pt>
                <c:pt idx="13">
                  <c:v>-5</c:v>
                </c:pt>
                <c:pt idx="14">
                  <c:v>-11</c:v>
                </c:pt>
                <c:pt idx="15">
                  <c:v>-9</c:v>
                </c:pt>
                <c:pt idx="16">
                  <c:v>-5</c:v>
                </c:pt>
                <c:pt idx="17">
                  <c:v>-2</c:v>
                </c:pt>
                <c:pt idx="18">
                  <c:v>-2</c:v>
                </c:pt>
                <c:pt idx="19">
                  <c:v>-7</c:v>
                </c:pt>
                <c:pt idx="20">
                  <c:v>-13</c:v>
                </c:pt>
                <c:pt idx="21">
                  <c:v>-17</c:v>
                </c:pt>
                <c:pt idx="22">
                  <c:v>-27</c:v>
                </c:pt>
                <c:pt idx="23">
                  <c:v>-27</c:v>
                </c:pt>
                <c:pt idx="24">
                  <c:v>-21</c:v>
                </c:pt>
              </c:numCache>
            </c:numRef>
          </c:val>
        </c:ser>
        <c:dLbls>
          <c:showVal val="1"/>
        </c:dLbls>
        <c:marker val="1"/>
        <c:axId val="154637824"/>
        <c:axId val="154639360"/>
      </c:lineChart>
      <c:catAx>
        <c:axId val="154637824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4639360"/>
        <c:crosses val="autoZero"/>
        <c:auto val="1"/>
        <c:lblAlgn val="ctr"/>
        <c:lblOffset val="100"/>
      </c:catAx>
      <c:valAx>
        <c:axId val="154639360"/>
        <c:scaling>
          <c:orientation val="minMax"/>
        </c:scaling>
        <c:delete val="1"/>
        <c:axPos val="l"/>
        <c:numFmt formatCode="General" sourceLinked="1"/>
        <c:tickLblPos val="none"/>
        <c:crossAx val="1546378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8829155730533679"/>
          <c:y val="6.7349319757407461E-2"/>
          <c:w val="0.42341677602799682"/>
          <c:h val="5.4949268542729385E-2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Εξέλιξη τιμών καταναλωτή κατά το τελευταίο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1690170779533154E-3"/>
          <c:y val="0.18472507796742701"/>
          <c:w val="0.97098239162164357"/>
          <c:h val="0.57384708652043959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ΚΑΤΑΝΑΛΩΤΕΣ'!$A$24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7500000000000006E-2"/>
                  <c:y val="-4.488632372932676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+28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1944444444444442E-2"/>
                  <c:y val="9.437564767895115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6.3888888888888884E-2"/>
                  <c:y val="3.9576884510527904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-23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ΚΑΤΑΝΑΛΩΤΕΣ'!$B$24:$Z$24</c:f>
              <c:numCache>
                <c:formatCode>General</c:formatCode>
                <c:ptCount val="25"/>
                <c:pt idx="0">
                  <c:v>28</c:v>
                </c:pt>
                <c:pt idx="1">
                  <c:v>23</c:v>
                </c:pt>
                <c:pt idx="2">
                  <c:v>35</c:v>
                </c:pt>
                <c:pt idx="3">
                  <c:v>49</c:v>
                </c:pt>
                <c:pt idx="4">
                  <c:v>33</c:v>
                </c:pt>
                <c:pt idx="5">
                  <c:v>34</c:v>
                </c:pt>
                <c:pt idx="6">
                  <c:v>24</c:v>
                </c:pt>
                <c:pt idx="7">
                  <c:v>26</c:v>
                </c:pt>
                <c:pt idx="8">
                  <c:v>-7</c:v>
                </c:pt>
                <c:pt idx="9">
                  <c:v>-4</c:v>
                </c:pt>
                <c:pt idx="10">
                  <c:v>-3</c:v>
                </c:pt>
                <c:pt idx="11">
                  <c:v>-4</c:v>
                </c:pt>
                <c:pt idx="12">
                  <c:v>-13</c:v>
                </c:pt>
                <c:pt idx="13">
                  <c:v>20</c:v>
                </c:pt>
                <c:pt idx="14">
                  <c:v>2</c:v>
                </c:pt>
                <c:pt idx="15">
                  <c:v>13</c:v>
                </c:pt>
                <c:pt idx="16">
                  <c:v>22</c:v>
                </c:pt>
                <c:pt idx="17">
                  <c:v>4</c:v>
                </c:pt>
                <c:pt idx="18">
                  <c:v>-2</c:v>
                </c:pt>
                <c:pt idx="19">
                  <c:v>-2</c:v>
                </c:pt>
                <c:pt idx="20">
                  <c:v>6</c:v>
                </c:pt>
                <c:pt idx="21">
                  <c:v>-16</c:v>
                </c:pt>
                <c:pt idx="22">
                  <c:v>-15</c:v>
                </c:pt>
                <c:pt idx="23">
                  <c:v>-23</c:v>
                </c:pt>
                <c:pt idx="24">
                  <c:v>-17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ΚΑΤΑΝΑΛΩΤΕΣ'!$A$25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2.6388888888888878E-2"/>
                  <c:y val="-6.180753936054206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1944444444444442E-2"/>
                  <c:y val="-8.623302131278755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3.1944553805774281E-2"/>
                  <c:y val="-8.573777089850075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6111111111111129E-2"/>
                  <c:y val="-9.742002341053022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-9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ΚΑΤΑΝΑΛΩΤΕΣ'!$B$25:$Z$25</c:f>
              <c:numCache>
                <c:formatCode>General</c:formatCode>
                <c:ptCount val="25"/>
                <c:pt idx="0">
                  <c:v>55</c:v>
                </c:pt>
                <c:pt idx="1">
                  <c:v>45</c:v>
                </c:pt>
                <c:pt idx="2">
                  <c:v>45</c:v>
                </c:pt>
                <c:pt idx="3">
                  <c:v>61</c:v>
                </c:pt>
                <c:pt idx="4">
                  <c:v>61</c:v>
                </c:pt>
                <c:pt idx="5">
                  <c:v>51</c:v>
                </c:pt>
                <c:pt idx="6">
                  <c:v>49</c:v>
                </c:pt>
                <c:pt idx="7">
                  <c:v>30</c:v>
                </c:pt>
                <c:pt idx="8">
                  <c:v>25</c:v>
                </c:pt>
                <c:pt idx="9">
                  <c:v>13</c:v>
                </c:pt>
                <c:pt idx="10">
                  <c:v>23</c:v>
                </c:pt>
                <c:pt idx="11">
                  <c:v>7</c:v>
                </c:pt>
                <c:pt idx="12">
                  <c:v>-9</c:v>
                </c:pt>
                <c:pt idx="13">
                  <c:v>17</c:v>
                </c:pt>
                <c:pt idx="14">
                  <c:v>16</c:v>
                </c:pt>
                <c:pt idx="15">
                  <c:v>25</c:v>
                </c:pt>
                <c:pt idx="16">
                  <c:v>39</c:v>
                </c:pt>
                <c:pt idx="17">
                  <c:v>21</c:v>
                </c:pt>
                <c:pt idx="18">
                  <c:v>18</c:v>
                </c:pt>
                <c:pt idx="19">
                  <c:v>8</c:v>
                </c:pt>
                <c:pt idx="20">
                  <c:v>13</c:v>
                </c:pt>
                <c:pt idx="21">
                  <c:v>-2</c:v>
                </c:pt>
                <c:pt idx="22">
                  <c:v>-5</c:v>
                </c:pt>
                <c:pt idx="23">
                  <c:v>-6</c:v>
                </c:pt>
                <c:pt idx="24">
                  <c:v>-4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ΚΑΤΑΝΑΛΩΤΕΣ'!$A$26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4722222222222224E-2"/>
                  <c:y val="6.187801546015493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+26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33333333333334E-2"/>
                  <c:y val="-0.12481940499474181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smtClean="0"/>
                      <a:t>M</a:t>
                    </a:r>
                    <a:r>
                      <a:rPr lang="en-US" sz="1200" dirty="0" smtClean="0"/>
                      <a:t>a</a:t>
                    </a:r>
                    <a:r>
                      <a:rPr lang="el-GR" sz="1200" dirty="0" smtClean="0"/>
                      <a:t>x: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7500000000000006E-2"/>
                  <c:y val="0.11873065353158381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 </a:t>
                    </a:r>
                    <a:r>
                      <a:rPr lang="en-US" dirty="0" smtClean="0"/>
                      <a:t>-4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layout>
                <c:manualLayout>
                  <c:x val="-3.6111111111111129E-2"/>
                  <c:y val="8.82868962157930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l-GR" dirty="0" smtClean="0"/>
                      <a:t> </a:t>
                    </a:r>
                    <a:r>
                      <a:rPr lang="en-US" dirty="0" smtClean="0"/>
                      <a:t>-4</a:t>
                    </a:r>
                    <a:endParaRPr lang="en-US" dirty="0"/>
                  </a:p>
                </c:rich>
              </c:tx>
              <c:showVal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3.34881330473698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+12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ΚΑΤΑΝΑΛΩΤΕΣ'!$B$26:$Z$26</c:f>
              <c:numCache>
                <c:formatCode>General</c:formatCode>
                <c:ptCount val="25"/>
                <c:pt idx="0">
                  <c:v>26</c:v>
                </c:pt>
                <c:pt idx="1">
                  <c:v>-2</c:v>
                </c:pt>
                <c:pt idx="2">
                  <c:v>5</c:v>
                </c:pt>
                <c:pt idx="3">
                  <c:v>14</c:v>
                </c:pt>
                <c:pt idx="4">
                  <c:v>41</c:v>
                </c:pt>
                <c:pt idx="5">
                  <c:v>42</c:v>
                </c:pt>
                <c:pt idx="6">
                  <c:v>40</c:v>
                </c:pt>
                <c:pt idx="7">
                  <c:v>39</c:v>
                </c:pt>
                <c:pt idx="8">
                  <c:v>30</c:v>
                </c:pt>
                <c:pt idx="9">
                  <c:v>30</c:v>
                </c:pt>
                <c:pt idx="10">
                  <c:v>19</c:v>
                </c:pt>
                <c:pt idx="11">
                  <c:v>10</c:v>
                </c:pt>
                <c:pt idx="12">
                  <c:v>-4</c:v>
                </c:pt>
                <c:pt idx="13">
                  <c:v>-4</c:v>
                </c:pt>
                <c:pt idx="14">
                  <c:v>-5</c:v>
                </c:pt>
                <c:pt idx="15">
                  <c:v>-2</c:v>
                </c:pt>
                <c:pt idx="16">
                  <c:v>13</c:v>
                </c:pt>
                <c:pt idx="17">
                  <c:v>13</c:v>
                </c:pt>
                <c:pt idx="18">
                  <c:v>18</c:v>
                </c:pt>
                <c:pt idx="19">
                  <c:v>21</c:v>
                </c:pt>
                <c:pt idx="20">
                  <c:v>20</c:v>
                </c:pt>
                <c:pt idx="21">
                  <c:v>17</c:v>
                </c:pt>
                <c:pt idx="22">
                  <c:v>12</c:v>
                </c:pt>
                <c:pt idx="23">
                  <c:v>10</c:v>
                </c:pt>
                <c:pt idx="24">
                  <c:v>12</c:v>
                </c:pt>
              </c:numCache>
            </c:numRef>
          </c:val>
        </c:ser>
        <c:dLbls>
          <c:showVal val="1"/>
        </c:dLbls>
        <c:marker val="1"/>
        <c:axId val="159734400"/>
        <c:axId val="159760768"/>
      </c:lineChart>
      <c:catAx>
        <c:axId val="15973440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9760768"/>
        <c:crosses val="autoZero"/>
        <c:auto val="1"/>
        <c:lblAlgn val="ctr"/>
        <c:lblOffset val="100"/>
      </c:catAx>
      <c:valAx>
        <c:axId val="159760768"/>
        <c:scaling>
          <c:orientation val="minMax"/>
        </c:scaling>
        <c:delete val="1"/>
        <c:axPos val="l"/>
        <c:numFmt formatCode="General" sourceLinked="1"/>
        <c:tickLblPos val="none"/>
        <c:crossAx val="159734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Εκτίμηση εξέλιξης τιμών καταναλωτή κατά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5729009542011905E-2"/>
          <c:y val="0.23081058472436444"/>
          <c:w val="0.94854281844886135"/>
          <c:h val="0.49438387427914926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ΚΑΤΑΝΑΛΩΤΕΣ'!$A$28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6882003158574296E-2"/>
                  <c:y val="-4.204694620080732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5.9805562095971383E-2"/>
                  <c:y val="4.6233365876934947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-20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8.6559502029691945E-4"/>
                  <c:y val="1.206034184684117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ΚΑΤΑΝΑΛΩΤΕΣ'!$B$28:$Z$28</c:f>
              <c:numCache>
                <c:formatCode>General</c:formatCode>
                <c:ptCount val="25"/>
                <c:pt idx="0">
                  <c:v>8</c:v>
                </c:pt>
                <c:pt idx="1">
                  <c:v>11</c:v>
                </c:pt>
                <c:pt idx="2">
                  <c:v>42</c:v>
                </c:pt>
                <c:pt idx="3">
                  <c:v>36</c:v>
                </c:pt>
                <c:pt idx="4">
                  <c:v>21</c:v>
                </c:pt>
                <c:pt idx="5">
                  <c:v>29</c:v>
                </c:pt>
                <c:pt idx="6">
                  <c:v>-5</c:v>
                </c:pt>
                <c:pt idx="7">
                  <c:v>10</c:v>
                </c:pt>
                <c:pt idx="8">
                  <c:v>-15</c:v>
                </c:pt>
                <c:pt idx="9">
                  <c:v>-9</c:v>
                </c:pt>
                <c:pt idx="10">
                  <c:v>-6</c:v>
                </c:pt>
                <c:pt idx="11">
                  <c:v>-4</c:v>
                </c:pt>
                <c:pt idx="12">
                  <c:v>-20</c:v>
                </c:pt>
                <c:pt idx="13">
                  <c:v>-8</c:v>
                </c:pt>
                <c:pt idx="14">
                  <c:v>-3</c:v>
                </c:pt>
                <c:pt idx="15">
                  <c:v>11</c:v>
                </c:pt>
                <c:pt idx="16">
                  <c:v>18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  <c:pt idx="20">
                  <c:v>9</c:v>
                </c:pt>
                <c:pt idx="21">
                  <c:v>-14</c:v>
                </c:pt>
                <c:pt idx="22">
                  <c:v>-1</c:v>
                </c:pt>
                <c:pt idx="23">
                  <c:v>-11</c:v>
                </c:pt>
                <c:pt idx="24">
                  <c:v>-10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ΚΑΤΑΝΑΛΩΤΕΣ'!$A$29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2.2222224652474275E-2"/>
                  <c:y val="-5.6955040050156336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+31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2596788341730985E-2"/>
                  <c:y val="-7.231339264131916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9.8611121895354537E-2"/>
                  <c:y val="3.132527202758599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l-GR" baseline="0" dirty="0" smtClean="0"/>
                      <a:t> </a:t>
                    </a:r>
                    <a:r>
                      <a:rPr lang="en-US" dirty="0" smtClean="0"/>
                      <a:t>-17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7777780815592839E-3"/>
                  <c:y val="-4.556403204012508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ΚΑΤΑΝΑΛΩΤΕΣ'!$B$29:$Z$29</c:f>
              <c:numCache>
                <c:formatCode>General</c:formatCode>
                <c:ptCount val="25"/>
                <c:pt idx="0">
                  <c:v>31</c:v>
                </c:pt>
                <c:pt idx="1">
                  <c:v>7</c:v>
                </c:pt>
                <c:pt idx="2">
                  <c:v>25</c:v>
                </c:pt>
                <c:pt idx="3">
                  <c:v>41</c:v>
                </c:pt>
                <c:pt idx="4">
                  <c:v>33</c:v>
                </c:pt>
                <c:pt idx="5">
                  <c:v>36</c:v>
                </c:pt>
                <c:pt idx="6">
                  <c:v>8</c:v>
                </c:pt>
                <c:pt idx="7">
                  <c:v>10</c:v>
                </c:pt>
                <c:pt idx="8">
                  <c:v>0.2</c:v>
                </c:pt>
                <c:pt idx="9">
                  <c:v>-4</c:v>
                </c:pt>
                <c:pt idx="10">
                  <c:v>10</c:v>
                </c:pt>
                <c:pt idx="11">
                  <c:v>-5</c:v>
                </c:pt>
                <c:pt idx="12">
                  <c:v>-17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26</c:v>
                </c:pt>
                <c:pt idx="17">
                  <c:v>8</c:v>
                </c:pt>
                <c:pt idx="18">
                  <c:v>9</c:v>
                </c:pt>
                <c:pt idx="19">
                  <c:v>0</c:v>
                </c:pt>
                <c:pt idx="20">
                  <c:v>6</c:v>
                </c:pt>
                <c:pt idx="21">
                  <c:v>-15</c:v>
                </c:pt>
                <c:pt idx="22">
                  <c:v>2</c:v>
                </c:pt>
                <c:pt idx="23">
                  <c:v>-12</c:v>
                </c:pt>
                <c:pt idx="24">
                  <c:v>-9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ΚΑΤΑΝΑΛΩΤΕΣ'!$A$30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2.3611113693253919E-2"/>
                  <c:y val="5.125953604514068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777780815592831E-2"/>
                  <c:y val="7.688930406771102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n-US" dirty="0" smtClean="0"/>
                      <a:t>-9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1276031416888832E-2"/>
                  <c:y val="-6.661833710118578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-1.9934264017554711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+22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ΚΑΤΑΝΑΛΩΤΕΣ'!$B$30:$Z$30</c:f>
              <c:numCache>
                <c:formatCode>General</c:formatCode>
                <c:ptCount val="25"/>
                <c:pt idx="0">
                  <c:v>2</c:v>
                </c:pt>
                <c:pt idx="1">
                  <c:v>-9</c:v>
                </c:pt>
                <c:pt idx="2">
                  <c:v>7</c:v>
                </c:pt>
                <c:pt idx="3">
                  <c:v>14</c:v>
                </c:pt>
                <c:pt idx="4">
                  <c:v>33</c:v>
                </c:pt>
                <c:pt idx="5">
                  <c:v>25</c:v>
                </c:pt>
                <c:pt idx="6">
                  <c:v>24</c:v>
                </c:pt>
                <c:pt idx="7">
                  <c:v>27</c:v>
                </c:pt>
                <c:pt idx="8">
                  <c:v>20</c:v>
                </c:pt>
                <c:pt idx="9">
                  <c:v>17</c:v>
                </c:pt>
                <c:pt idx="10">
                  <c:v>13</c:v>
                </c:pt>
                <c:pt idx="11">
                  <c:v>7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5">
                  <c:v>8</c:v>
                </c:pt>
                <c:pt idx="16">
                  <c:v>20</c:v>
                </c:pt>
                <c:pt idx="17">
                  <c:v>19</c:v>
                </c:pt>
                <c:pt idx="18">
                  <c:v>20</c:v>
                </c:pt>
                <c:pt idx="19">
                  <c:v>24</c:v>
                </c:pt>
                <c:pt idx="20">
                  <c:v>23</c:v>
                </c:pt>
                <c:pt idx="21">
                  <c:v>25</c:v>
                </c:pt>
                <c:pt idx="22">
                  <c:v>24</c:v>
                </c:pt>
                <c:pt idx="23">
                  <c:v>13</c:v>
                </c:pt>
                <c:pt idx="24">
                  <c:v>22</c:v>
                </c:pt>
              </c:numCache>
            </c:numRef>
          </c:val>
        </c:ser>
        <c:dLbls>
          <c:showVal val="1"/>
        </c:dLbls>
        <c:marker val="1"/>
        <c:axId val="159174656"/>
        <c:axId val="159176192"/>
      </c:lineChart>
      <c:catAx>
        <c:axId val="15917465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59176192"/>
        <c:crosses val="autoZero"/>
        <c:auto val="1"/>
        <c:lblAlgn val="ctr"/>
        <c:lblOffset val="100"/>
      </c:catAx>
      <c:valAx>
        <c:axId val="159176192"/>
        <c:scaling>
          <c:orientation val="minMax"/>
        </c:scaling>
        <c:delete val="1"/>
        <c:axPos val="l"/>
        <c:numFmt formatCode="General" sourceLinked="1"/>
        <c:tickLblPos val="none"/>
        <c:crossAx val="159174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 algn="ctr" rtl="0">
              <a:defRPr lang="el-GR"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Εκτίμηση για την εξέλιξη της ανεργίας κατά το επόμενο 12μηνο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6872265966754E-2"/>
          <c:y val="0.17351197713765293"/>
          <c:w val="0.90997572178477693"/>
          <c:h val="0.56477805550168003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ΚΑΤΑΝΑΛΩΤΕΣ'!$A$32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7791666666666706E-2"/>
                  <c:y val="-5.4314939816316382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+73</a:t>
                    </a:r>
                    <a:endParaRPr lang="el-GR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4812554680664951E-2"/>
                  <c:y val="-7.968546267695400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6881999125109297E-2"/>
                  <c:y val="-0.13825507087961189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7083333333333404E-3"/>
                  <c:y val="2.0941729412845281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+51</a:t>
                    </a:r>
                    <a:endParaRPr lang="el-GR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ΚΑΤΑΝΑΛΩΤΕΣ'!$B$32:$Z$32</c:f>
              <c:numCache>
                <c:formatCode>General</c:formatCode>
                <c:ptCount val="25"/>
                <c:pt idx="0">
                  <c:v>73</c:v>
                </c:pt>
                <c:pt idx="1">
                  <c:v>53</c:v>
                </c:pt>
                <c:pt idx="2">
                  <c:v>81</c:v>
                </c:pt>
                <c:pt idx="3">
                  <c:v>84</c:v>
                </c:pt>
                <c:pt idx="4">
                  <c:v>84</c:v>
                </c:pt>
                <c:pt idx="5">
                  <c:v>89</c:v>
                </c:pt>
                <c:pt idx="6">
                  <c:v>84</c:v>
                </c:pt>
                <c:pt idx="7">
                  <c:v>82</c:v>
                </c:pt>
                <c:pt idx="8">
                  <c:v>63</c:v>
                </c:pt>
                <c:pt idx="9">
                  <c:v>57</c:v>
                </c:pt>
                <c:pt idx="10">
                  <c:v>44</c:v>
                </c:pt>
                <c:pt idx="11">
                  <c:v>36</c:v>
                </c:pt>
                <c:pt idx="12">
                  <c:v>16</c:v>
                </c:pt>
                <c:pt idx="13">
                  <c:v>41</c:v>
                </c:pt>
                <c:pt idx="14">
                  <c:v>50</c:v>
                </c:pt>
                <c:pt idx="15">
                  <c:v>52</c:v>
                </c:pt>
                <c:pt idx="16">
                  <c:v>54</c:v>
                </c:pt>
                <c:pt idx="17">
                  <c:v>27</c:v>
                </c:pt>
                <c:pt idx="18">
                  <c:v>27</c:v>
                </c:pt>
                <c:pt idx="19">
                  <c:v>13</c:v>
                </c:pt>
                <c:pt idx="20">
                  <c:v>14</c:v>
                </c:pt>
                <c:pt idx="21">
                  <c:v>4</c:v>
                </c:pt>
                <c:pt idx="22">
                  <c:v>55</c:v>
                </c:pt>
                <c:pt idx="23">
                  <c:v>61</c:v>
                </c:pt>
                <c:pt idx="24">
                  <c:v>51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ΚΑΤΑΝΑΛΩΤΕΣ'!$A$33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8333333333333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+71</a:t>
                    </a:r>
                    <a:endParaRPr lang="el-GR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4722222222222224E-2"/>
                  <c:y val="-7.5256669229161591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5.833333333333339E-2"/>
                  <c:y val="5.49952582828488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</a:t>
                    </a:r>
                    <a:r>
                      <a:rPr lang="en-US" dirty="0" smtClean="0"/>
                      <a:t>-8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666666666666683E-3"/>
                  <c:y val="-1.7366923668268069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+56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ΚΑΤΑΝΑΛΩΤΕΣ'!$B$33:$Z$33</c:f>
              <c:numCache>
                <c:formatCode>General</c:formatCode>
                <c:ptCount val="25"/>
                <c:pt idx="0">
                  <c:v>71</c:v>
                </c:pt>
                <c:pt idx="1">
                  <c:v>47</c:v>
                </c:pt>
                <c:pt idx="2">
                  <c:v>82</c:v>
                </c:pt>
                <c:pt idx="3">
                  <c:v>89</c:v>
                </c:pt>
                <c:pt idx="4">
                  <c:v>84</c:v>
                </c:pt>
                <c:pt idx="5">
                  <c:v>85</c:v>
                </c:pt>
                <c:pt idx="6">
                  <c:v>88</c:v>
                </c:pt>
                <c:pt idx="7">
                  <c:v>83</c:v>
                </c:pt>
                <c:pt idx="8">
                  <c:v>83</c:v>
                </c:pt>
                <c:pt idx="9">
                  <c:v>75</c:v>
                </c:pt>
                <c:pt idx="10">
                  <c:v>62</c:v>
                </c:pt>
                <c:pt idx="11">
                  <c:v>50</c:v>
                </c:pt>
                <c:pt idx="12">
                  <c:v>16</c:v>
                </c:pt>
                <c:pt idx="13">
                  <c:v>65</c:v>
                </c:pt>
                <c:pt idx="14">
                  <c:v>65</c:v>
                </c:pt>
                <c:pt idx="15">
                  <c:v>63</c:v>
                </c:pt>
                <c:pt idx="16">
                  <c:v>62</c:v>
                </c:pt>
                <c:pt idx="17">
                  <c:v>46</c:v>
                </c:pt>
                <c:pt idx="18">
                  <c:v>33</c:v>
                </c:pt>
                <c:pt idx="19">
                  <c:v>25</c:v>
                </c:pt>
                <c:pt idx="20">
                  <c:v>21</c:v>
                </c:pt>
                <c:pt idx="21">
                  <c:v>-8</c:v>
                </c:pt>
                <c:pt idx="22">
                  <c:v>16</c:v>
                </c:pt>
                <c:pt idx="23">
                  <c:v>69</c:v>
                </c:pt>
                <c:pt idx="24">
                  <c:v>56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ΚΑΤΑΝΑΛΩΤΕΣ'!$A$34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6111111111111129E-2"/>
                  <c:y val="6.946769467307227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5.1388888888888887E-2"/>
                  <c:y val="5.4995258282848868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</a:t>
                    </a:r>
                    <a:r>
                      <a:rPr lang="el-GR" dirty="0" smtClean="0"/>
                      <a:t> +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4.1666666666666683E-3"/>
                  <c:y val="4.3417309170670187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+41</a:t>
                    </a:r>
                    <a:endParaRPr lang="el-GR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ΚΑΤΑΝΑΛΩΤΕΣ'!$B$34:$Z$34</c:f>
              <c:numCache>
                <c:formatCode>General</c:formatCode>
                <c:ptCount val="25"/>
                <c:pt idx="0">
                  <c:v>66</c:v>
                </c:pt>
                <c:pt idx="1">
                  <c:v>46</c:v>
                </c:pt>
                <c:pt idx="2">
                  <c:v>41</c:v>
                </c:pt>
                <c:pt idx="3">
                  <c:v>25</c:v>
                </c:pt>
                <c:pt idx="4">
                  <c:v>25</c:v>
                </c:pt>
                <c:pt idx="5">
                  <c:v>32</c:v>
                </c:pt>
                <c:pt idx="6">
                  <c:v>36</c:v>
                </c:pt>
                <c:pt idx="7">
                  <c:v>40</c:v>
                </c:pt>
                <c:pt idx="8">
                  <c:v>38</c:v>
                </c:pt>
                <c:pt idx="9">
                  <c:v>24</c:v>
                </c:pt>
                <c:pt idx="10">
                  <c:v>18</c:v>
                </c:pt>
                <c:pt idx="11">
                  <c:v>19</c:v>
                </c:pt>
                <c:pt idx="12">
                  <c:v>7</c:v>
                </c:pt>
                <c:pt idx="13">
                  <c:v>16</c:v>
                </c:pt>
                <c:pt idx="14">
                  <c:v>17</c:v>
                </c:pt>
                <c:pt idx="15">
                  <c:v>15</c:v>
                </c:pt>
                <c:pt idx="16">
                  <c:v>7</c:v>
                </c:pt>
                <c:pt idx="17">
                  <c:v>6</c:v>
                </c:pt>
                <c:pt idx="18">
                  <c:v>2</c:v>
                </c:pt>
                <c:pt idx="19">
                  <c:v>7</c:v>
                </c:pt>
                <c:pt idx="20">
                  <c:v>9</c:v>
                </c:pt>
                <c:pt idx="21">
                  <c:v>15</c:v>
                </c:pt>
                <c:pt idx="22">
                  <c:v>22</c:v>
                </c:pt>
                <c:pt idx="23">
                  <c:v>47</c:v>
                </c:pt>
                <c:pt idx="24">
                  <c:v>41</c:v>
                </c:pt>
              </c:numCache>
            </c:numRef>
          </c:val>
        </c:ser>
        <c:dLbls>
          <c:showVal val="1"/>
        </c:dLbls>
        <c:marker val="1"/>
        <c:axId val="160494720"/>
        <c:axId val="160496256"/>
      </c:lineChart>
      <c:catAx>
        <c:axId val="160494720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/>
            </a:pPr>
            <a:endParaRPr lang="el-GR"/>
          </a:p>
        </c:txPr>
        <c:crossAx val="160496256"/>
        <c:crosses val="autoZero"/>
        <c:auto val="1"/>
        <c:lblAlgn val="ctr"/>
        <c:lblOffset val="100"/>
      </c:catAx>
      <c:valAx>
        <c:axId val="160496256"/>
        <c:scaling>
          <c:orientation val="minMax"/>
        </c:scaling>
        <c:delete val="1"/>
        <c:axPos val="l"/>
        <c:numFmt formatCode="General" sourceLinked="1"/>
        <c:tickLblPos val="none"/>
        <c:crossAx val="1604947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el-GR" sz="14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/>
              <a:t>Αξιολόγηση συγκυρίας για την πραγματοποίηση σημαντικών αγορών</a:t>
            </a:r>
          </a:p>
        </c:rich>
      </c:tx>
      <c:layout>
        <c:manualLayout>
          <c:xMode val="edge"/>
          <c:yMode val="edge"/>
          <c:x val="0.25557633420822395"/>
          <c:y val="0"/>
        </c:manualLayout>
      </c:layout>
    </c:title>
    <c:plotArea>
      <c:layout>
        <c:manualLayout>
          <c:layoutTarget val="inner"/>
          <c:xMode val="edge"/>
          <c:yMode val="edge"/>
          <c:x val="6.3454767274327001E-2"/>
          <c:y val="7.9779471880877431E-2"/>
          <c:w val="0.87796695727734153"/>
          <c:h val="0.61879281950770026"/>
        </c:manualLayout>
      </c:layout>
      <c:lineChart>
        <c:grouping val="standard"/>
        <c:ser>
          <c:idx val="0"/>
          <c:order val="0"/>
          <c:tx>
            <c:strRef>
              <c:f>'ΣΥΓΚΡΙΤΙΚΑ ΚΑΤΑΝΑΛΩΤΕΣ'!$A$36</c:f>
              <c:strCache>
                <c:ptCount val="1"/>
                <c:pt idx="0">
                  <c:v>Θεσσαλονίκη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84166666666667E-2"/>
                  <c:y val="6.586980023025157E-4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3423775153105781E-2"/>
                  <c:y val="-7.03147428970399E-2"/>
                </c:manualLayout>
              </c:layout>
              <c:tx>
                <c:rich>
                  <a:bodyPr/>
                  <a:lstStyle/>
                  <a:p>
                    <a:r>
                      <a:rPr lang="el-GR" sz="1200" smtClean="0"/>
                      <a:t>Max: </a:t>
                    </a:r>
                  </a:p>
                  <a:p>
                    <a:r>
                      <a:rPr lang="en-US" smtClean="0"/>
                      <a:t>-33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2"/>
              <c:layout>
                <c:manualLayout>
                  <c:x val="-5.8416776027996442E-2"/>
                  <c:y val="5.9511212981889473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-67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2.6944444444444446E-3"/>
                  <c:y val="3.428870656206640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ΚΑΤΑΝΑΛΩΤΕΣ'!$B$36:$Z$36</c:f>
              <c:numCache>
                <c:formatCode>General</c:formatCode>
                <c:ptCount val="25"/>
                <c:pt idx="0">
                  <c:v>-38</c:v>
                </c:pt>
                <c:pt idx="1">
                  <c:v>-37</c:v>
                </c:pt>
                <c:pt idx="2">
                  <c:v>-57</c:v>
                </c:pt>
                <c:pt idx="3">
                  <c:v>-58</c:v>
                </c:pt>
                <c:pt idx="4">
                  <c:v>-59</c:v>
                </c:pt>
                <c:pt idx="5">
                  <c:v>-61</c:v>
                </c:pt>
                <c:pt idx="6">
                  <c:v>-61</c:v>
                </c:pt>
                <c:pt idx="7">
                  <c:v>-56</c:v>
                </c:pt>
                <c:pt idx="8">
                  <c:v>-58</c:v>
                </c:pt>
                <c:pt idx="9">
                  <c:v>-61</c:v>
                </c:pt>
                <c:pt idx="10">
                  <c:v>-65</c:v>
                </c:pt>
                <c:pt idx="11">
                  <c:v>-53</c:v>
                </c:pt>
                <c:pt idx="12">
                  <c:v>-56</c:v>
                </c:pt>
                <c:pt idx="13">
                  <c:v>-52</c:v>
                </c:pt>
                <c:pt idx="14">
                  <c:v>-52</c:v>
                </c:pt>
                <c:pt idx="15">
                  <c:v>-47</c:v>
                </c:pt>
                <c:pt idx="16">
                  <c:v>-61</c:v>
                </c:pt>
                <c:pt idx="17">
                  <c:v>-47</c:v>
                </c:pt>
                <c:pt idx="18">
                  <c:v>-56</c:v>
                </c:pt>
                <c:pt idx="19">
                  <c:v>-47</c:v>
                </c:pt>
                <c:pt idx="20">
                  <c:v>-52</c:v>
                </c:pt>
                <c:pt idx="21">
                  <c:v>-33</c:v>
                </c:pt>
                <c:pt idx="22">
                  <c:v>-67</c:v>
                </c:pt>
                <c:pt idx="23">
                  <c:v>-48</c:v>
                </c:pt>
                <c:pt idx="24">
                  <c:v>-40</c:v>
                </c:pt>
              </c:numCache>
            </c:numRef>
          </c:val>
        </c:ser>
        <c:ser>
          <c:idx val="1"/>
          <c:order val="1"/>
          <c:tx>
            <c:strRef>
              <c:f>'ΣΥΓΚΡΙΤΙΚΑ ΚΑΤΑΝΑΛΩΤΕΣ'!$A$37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>
                <c:manualLayout>
                  <c:x val="-5.0159448818897653E-2"/>
                  <c:y val="5.9657075420590289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5.6944444444444443E-2"/>
                  <c:y val="5.044501283964598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  <a:r>
                      <a:rPr lang="en-US" dirty="0" smtClean="0"/>
                      <a:t>-70</a:t>
                    </a:r>
                    <a:endParaRPr lang="en-US" dirty="0"/>
                  </a:p>
                </c:rich>
              </c:tx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0"/>
                  <c:y val="-6.4457516406214332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-35</a:t>
                    </a:r>
                    <a:endParaRPr lang="en-US" dirty="0"/>
                  </a:p>
                </c:rich>
              </c:tx>
              <c:showVal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2.7777777777777822E-3"/>
                  <c:y val="-8.4075021399410092E-3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</a:t>
                    </a:r>
                  </a:p>
                  <a:p>
                    <a:r>
                      <a:rPr lang="en-US" dirty="0" smtClean="0"/>
                      <a:t>-35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ΚΑΤΑΝΑΛΩΤΕΣ'!$B$37:$Z$37</c:f>
              <c:numCache>
                <c:formatCode>General</c:formatCode>
                <c:ptCount val="25"/>
                <c:pt idx="0">
                  <c:v>-48</c:v>
                </c:pt>
                <c:pt idx="1">
                  <c:v>-44</c:v>
                </c:pt>
                <c:pt idx="2">
                  <c:v>-56</c:v>
                </c:pt>
                <c:pt idx="3">
                  <c:v>-62</c:v>
                </c:pt>
                <c:pt idx="4">
                  <c:v>-48</c:v>
                </c:pt>
                <c:pt idx="5">
                  <c:v>-56</c:v>
                </c:pt>
                <c:pt idx="6">
                  <c:v>-65</c:v>
                </c:pt>
                <c:pt idx="7">
                  <c:v>-67</c:v>
                </c:pt>
                <c:pt idx="8">
                  <c:v>-58</c:v>
                </c:pt>
                <c:pt idx="9">
                  <c:v>-55</c:v>
                </c:pt>
                <c:pt idx="10">
                  <c:v>-56</c:v>
                </c:pt>
                <c:pt idx="11">
                  <c:v>-58</c:v>
                </c:pt>
                <c:pt idx="12">
                  <c:v>-62</c:v>
                </c:pt>
                <c:pt idx="13">
                  <c:v>-63</c:v>
                </c:pt>
                <c:pt idx="14">
                  <c:v>-63</c:v>
                </c:pt>
                <c:pt idx="15">
                  <c:v>-70</c:v>
                </c:pt>
                <c:pt idx="16">
                  <c:v>-68</c:v>
                </c:pt>
                <c:pt idx="17">
                  <c:v>-59</c:v>
                </c:pt>
                <c:pt idx="18">
                  <c:v>-58</c:v>
                </c:pt>
                <c:pt idx="19">
                  <c:v>-58</c:v>
                </c:pt>
                <c:pt idx="20">
                  <c:v>-46</c:v>
                </c:pt>
                <c:pt idx="21">
                  <c:v>-35</c:v>
                </c:pt>
                <c:pt idx="22">
                  <c:v>-36</c:v>
                </c:pt>
                <c:pt idx="23">
                  <c:v>-51</c:v>
                </c:pt>
                <c:pt idx="24">
                  <c:v>-35</c:v>
                </c:pt>
              </c:numCache>
            </c:numRef>
          </c:val>
        </c:ser>
        <c:ser>
          <c:idx val="2"/>
          <c:order val="2"/>
          <c:tx>
            <c:strRef>
              <c:f>'ΣΥΓΚΡΙΤΙΚΑ ΚΑΤΑΝΑΛΩΤΕΣ'!$A$38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6111111111111129E-2"/>
                  <c:y val="-5.88525149795870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6111111111111129E-2"/>
                  <c:y val="-6.165501569290058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Min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n-US" dirty="0" smtClean="0"/>
                      <a:t>-25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33333333333334E-2"/>
                  <c:y val="7.0062517832841745E-2"/>
                </c:manualLayout>
              </c:layout>
              <c:tx>
                <c:rich>
                  <a:bodyPr/>
                  <a:lstStyle/>
                  <a:p>
                    <a:r>
                      <a:rPr lang="el-GR" sz="1200" dirty="0" err="1" smtClean="0"/>
                      <a:t>Max</a:t>
                    </a:r>
                    <a:r>
                      <a:rPr lang="el-GR" sz="1200" dirty="0" smtClean="0"/>
                      <a:t>: </a:t>
                    </a:r>
                  </a:p>
                  <a:p>
                    <a:r>
                      <a:rPr lang="el-GR" dirty="0" smtClean="0"/>
                      <a:t>+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2.7777777777777822E-3"/>
                  <c:y val="-1.401250356656833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l-GR" sz="1600" b="1" i="0" u="none" strike="noStrike" kern="1200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'ΣΥΓΚΡΙΤΙΚΑ ΚΑΤΑΝΑΛΩΤΕΣ'!$B$2:$Z$2</c:f>
              <c:strCache>
                <c:ptCount val="25"/>
                <c:pt idx="0">
                  <c:v>ΜΑΡΤΙΟΣ 2009</c:v>
                </c:pt>
                <c:pt idx="1">
                  <c:v>ΣΕΠΤΕΜΒΡΙΟΣ 2009</c:v>
                </c:pt>
                <c:pt idx="2">
                  <c:v>ΜΑΡΤΙΟΣ 2010</c:v>
                </c:pt>
                <c:pt idx="3">
                  <c:v>ΣΕΠΤΕΜΒΡΙΟΣ 2010</c:v>
                </c:pt>
                <c:pt idx="4">
                  <c:v>ΜΑΡΤΙΟΣ 2011</c:v>
                </c:pt>
                <c:pt idx="5">
                  <c:v>ΣΕΠΤΕΜΒΡΙΟΣ 2011</c:v>
                </c:pt>
                <c:pt idx="6">
                  <c:v>ΜΑΡΤΙΟΣ 2012</c:v>
                </c:pt>
                <c:pt idx="7">
                  <c:v>ΣΕΠΤΕΜΒΡΙΟΣ 2012</c:v>
                </c:pt>
                <c:pt idx="8">
                  <c:v>ΜΑΡΤΙΟΣ 2013</c:v>
                </c:pt>
                <c:pt idx="9">
                  <c:v>ΣΕΠΤΕΜΒΡΙΟΣ 2013</c:v>
                </c:pt>
                <c:pt idx="10">
                  <c:v>ΜΑΡΤΙΟΣ 2014</c:v>
                </c:pt>
                <c:pt idx="11">
                  <c:v>ΣΕΠΤΕΜΒΡΙΟΣ 2014</c:v>
                </c:pt>
                <c:pt idx="12">
                  <c:v>ΜΑΡΤΙΟΣ 2015</c:v>
                </c:pt>
                <c:pt idx="13">
                  <c:v>ΣΕΠΤΕΜΒΡΙΟΣ 2015</c:v>
                </c:pt>
                <c:pt idx="14">
                  <c:v>ΜΑΡΤΙΟΣ 2016</c:v>
                </c:pt>
                <c:pt idx="15">
                  <c:v>ΣΕΠΤΕΜΒΡΙΟΣ 2016</c:v>
                </c:pt>
                <c:pt idx="16">
                  <c:v>ΜΑΡΤΙΟΣ 2017</c:v>
                </c:pt>
                <c:pt idx="17">
                  <c:v>ΣΕΠΤΕΜΒΡΙΟΣ 2017</c:v>
                </c:pt>
                <c:pt idx="18">
                  <c:v>ΜΑΡΤΙΟΣ 2018</c:v>
                </c:pt>
                <c:pt idx="19">
                  <c:v>ΣΕΠΤΕΜΒΡΙΟΣ 2018</c:v>
                </c:pt>
                <c:pt idx="20">
                  <c:v>ΜΑΡΤΙΟΣ 2019</c:v>
                </c:pt>
                <c:pt idx="21">
                  <c:v>ΣΕΠΤΕΜΒΡΙΟΣ 2019</c:v>
                </c:pt>
                <c:pt idx="22">
                  <c:v>ΜΑΡΤΙΟΣ 2020</c:v>
                </c:pt>
                <c:pt idx="23">
                  <c:v>ΣΕΠΤΕΜΒΡΙΟΣ 2020</c:v>
                </c:pt>
                <c:pt idx="24">
                  <c:v>ΜΑΡΤΙΟ 2021</c:v>
                </c:pt>
              </c:strCache>
            </c:strRef>
          </c:cat>
          <c:val>
            <c:numRef>
              <c:f>'ΣΥΓΚΡΙΤΙΚΑ ΚΑΤΑΝΑΛΩΤΕΣ'!$B$38:$Z$38</c:f>
              <c:numCache>
                <c:formatCode>General</c:formatCode>
                <c:ptCount val="25"/>
                <c:pt idx="0">
                  <c:v>-24</c:v>
                </c:pt>
                <c:pt idx="1">
                  <c:v>-15</c:v>
                </c:pt>
                <c:pt idx="2">
                  <c:v>-15</c:v>
                </c:pt>
                <c:pt idx="3">
                  <c:v>-14</c:v>
                </c:pt>
                <c:pt idx="4">
                  <c:v>-17</c:v>
                </c:pt>
                <c:pt idx="5">
                  <c:v>-21</c:v>
                </c:pt>
                <c:pt idx="6">
                  <c:v>-21</c:v>
                </c:pt>
                <c:pt idx="7">
                  <c:v>-25</c:v>
                </c:pt>
                <c:pt idx="8">
                  <c:v>-23</c:v>
                </c:pt>
                <c:pt idx="9">
                  <c:v>-17</c:v>
                </c:pt>
                <c:pt idx="10">
                  <c:v>-11</c:v>
                </c:pt>
                <c:pt idx="11">
                  <c:v>-10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-2</c:v>
                </c:pt>
                <c:pt idx="17">
                  <c:v>1</c:v>
                </c:pt>
                <c:pt idx="18">
                  <c:v>-1</c:v>
                </c:pt>
                <c:pt idx="19">
                  <c:v>0</c:v>
                </c:pt>
                <c:pt idx="20">
                  <c:v>-4</c:v>
                </c:pt>
                <c:pt idx="21">
                  <c:v>-4</c:v>
                </c:pt>
                <c:pt idx="22">
                  <c:v>-14</c:v>
                </c:pt>
                <c:pt idx="23">
                  <c:v>-19</c:v>
                </c:pt>
                <c:pt idx="24">
                  <c:v>-20</c:v>
                </c:pt>
              </c:numCache>
            </c:numRef>
          </c:val>
        </c:ser>
        <c:dLbls>
          <c:showVal val="1"/>
        </c:dLbls>
        <c:marker val="1"/>
        <c:axId val="162358016"/>
        <c:axId val="162359552"/>
      </c:lineChart>
      <c:catAx>
        <c:axId val="162358016"/>
        <c:scaling>
          <c:orientation val="minMax"/>
        </c:scaling>
        <c:axPos val="b"/>
        <c:majorGridlines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62359552"/>
        <c:crosses val="autoZero"/>
        <c:auto val="1"/>
        <c:lblAlgn val="ctr"/>
        <c:lblOffset val="100"/>
      </c:catAx>
      <c:valAx>
        <c:axId val="162359552"/>
        <c:scaling>
          <c:orientation val="minMax"/>
        </c:scaling>
        <c:delete val="1"/>
        <c:axPos val="l"/>
        <c:numFmt formatCode="General" sourceLinked="1"/>
        <c:tickLblPos val="none"/>
        <c:crossAx val="162358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8690266841644813"/>
          <c:y val="4.9464137589986232E-2"/>
          <c:w val="0.42341677602799682"/>
          <c:h val="5.4076126952841044E-2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2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1E61-B998-4C8A-9F44-634BE22E4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6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2060575"/>
            <a:ext cx="7162800" cy="110966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5275" y="2803525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10388" y="1912938"/>
            <a:ext cx="1909762" cy="46132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76338" y="1912938"/>
            <a:ext cx="5581650" cy="4613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29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dirty="0" smtClean="0"/>
              <a:t>1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3376312"/>
              </p:ext>
            </p:extLst>
          </p:nvPr>
        </p:nvGraphicFramePr>
        <p:xfrm>
          <a:off x="0" y="1556793"/>
          <a:ext cx="9143999" cy="445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2913586"/>
              </p:ext>
            </p:extLst>
          </p:nvPr>
        </p:nvGraphicFramePr>
        <p:xfrm>
          <a:off x="0" y="1628799"/>
          <a:ext cx="9144000" cy="43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8589048"/>
              </p:ext>
            </p:extLst>
          </p:nvPr>
        </p:nvGraphicFramePr>
        <p:xfrm>
          <a:off x="0" y="1484784"/>
          <a:ext cx="9144000" cy="45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9537846"/>
              </p:ext>
            </p:extLst>
          </p:nvPr>
        </p:nvGraphicFramePr>
        <p:xfrm>
          <a:off x="0" y="1628800"/>
          <a:ext cx="9143999" cy="43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9512" y="6347972"/>
            <a:ext cx="2300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δεν συμπεριλαμβάνονται </a:t>
            </a:r>
            <a:endParaRPr lang="el-GR" sz="900" dirty="0"/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5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1852356"/>
              </p:ext>
            </p:extLst>
          </p:nvPr>
        </p:nvGraphicFramePr>
        <p:xfrm>
          <a:off x="0" y="1268760"/>
          <a:ext cx="9065419" cy="439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2389973"/>
              </p:ext>
            </p:extLst>
          </p:nvPr>
        </p:nvGraphicFramePr>
        <p:xfrm>
          <a:off x="0" y="1484784"/>
          <a:ext cx="9144000" cy="45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1878205"/>
              </p:ext>
            </p:extLst>
          </p:nvPr>
        </p:nvGraphicFramePr>
        <p:xfrm>
          <a:off x="0" y="1628800"/>
          <a:ext cx="9144000" cy="435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9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1696749"/>
              </p:ext>
            </p:extLst>
          </p:nvPr>
        </p:nvGraphicFramePr>
        <p:xfrm>
          <a:off x="0" y="1628800"/>
          <a:ext cx="9144000" cy="43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0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5947090"/>
              </p:ext>
            </p:extLst>
          </p:nvPr>
        </p:nvGraphicFramePr>
        <p:xfrm>
          <a:off x="0" y="1484783"/>
          <a:ext cx="9144000" cy="453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Βιομηχανίας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239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Βαρόμετρο ΕΒΕΘ: Οι δείκτες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4591065"/>
          </a:xfrm>
        </p:spPr>
        <p:txBody>
          <a:bodyPr/>
          <a:lstStyle/>
          <a:p>
            <a:r>
              <a:rPr lang="el-GR" dirty="0" smtClean="0"/>
              <a:t>Οι δείκτες του Βαρόμετρου ΕΒΕΘ είναι οι αριθμητικές διαφορές μεταξύ των συνολικών θετικών απαντήσεων και των αντίστοιχων συνολικών αρνητικών απαντήσεων, σε κάθε ερώτηση που περιέχεται στα ερωτηματολόγια του Βαρόμετρου ΕΒΕΘ.</a:t>
            </a:r>
            <a:endParaRPr lang="uk-UA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2526124"/>
              </p:ext>
            </p:extLst>
          </p:nvPr>
        </p:nvGraphicFramePr>
        <p:xfrm>
          <a:off x="14619" y="1483312"/>
          <a:ext cx="912938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5446826"/>
              </p:ext>
            </p:extLst>
          </p:nvPr>
        </p:nvGraphicFramePr>
        <p:xfrm>
          <a:off x="107503" y="1358647"/>
          <a:ext cx="9001001" cy="465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8147681"/>
              </p:ext>
            </p:extLst>
          </p:nvPr>
        </p:nvGraphicFramePr>
        <p:xfrm>
          <a:off x="0" y="1412775"/>
          <a:ext cx="9144000" cy="46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7504" y="629576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 &amp; </a:t>
            </a:r>
            <a:r>
              <a:rPr lang="el-GR" sz="900" dirty="0" smtClean="0"/>
              <a:t>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2897701"/>
              </p:ext>
            </p:extLst>
          </p:nvPr>
        </p:nvGraphicFramePr>
        <p:xfrm>
          <a:off x="19058" y="1556792"/>
          <a:ext cx="9124942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5241374"/>
              </p:ext>
            </p:extLst>
          </p:nvPr>
        </p:nvGraphicFramePr>
        <p:xfrm>
          <a:off x="0" y="1484784"/>
          <a:ext cx="914400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8889931"/>
              </p:ext>
            </p:extLst>
          </p:nvPr>
        </p:nvGraphicFramePr>
        <p:xfrm>
          <a:off x="0" y="1412776"/>
          <a:ext cx="9144000" cy="46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0147078"/>
              </p:ext>
            </p:extLst>
          </p:nvPr>
        </p:nvGraphicFramePr>
        <p:xfrm>
          <a:off x="0" y="1556791"/>
          <a:ext cx="9144000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3450778"/>
              </p:ext>
            </p:extLst>
          </p:nvPr>
        </p:nvGraphicFramePr>
        <p:xfrm>
          <a:off x="0" y="1556792"/>
          <a:ext cx="9180512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8351995"/>
              </p:ext>
            </p:extLst>
          </p:nvPr>
        </p:nvGraphicFramePr>
        <p:xfrm>
          <a:off x="0" y="1556792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2564781"/>
              </p:ext>
            </p:extLst>
          </p:nvPr>
        </p:nvGraphicFramePr>
        <p:xfrm>
          <a:off x="0" y="1556792"/>
          <a:ext cx="91085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Καταναλωτών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3645608"/>
              </p:ext>
            </p:extLst>
          </p:nvPr>
        </p:nvGraphicFramePr>
        <p:xfrm>
          <a:off x="-1" y="1571624"/>
          <a:ext cx="8964489" cy="44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2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9975433"/>
              </p:ext>
            </p:extLst>
          </p:nvPr>
        </p:nvGraphicFramePr>
        <p:xfrm>
          <a:off x="17633" y="1049451"/>
          <a:ext cx="9018863" cy="49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6563304"/>
              </p:ext>
            </p:extLst>
          </p:nvPr>
        </p:nvGraphicFramePr>
        <p:xfrm>
          <a:off x="0" y="1340767"/>
          <a:ext cx="9144000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34797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 &amp; 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15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9557111"/>
              </p:ext>
            </p:extLst>
          </p:nvPr>
        </p:nvGraphicFramePr>
        <p:xfrm>
          <a:off x="0" y="1700808"/>
          <a:ext cx="9144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Εμπορίου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8829939"/>
              </p:ext>
            </p:extLst>
          </p:nvPr>
        </p:nvGraphicFramePr>
        <p:xfrm>
          <a:off x="0" y="1660723"/>
          <a:ext cx="9036495" cy="435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253121"/>
              </p:ext>
            </p:extLst>
          </p:nvPr>
        </p:nvGraphicFramePr>
        <p:xfrm>
          <a:off x="35496" y="1703474"/>
          <a:ext cx="9108504" cy="431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9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660027"/>
              </p:ext>
            </p:extLst>
          </p:nvPr>
        </p:nvGraphicFramePr>
        <p:xfrm>
          <a:off x="0" y="1628800"/>
          <a:ext cx="9144000" cy="43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0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6715059"/>
              </p:ext>
            </p:extLst>
          </p:nvPr>
        </p:nvGraphicFramePr>
        <p:xfrm>
          <a:off x="0" y="1629427"/>
          <a:ext cx="9108504" cy="43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3439407"/>
              </p:ext>
            </p:extLst>
          </p:nvPr>
        </p:nvGraphicFramePr>
        <p:xfrm>
          <a:off x="143000" y="1575067"/>
          <a:ext cx="9001000" cy="442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4624715"/>
              </p:ext>
            </p:extLst>
          </p:nvPr>
        </p:nvGraphicFramePr>
        <p:xfrm>
          <a:off x="0" y="1551955"/>
          <a:ext cx="90364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9239135"/>
              </p:ext>
            </p:extLst>
          </p:nvPr>
        </p:nvGraphicFramePr>
        <p:xfrm>
          <a:off x="0" y="1471808"/>
          <a:ext cx="9108503" cy="462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3938686"/>
              </p:ext>
            </p:extLst>
          </p:nvPr>
        </p:nvGraphicFramePr>
        <p:xfrm>
          <a:off x="0" y="1511268"/>
          <a:ext cx="9036495" cy="450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6104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Υπηρεσιών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2648179"/>
              </p:ext>
            </p:extLst>
          </p:nvPr>
        </p:nvGraphicFramePr>
        <p:xfrm>
          <a:off x="0" y="1620440"/>
          <a:ext cx="9036495" cy="439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9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1265088"/>
              </p:ext>
            </p:extLst>
          </p:nvPr>
        </p:nvGraphicFramePr>
        <p:xfrm>
          <a:off x="0" y="1556792"/>
          <a:ext cx="9108504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1771265"/>
              </p:ext>
            </p:extLst>
          </p:nvPr>
        </p:nvGraphicFramePr>
        <p:xfrm>
          <a:off x="0" y="1556792"/>
          <a:ext cx="9144000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0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5586196"/>
              </p:ext>
            </p:extLst>
          </p:nvPr>
        </p:nvGraphicFramePr>
        <p:xfrm>
          <a:off x="0" y="1556793"/>
          <a:ext cx="9144000" cy="445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203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512322"/>
              </p:ext>
            </p:extLst>
          </p:nvPr>
        </p:nvGraphicFramePr>
        <p:xfrm>
          <a:off x="107504" y="1556792"/>
          <a:ext cx="9036495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6588704"/>
              </p:ext>
            </p:extLst>
          </p:nvPr>
        </p:nvGraphicFramePr>
        <p:xfrm>
          <a:off x="0" y="1556792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474414"/>
              </p:ext>
            </p:extLst>
          </p:nvPr>
        </p:nvGraphicFramePr>
        <p:xfrm>
          <a:off x="35496" y="1484784"/>
          <a:ext cx="9073008" cy="45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2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2804818"/>
              </p:ext>
            </p:extLst>
          </p:nvPr>
        </p:nvGraphicFramePr>
        <p:xfrm>
          <a:off x="0" y="1412776"/>
          <a:ext cx="9144000" cy="46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71633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Κατασκευών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5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5452672"/>
              </p:ext>
            </p:extLst>
          </p:nvPr>
        </p:nvGraphicFramePr>
        <p:xfrm>
          <a:off x="35496" y="1484784"/>
          <a:ext cx="91085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582577"/>
              </p:ext>
            </p:extLst>
          </p:nvPr>
        </p:nvGraphicFramePr>
        <p:xfrm>
          <a:off x="0" y="1484784"/>
          <a:ext cx="914399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9978220"/>
              </p:ext>
            </p:extLst>
          </p:nvPr>
        </p:nvGraphicFramePr>
        <p:xfrm>
          <a:off x="0" y="1412777"/>
          <a:ext cx="9108504" cy="460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7938721"/>
              </p:ext>
            </p:extLst>
          </p:nvPr>
        </p:nvGraphicFramePr>
        <p:xfrm>
          <a:off x="-36512" y="1484784"/>
          <a:ext cx="91805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9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6963037"/>
              </p:ext>
            </p:extLst>
          </p:nvPr>
        </p:nvGraphicFramePr>
        <p:xfrm>
          <a:off x="0" y="1556792"/>
          <a:ext cx="9108503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smtClean="0"/>
              <a:t>1 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4771844"/>
              </p:ext>
            </p:extLst>
          </p:nvPr>
        </p:nvGraphicFramePr>
        <p:xfrm>
          <a:off x="0" y="1484784"/>
          <a:ext cx="9144000" cy="45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2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2597379"/>
              </p:ext>
            </p:extLst>
          </p:nvPr>
        </p:nvGraphicFramePr>
        <p:xfrm>
          <a:off x="0" y="1412775"/>
          <a:ext cx="9144000" cy="46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0736739"/>
              </p:ext>
            </p:extLst>
          </p:nvPr>
        </p:nvGraphicFramePr>
        <p:xfrm>
          <a:off x="0" y="1556791"/>
          <a:ext cx="9144000" cy="44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10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4598563"/>
              </p:ext>
            </p:extLst>
          </p:nvPr>
        </p:nvGraphicFramePr>
        <p:xfrm>
          <a:off x="0" y="1484785"/>
          <a:ext cx="9144000" cy="453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CC6600"/>
      </a:accent1>
      <a:accent2>
        <a:srgbClr val="800000"/>
      </a:accent2>
      <a:accent3>
        <a:srgbClr val="FFFFFF"/>
      </a:accent3>
      <a:accent4>
        <a:srgbClr val="0D0D0D"/>
      </a:accent4>
      <a:accent5>
        <a:srgbClr val="E2B8AA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CC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E2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9711</TotalTime>
  <Words>2107</Words>
  <Application>Microsoft Office PowerPoint</Application>
  <PresentationFormat>Προβολή στην οθόνη (4:3)</PresentationFormat>
  <Paragraphs>818</Paragraphs>
  <Slides>56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template</vt:lpstr>
      <vt:lpstr>Βαρόμετρο ΕΒΕΘ</vt:lpstr>
      <vt:lpstr>Βαρόμετρο ΕΒΕΘ: Οι δείκτες</vt:lpstr>
      <vt:lpstr>Βαρόμετρο ΕΒΕΘ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Βαρόμετρο ΕΒΕΘ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Βαρόμετρο ΕΒΕΘ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Βαρόμετρο ΕΒΕΘ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Βαρόμετρο ΕΒΕΘ</vt:lpstr>
      <vt:lpstr>Έρευνα Κατασκευών</vt:lpstr>
      <vt:lpstr>Έρευνα Κατασκευών</vt:lpstr>
      <vt:lpstr>Έρευνα Κατασκευών</vt:lpstr>
      <vt:lpstr>Έρευνα Κατασκευών</vt:lpstr>
      <vt:lpstr>Έρευνα Κατασκευών</vt:lpstr>
      <vt:lpstr>Βαρόμετρο ΕΒΕΘ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Βαρόμετρο ΕΒΕΘ</dc:title>
  <dc:creator>Pasqual</dc:creator>
  <cp:lastModifiedBy>Alexander Temekenidis</cp:lastModifiedBy>
  <cp:revision>1973</cp:revision>
  <dcterms:created xsi:type="dcterms:W3CDTF">2010-04-04T21:55:31Z</dcterms:created>
  <dcterms:modified xsi:type="dcterms:W3CDTF">2021-04-12T11:28:40Z</dcterms:modified>
</cp:coreProperties>
</file>