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4" r:id="rId5"/>
    <p:sldId id="260" r:id="rId6"/>
    <p:sldId id="275" r:id="rId7"/>
    <p:sldId id="270" r:id="rId8"/>
    <p:sldId id="271" r:id="rId9"/>
    <p:sldId id="276" r:id="rId10"/>
    <p:sldId id="272" r:id="rId11"/>
    <p:sldId id="258" r:id="rId12"/>
    <p:sldId id="277" r:id="rId13"/>
    <p:sldId id="259" r:id="rId14"/>
    <p:sldId id="278" r:id="rId15"/>
    <p:sldId id="273" r:id="rId16"/>
    <p:sldId id="279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914;&#945;&#961;&#972;&#956;&#949;&#964;&#961;&#959;%20&#917;&#914;&#917;&#920;%20-%20&#924;&#940;&#961;&#964;&#953;&#959;&#962;%202020\&#917;&#928;&#917;&#926;&#917;&#929;&#915;&#913;&#931;&#921;&#913;%20&#913;&#928;&#927;&#932;&#917;&#923;&#917;&#931;&#924;&#913;&#932;&#937;&#925;%20&#914;&#913;&#929;&#927;&#924;&#917;&#932;&#929;&#927;%20&#917;&#914;&#917;&#920;_&#924;&#940;&#961;&#964;&#953;&#959;&#962;%2020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914;&#945;&#961;&#972;&#956;&#949;&#964;&#961;&#959;%20&#917;&#914;&#917;&#920;%20-%20&#924;&#940;&#961;&#964;&#953;&#959;&#962;%202020\&#917;&#928;&#917;&#926;&#917;&#929;&#915;&#913;&#931;&#921;&#913;%20&#913;&#928;&#927;&#932;&#917;&#923;&#917;&#931;&#924;&#913;&#932;&#937;&#925;%20&#914;&#913;&#929;&#927;&#924;&#917;&#932;&#929;&#927;%20&#917;&#914;&#917;&#920;_&#924;&#940;&#961;&#964;&#953;&#959;&#962;%202020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20635720793527E-2"/>
          <c:y val="2.9392945200220313E-2"/>
          <c:w val="0.84427644907918531"/>
          <c:h val="0.93750005924659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8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4-9A48-81C2-9C6D93D3B7DC}"/>
              </c:ext>
            </c:extLst>
          </c:dPt>
          <c:dLbls>
            <c:dLbl>
              <c:idx val="2"/>
              <c:layout>
                <c:manualLayout>
                  <c:x val="2.4393996985217836E-2"/>
                  <c:y val="-7.8252898580262048E-2"/>
                </c:manualLayout>
              </c:layout>
              <c:showPercent val="1"/>
            </c:dLbl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ΠΟΛΥ + ΑΡΚΕΤΑ</c:v>
                </c:pt>
                <c:pt idx="1">
                  <c:v>ΟΥΤΕ ΠΟΛΥ/ΟΥΤΕ ΛΙΓΟ</c:v>
                </c:pt>
                <c:pt idx="2">
                  <c:v>ΛΙΓΟ + ΚΑΘΟΛΟΥ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20635720793527E-2"/>
          <c:y val="2.9392945200220313E-2"/>
          <c:w val="0.84427644907918531"/>
          <c:h val="0.93750005924659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Lbls>
            <c:dLbl>
              <c:idx val="1"/>
              <c:layout>
                <c:manualLayout>
                  <c:x val="-1.1220508615937019E-2"/>
                  <c:y val="1.2038907473886468E-2"/>
                </c:manualLayout>
              </c:layout>
              <c:showPercent val="1"/>
            </c:dLbl>
            <c:dLbl>
              <c:idx val="2"/>
              <c:delete val="1"/>
            </c:dLbl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43551468733564902"/>
          <c:y val="0"/>
          <c:w val="0.46287439575201461"/>
          <c:h val="0.97041071126147582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FF0000"/>
            </a:solidFill>
          </c:spPr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6455393845128294"/>
                  <c:y val="1.0853494910821875E-2"/>
                </c:manualLayout>
              </c:layout>
              <c:showVal val="1"/>
              <c:separator>
</c:separator>
            </c:dLbl>
            <c:dLbl>
              <c:idx val="1"/>
              <c:layout>
                <c:manualLayout>
                  <c:x val="0.25735519182675837"/>
                  <c:y val="5.4267474554109945E-3"/>
                </c:manualLayout>
              </c:layout>
              <c:showVal val="1"/>
              <c:separator>
</c:separator>
            </c:dLbl>
            <c:dLbl>
              <c:idx val="2"/>
              <c:layout>
                <c:manualLayout>
                  <c:x val="0.2393583252654467"/>
                  <c:y val="2.7133737277054769E-3"/>
                </c:manualLayout>
              </c:layout>
              <c:showVal val="1"/>
              <c:separator>
</c:separator>
            </c:dLbl>
            <c:dLbl>
              <c:idx val="3"/>
              <c:layout>
                <c:manualLayout>
                  <c:x val="0.199765218830561"/>
                  <c:y val="1.3566868638527376E-2"/>
                </c:manualLayout>
              </c:layout>
              <c:showVal val="1"/>
              <c:separator>
</c:separator>
            </c:dLbl>
            <c:dLbl>
              <c:idx val="4"/>
              <c:layout>
                <c:manualLayout>
                  <c:x val="5.3990599683935409E-2"/>
                  <c:y val="1.0853494910821972E-2"/>
                </c:manualLayout>
              </c:layout>
              <c:showVal val="1"/>
              <c:separator>
</c:separator>
            </c:dLbl>
            <c:dLbl>
              <c:idx val="5"/>
              <c:layout>
                <c:manualLayout>
                  <c:x val="4.859153971554183E-2"/>
                  <c:y val="8.1401211831162931E-3"/>
                </c:manualLayout>
              </c:layout>
              <c:showVal val="1"/>
              <c:separator>
</c:separator>
            </c:dLbl>
            <c:txPr>
              <a:bodyPr anchor="ctr" anchorCtr="0"/>
              <a:lstStyle/>
              <a:p>
                <a:pPr>
                  <a:defRPr sz="1600" b="1"/>
                </a:pPr>
                <a:endParaRPr lang="el-GR"/>
              </a:p>
            </c:txPr>
            <c:showVal val="1"/>
            <c:separator>
</c:separator>
          </c:dLbls>
          <c:cat>
            <c:strRef>
              <c:f>'EXTRA ΕΠΙΧΕΙΡΗΣΕΩΝ '!$B$197:$B$202</c:f>
              <c:strCache>
                <c:ptCount val="6"/>
                <c:pt idx="0">
                  <c:v>Μειωμένη προσέλευση πελατών</c:v>
                </c:pt>
                <c:pt idx="1">
                  <c:v>Ακυρώσεις/Μείωση πωλήσεων</c:v>
                </c:pt>
                <c:pt idx="2">
                  <c:v>Εκδήλωση ανησυχίας εκ μέρους πελατών/προμηθευτών</c:v>
                </c:pt>
                <c:pt idx="3">
                  <c:v>Αναστολή λειτουργίας/Κλείσιμο</c:v>
                </c:pt>
                <c:pt idx="4">
                  <c:v>Δεν έχω γνώμη/Δεν απαντώ (αυθόρμητα)</c:v>
                </c:pt>
                <c:pt idx="5">
                  <c:v>Άλλο</c:v>
                </c:pt>
              </c:strCache>
            </c:strRef>
          </c:cat>
          <c:val>
            <c:numRef>
              <c:f>'EXTRA ΕΠΙΧΕΙΡΗΣΕΩΝ '!$E$197:$E$202</c:f>
              <c:numCache>
                <c:formatCode>0%</c:formatCode>
                <c:ptCount val="6"/>
                <c:pt idx="0">
                  <c:v>0.58571428571428497</c:v>
                </c:pt>
                <c:pt idx="1">
                  <c:v>0.57936507936507964</c:v>
                </c:pt>
                <c:pt idx="2">
                  <c:v>0.51428571428571423</c:v>
                </c:pt>
                <c:pt idx="3">
                  <c:v>0.4</c:v>
                </c:pt>
                <c:pt idx="4">
                  <c:v>4.7619047619047632E-3</c:v>
                </c:pt>
                <c:pt idx="5">
                  <c:v>1.5873015873015883E-2</c:v>
                </c:pt>
              </c:numCache>
            </c:numRef>
          </c:val>
        </c:ser>
        <c:gapWidth val="55"/>
        <c:gapDepth val="55"/>
        <c:shape val="box"/>
        <c:axId val="78132352"/>
        <c:axId val="78133888"/>
        <c:axId val="0"/>
      </c:bar3DChart>
      <c:catAx>
        <c:axId val="7813235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 b="0" i="1">
                <a:latin typeface="Cambria" pitchFamily="18" charset="0"/>
              </a:defRPr>
            </a:pPr>
            <a:endParaRPr lang="el-GR"/>
          </a:p>
        </c:txPr>
        <c:crossAx val="78133888"/>
        <c:crosses val="autoZero"/>
        <c:auto val="1"/>
        <c:lblAlgn val="ctr"/>
        <c:lblOffset val="100"/>
      </c:catAx>
      <c:valAx>
        <c:axId val="78133888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7813235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20635720793527E-2"/>
          <c:y val="2.939294520022032E-2"/>
          <c:w val="0.84427644907918542"/>
          <c:h val="0.937500059246592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spPr>
              <a:solidFill>
                <a:srgbClr val="8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spPr>
              <a:solidFill>
                <a:sysClr val="window" lastClr="FFFFFF">
                  <a:lumMod val="50000"/>
                </a:sysClr>
              </a:solidFill>
            </c:spPr>
          </c:dPt>
          <c:dLbls>
            <c:dLbl>
              <c:idx val="1"/>
              <c:layout>
                <c:manualLayout>
                  <c:x val="0"/>
                  <c:y val="-2.407781494777295E-2"/>
                </c:manualLayout>
              </c:layout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Val val="1"/>
            </c:dLbl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ΝΑΙ</c:v>
                </c:pt>
                <c:pt idx="1">
                  <c:v>ΟΧΙ</c:v>
                </c:pt>
                <c:pt idx="2">
                  <c:v>ΔΕΝ ΕΧΩ ΓΝΩΜΗ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45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7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8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5517259311613133"/>
                  <c:y val="8.0167860136752776E-3"/>
                </c:manualLayout>
              </c:layout>
              <c:showVal val="1"/>
            </c:dLbl>
            <c:dLbl>
              <c:idx val="1"/>
              <c:layout>
                <c:manualLayout>
                  <c:x val="0.23265736431176678"/>
                  <c:y val="5.3445240091168815E-3"/>
                </c:manualLayout>
              </c:layout>
              <c:showVal val="1"/>
            </c:dLbl>
            <c:dLbl>
              <c:idx val="2"/>
              <c:layout>
                <c:manualLayout>
                  <c:x val="0.21764721177552401"/>
                  <c:y val="2.672262004558416E-3"/>
                </c:manualLayout>
              </c:layout>
              <c:showVal val="1"/>
            </c:dLbl>
            <c:dLbl>
              <c:idx val="3"/>
              <c:layout>
                <c:manualLayout>
                  <c:x val="0.19888452110521987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0.1507047064322439"/>
                  <c:y val="1.3553177735184075E-2"/>
                </c:manualLayout>
              </c:layout>
              <c:showVal val="1"/>
            </c:dLbl>
            <c:dLbl>
              <c:idx val="5"/>
              <c:layout>
                <c:manualLayout>
                  <c:x val="0.12946256562509603"/>
                  <c:y val="1.0689048018233669E-2"/>
                </c:manualLayout>
              </c:layout>
              <c:showVal val="1"/>
            </c:dLbl>
            <c:dLbl>
              <c:idx val="6"/>
              <c:layout>
                <c:manualLayout>
                  <c:x val="0.12195748935697451"/>
                  <c:y val="1.0689048018233669E-2"/>
                </c:manualLayout>
              </c:layout>
              <c:showVal val="1"/>
            </c:dLbl>
            <c:dLbl>
              <c:idx val="7"/>
              <c:layout>
                <c:manualLayout>
                  <c:x val="4.5030457608729084E-2"/>
                  <c:y val="8.0167860136751718E-3"/>
                </c:manualLayout>
              </c:layout>
              <c:showVal val="1"/>
            </c:dLbl>
            <c:dLbl>
              <c:idx val="8"/>
              <c:layout>
                <c:manualLayout>
                  <c:x val="5.0659264809820123E-2"/>
                  <c:y val="5.344524009116829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Val val="1"/>
          </c:dLbls>
          <c:cat>
            <c:strRef>
              <c:f>'EXTRA ΕΠΙΧΕΙΡΗΣΕΩΝ '!$B$229:$B$237</c:f>
              <c:strCache>
                <c:ptCount val="9"/>
                <c:pt idx="0">
                  <c:v>Ανάπτυξη εναλλακτικών καναλιών πωλήσεων (π.χ. online, τηλεφωνικά κτλ)</c:v>
                </c:pt>
                <c:pt idx="1">
                  <c:v>Κλείσιμο/Αναστολή λειτουργίας ολόκληρης της επιχείρησης</c:v>
                </c:pt>
                <c:pt idx="2">
                  <c:v>Χορήγηση αδειών στο προσωπικό</c:v>
                </c:pt>
                <c:pt idx="3">
                  <c:v>Εναλλακτική απασχόληση προσωπικού (εξ αποστάσεως από το σπίτι, online, τηλεφωνικά κτλ)</c:v>
                </c:pt>
                <c:pt idx="4">
                  <c:v>Μείωση προσωπικού/Απολύσεις</c:v>
                </c:pt>
                <c:pt idx="5">
                  <c:v>Μείωση/Ακύρωση παραγγελιών προς τους προμηθευτές σας</c:v>
                </c:pt>
                <c:pt idx="6">
                  <c:v>Αναστολή λειτουργίας τομέων της επιχείρησης</c:v>
                </c:pt>
                <c:pt idx="7">
                  <c:v>Δεν έχω γνώμη/Δεν απαντώ (αυθόρμητα)</c:v>
                </c:pt>
                <c:pt idx="8">
                  <c:v>Άλλο</c:v>
                </c:pt>
              </c:strCache>
            </c:strRef>
          </c:cat>
          <c:val>
            <c:numRef>
              <c:f>'EXTRA ΕΠΙΧΕΙΡΗΣΕΩΝ '!$E$229:$E$237</c:f>
              <c:numCache>
                <c:formatCode>0%</c:formatCode>
                <c:ptCount val="9"/>
                <c:pt idx="0">
                  <c:v>0.32743362831858408</c:v>
                </c:pt>
                <c:pt idx="1">
                  <c:v>0.29498525073746357</c:v>
                </c:pt>
                <c:pt idx="2">
                  <c:v>0.27138643067846657</c:v>
                </c:pt>
                <c:pt idx="3">
                  <c:v>0.25073746312684381</c:v>
                </c:pt>
                <c:pt idx="4">
                  <c:v>0.17699115044247835</c:v>
                </c:pt>
                <c:pt idx="5">
                  <c:v>0.14454277286135694</c:v>
                </c:pt>
                <c:pt idx="6">
                  <c:v>0.12389380530973451</c:v>
                </c:pt>
                <c:pt idx="7">
                  <c:v>2.064896755162246E-2</c:v>
                </c:pt>
                <c:pt idx="8">
                  <c:v>2.9498525073746309E-2</c:v>
                </c:pt>
              </c:numCache>
            </c:numRef>
          </c:val>
        </c:ser>
        <c:gapWidth val="55"/>
        <c:gapDepth val="55"/>
        <c:shape val="box"/>
        <c:axId val="78787328"/>
        <c:axId val="78788864"/>
        <c:axId val="0"/>
      </c:bar3DChart>
      <c:catAx>
        <c:axId val="7878732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="1">
                <a:latin typeface="Cambria" pitchFamily="18" charset="0"/>
              </a:defRPr>
            </a:pPr>
            <a:endParaRPr lang="el-GR"/>
          </a:p>
        </c:txPr>
        <c:crossAx val="78788864"/>
        <c:crosses val="autoZero"/>
        <c:auto val="1"/>
        <c:lblAlgn val="ctr"/>
        <c:lblOffset val="100"/>
      </c:catAx>
      <c:valAx>
        <c:axId val="78788864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7878732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20635720793527E-2"/>
          <c:y val="2.9392945200220313E-2"/>
          <c:w val="0.84427644907918531"/>
          <c:h val="0.93750005924659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4-9A48-81C2-9C6D93D3B7DC}"/>
              </c:ext>
            </c:extLst>
          </c:dPt>
          <c:dPt>
            <c:idx val="3"/>
            <c:spPr>
              <a:solidFill>
                <a:sysClr val="windowText" lastClr="000000">
                  <a:lumMod val="75000"/>
                  <a:lumOff val="25000"/>
                </a:sysClr>
              </a:solidFill>
            </c:spPr>
          </c:dPt>
          <c:dLbls>
            <c:dLbl>
              <c:idx val="2"/>
              <c:layout>
                <c:manualLayout>
                  <c:x val="-1.0841776437874593E-2"/>
                  <c:y val="-3.6116722421659427E-2"/>
                </c:manualLayout>
              </c:layout>
              <c:showPercent val="1"/>
            </c:dLbl>
            <c:dLbl>
              <c:idx val="3"/>
              <c:layout>
                <c:manualLayout>
                  <c:x val="2.1683552875749197E-2"/>
                  <c:y val="-1.8058361210829713E-2"/>
                </c:manualLayout>
              </c:layout>
              <c:showPercent val="1"/>
            </c:dLbl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ΠΟΛΥ + ΑΡΚΕΤΑ</c:v>
                </c:pt>
                <c:pt idx="1">
                  <c:v>ΟΥΤΕ ΠΟΛΥ/ΟΥΤΕ ΛΙΓΟ</c:v>
                </c:pt>
                <c:pt idx="2">
                  <c:v>ΛΙΓΟ + ΚΑΘΟΛΟΥ</c:v>
                </c:pt>
                <c:pt idx="3">
                  <c:v>ΔΓ/ΔΑ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20635720793527E-2"/>
          <c:y val="2.9392945200220313E-2"/>
          <c:w val="0.84427644907918531"/>
          <c:h val="0.93750005924659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spPr>
              <a:solidFill>
                <a:sysClr val="windowText" lastClr="000000">
                  <a:lumMod val="65000"/>
                  <a:lumOff val="3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4-9A48-81C2-9C6D93D3B7DC}"/>
              </c:ext>
            </c:extLst>
          </c:dPt>
          <c:dLbls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ΠΟΛΥ + ΑΡΚΕΤΑ</c:v>
                </c:pt>
                <c:pt idx="1">
                  <c:v>ΟΥΤΕ ΠΟΛΥ/ΟΥΤΕ ΛΙΓΟ</c:v>
                </c:pt>
                <c:pt idx="2">
                  <c:v>ΛΙΓΟ + ΚΑΘΟΛΟΥ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11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20635720793527E-2"/>
          <c:y val="2.939294520022032E-2"/>
          <c:w val="0.84427644907918542"/>
          <c:h val="0.937500059246592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spPr>
              <a:solidFill>
                <a:sysClr val="windowText" lastClr="000000">
                  <a:lumMod val="65000"/>
                  <a:lumOff val="3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4-9A48-81C2-9C6D93D3B7DC}"/>
              </c:ext>
            </c:extLst>
          </c:dPt>
          <c:dLbls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επαρκη</c:v>
                </c:pt>
                <c:pt idx="1">
                  <c:v>ανεπαρκή</c:v>
                </c:pt>
                <c:pt idx="2">
                  <c:v>δγ/δα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</c:v>
                </c:pt>
                <c:pt idx="1">
                  <c:v>46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4/15/2020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4/15/2020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941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400" b="1" dirty="0" smtClean="0"/>
              <a:t>Βαρόμετρο ΕΒΕΘ </a:t>
            </a:r>
            <a:r>
              <a:rPr lang="mr-IN" sz="2400" b="1" dirty="0" smtClean="0"/>
              <a:t>–</a:t>
            </a:r>
            <a:r>
              <a:rPr lang="el-GR" sz="2400" b="1" dirty="0" smtClean="0"/>
              <a:t> Μάρτιος 2020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78102" y="3982018"/>
            <a:ext cx="25730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Επιχειρήσεις</a:t>
            </a:r>
          </a:p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και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Κορονοϊός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3450" y="6229917"/>
            <a:ext cx="2088232" cy="335253"/>
          </a:xfrm>
          <a:prstGeom prst="rect">
            <a:avLst/>
          </a:prstGeom>
        </p:spPr>
      </p:pic>
      <p:pic>
        <p:nvPicPr>
          <p:cNvPr id="6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39434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060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56" y="39226"/>
            <a:ext cx="8882243" cy="1294274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Calibri"/>
              </a:rPr>
              <a:t>“</a:t>
            </a:r>
            <a:r>
              <a:rPr lang="el-GR" sz="2000" dirty="0" smtClean="0"/>
              <a:t>Ποια μέτρα περιλαμβάνει το σχέδιο αντιμετώπισης της κατάστασης σε περίπτωση περαιτέρω σημαντικής εξάπλωσης του </a:t>
            </a:r>
            <a:r>
              <a:rPr lang="el-GR" sz="2000" dirty="0" err="1" smtClean="0"/>
              <a:t>κορονοϊού</a:t>
            </a:r>
            <a:r>
              <a:rPr lang="el-GR" sz="2000" dirty="0" smtClean="0"/>
              <a:t> που έχετε αναπτύξει στην επιχείρησή σας;</a:t>
            </a:r>
            <a:r>
              <a:rPr lang="en-US" sz="2000" dirty="0" smtClean="0"/>
              <a:t>”</a:t>
            </a:r>
            <a:r>
              <a:rPr lang="el-GR" sz="1800" dirty="0" smtClean="0"/>
              <a:t> (για όσους έχουν αναπτύξει σχέδιο ή έχουν πάρει μέτρα - πολλαπλή επιλογή</a:t>
            </a:r>
            <a:r>
              <a:rPr lang="el-GR" sz="1800" dirty="0" smtClean="0"/>
              <a:t>)</a:t>
            </a:r>
            <a:r>
              <a:rPr lang="en-US" sz="2000" dirty="0" smtClean="0">
                <a:latin typeface="Roboto Medium"/>
                <a:cs typeface="Roboto Medium"/>
              </a:rPr>
              <a:t>”</a:t>
            </a:r>
            <a:endParaRPr lang="en-US" sz="2000" dirty="0">
              <a:latin typeface="Roboto Medium"/>
              <a:cs typeface="Roboto Medium"/>
            </a:endParaRPr>
          </a:p>
        </p:txBody>
      </p:sp>
      <p:pic>
        <p:nvPicPr>
          <p:cNvPr id="23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7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" name="25 - Γράφημα"/>
          <p:cNvGraphicFramePr/>
          <p:nvPr/>
        </p:nvGraphicFramePr>
        <p:xfrm>
          <a:off x="381000" y="1619249"/>
          <a:ext cx="8343900" cy="468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8406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15" y="172576"/>
            <a:ext cx="8932382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Roboto Medium"/>
              </a:rPr>
              <a:t>“</a:t>
            </a:r>
            <a:r>
              <a:rPr lang="el-GR" sz="2000" dirty="0" smtClean="0"/>
              <a:t>Σε μια κλίμακα από το 1 – Καθόλου μέχρι και το 5 – Πολύ, πόσο ικανοποιητική θα λέγατε ότι είναι η μέχρι στιγμής αντιμετώπιση της εξάπλωσης του </a:t>
            </a:r>
            <a:r>
              <a:rPr lang="el-GR" sz="2000" dirty="0" err="1" smtClean="0"/>
              <a:t>κορονοϊού</a:t>
            </a:r>
            <a:r>
              <a:rPr lang="el-GR" sz="2000" dirty="0" smtClean="0"/>
              <a:t> από τις αρχές;</a:t>
            </a:r>
            <a:r>
              <a:rPr lang="en-US" sz="2000" dirty="0" smtClean="0">
                <a:latin typeface="Roboto Medium"/>
                <a:cs typeface="Roboto Medium"/>
              </a:rPr>
              <a:t>”</a:t>
            </a:r>
            <a:endParaRPr lang="en-US" sz="2000" dirty="0">
              <a:latin typeface="Roboto Medium"/>
              <a:cs typeface="Roboto Medium"/>
            </a:endParaRPr>
          </a:p>
        </p:txBody>
      </p:sp>
      <p:sp>
        <p:nvSpPr>
          <p:cNvPr id="3" name="Freeform 159">
            <a:extLst>
              <a:ext uri="{FF2B5EF4-FFF2-40B4-BE49-F238E27FC236}">
                <a16:creationId xmlns:a16="http://schemas.microsoft.com/office/drawing/2014/main" xmlns="" id="{1F0667FC-C146-994B-8DAF-9FC5C9C3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42" y="3458313"/>
            <a:ext cx="2874211" cy="2393985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4" name="Freeform 160">
            <a:extLst>
              <a:ext uri="{FF2B5EF4-FFF2-40B4-BE49-F238E27FC236}">
                <a16:creationId xmlns:a16="http://schemas.microsoft.com/office/drawing/2014/main" xmlns="" id="{DC09BE4D-6BD2-334D-AC07-D062CFF2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03" y="1820379"/>
            <a:ext cx="773769" cy="1877734"/>
          </a:xfrm>
          <a:custGeom>
            <a:avLst/>
            <a:gdLst>
              <a:gd name="T0" fmla="*/ 1353 w 2301"/>
              <a:gd name="T1" fmla="*/ 5882 h 6270"/>
              <a:gd name="T2" fmla="*/ 1353 w 2301"/>
              <a:gd name="T3" fmla="*/ 5882 h 6270"/>
              <a:gd name="T4" fmla="*/ 509 w 2301"/>
              <a:gd name="T5" fmla="*/ 5648 h 6270"/>
              <a:gd name="T6" fmla="*/ 621 w 2301"/>
              <a:gd name="T7" fmla="*/ 4478 h 6270"/>
              <a:gd name="T8" fmla="*/ 1272 w 2301"/>
              <a:gd name="T9" fmla="*/ 3287 h 6270"/>
              <a:gd name="T10" fmla="*/ 1099 w 2301"/>
              <a:gd name="T11" fmla="*/ 4132 h 6270"/>
              <a:gd name="T12" fmla="*/ 1242 w 2301"/>
              <a:gd name="T13" fmla="*/ 4346 h 6270"/>
              <a:gd name="T14" fmla="*/ 1272 w 2301"/>
              <a:gd name="T15" fmla="*/ 4356 h 6270"/>
              <a:gd name="T16" fmla="*/ 1455 w 2301"/>
              <a:gd name="T17" fmla="*/ 4203 h 6270"/>
              <a:gd name="T18" fmla="*/ 2279 w 2301"/>
              <a:gd name="T19" fmla="*/ 235 h 6270"/>
              <a:gd name="T20" fmla="*/ 2137 w 2301"/>
              <a:gd name="T21" fmla="*/ 21 h 6270"/>
              <a:gd name="T22" fmla="*/ 1923 w 2301"/>
              <a:gd name="T23" fmla="*/ 164 h 6270"/>
              <a:gd name="T24" fmla="*/ 1425 w 2301"/>
              <a:gd name="T25" fmla="*/ 2524 h 6270"/>
              <a:gd name="T26" fmla="*/ 1333 w 2301"/>
              <a:gd name="T27" fmla="*/ 2595 h 6270"/>
              <a:gd name="T28" fmla="*/ 285 w 2301"/>
              <a:gd name="T29" fmla="*/ 4336 h 6270"/>
              <a:gd name="T30" fmla="*/ 193 w 2301"/>
              <a:gd name="T31" fmla="*/ 5831 h 6270"/>
              <a:gd name="T32" fmla="*/ 661 w 2301"/>
              <a:gd name="T33" fmla="*/ 6208 h 6270"/>
              <a:gd name="T34" fmla="*/ 1109 w 2301"/>
              <a:gd name="T35" fmla="*/ 6269 h 6270"/>
              <a:gd name="T36" fmla="*/ 1404 w 2301"/>
              <a:gd name="T37" fmla="*/ 6249 h 6270"/>
              <a:gd name="T38" fmla="*/ 1567 w 2301"/>
              <a:gd name="T39" fmla="*/ 6045 h 6270"/>
              <a:gd name="T40" fmla="*/ 1353 w 2301"/>
              <a:gd name="T41" fmla="*/ 5882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Freeform 161">
            <a:extLst>
              <a:ext uri="{FF2B5EF4-FFF2-40B4-BE49-F238E27FC236}">
                <a16:creationId xmlns:a16="http://schemas.microsoft.com/office/drawing/2014/main" xmlns="" id="{324774B3-8841-524F-B160-A0D24793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763" y="1820379"/>
            <a:ext cx="739676" cy="1877734"/>
          </a:xfrm>
          <a:custGeom>
            <a:avLst/>
            <a:gdLst>
              <a:gd name="T0" fmla="*/ 1924 w 2200"/>
              <a:gd name="T1" fmla="*/ 4336 h 6270"/>
              <a:gd name="T2" fmla="*/ 1924 w 2200"/>
              <a:gd name="T3" fmla="*/ 4336 h 6270"/>
              <a:gd name="T4" fmla="*/ 896 w 2200"/>
              <a:gd name="T5" fmla="*/ 2616 h 6270"/>
              <a:gd name="T6" fmla="*/ 387 w 2200"/>
              <a:gd name="T7" fmla="*/ 164 h 6270"/>
              <a:gd name="T8" fmla="*/ 163 w 2200"/>
              <a:gd name="T9" fmla="*/ 21 h 6270"/>
              <a:gd name="T10" fmla="*/ 21 w 2200"/>
              <a:gd name="T11" fmla="*/ 235 h 6270"/>
              <a:gd name="T12" fmla="*/ 845 w 2200"/>
              <a:gd name="T13" fmla="*/ 4193 h 6270"/>
              <a:gd name="T14" fmla="*/ 1028 w 2200"/>
              <a:gd name="T15" fmla="*/ 4346 h 6270"/>
              <a:gd name="T16" fmla="*/ 1069 w 2200"/>
              <a:gd name="T17" fmla="*/ 4346 h 6270"/>
              <a:gd name="T18" fmla="*/ 1212 w 2200"/>
              <a:gd name="T19" fmla="*/ 4122 h 6270"/>
              <a:gd name="T20" fmla="*/ 1079 w 2200"/>
              <a:gd name="T21" fmla="*/ 3511 h 6270"/>
              <a:gd name="T22" fmla="*/ 1578 w 2200"/>
              <a:gd name="T23" fmla="*/ 4478 h 6270"/>
              <a:gd name="T24" fmla="*/ 1690 w 2200"/>
              <a:gd name="T25" fmla="*/ 5648 h 6270"/>
              <a:gd name="T26" fmla="*/ 845 w 2200"/>
              <a:gd name="T27" fmla="*/ 5882 h 6270"/>
              <a:gd name="T28" fmla="*/ 642 w 2200"/>
              <a:gd name="T29" fmla="*/ 6045 h 6270"/>
              <a:gd name="T30" fmla="*/ 794 w 2200"/>
              <a:gd name="T31" fmla="*/ 6249 h 6270"/>
              <a:gd name="T32" fmla="*/ 1089 w 2200"/>
              <a:gd name="T33" fmla="*/ 6269 h 6270"/>
              <a:gd name="T34" fmla="*/ 1547 w 2200"/>
              <a:gd name="T35" fmla="*/ 6208 h 6270"/>
              <a:gd name="T36" fmla="*/ 2005 w 2200"/>
              <a:gd name="T37" fmla="*/ 5831 h 6270"/>
              <a:gd name="T38" fmla="*/ 1924 w 2200"/>
              <a:gd name="T39" fmla="*/ 4336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Freeform 162">
            <a:extLst>
              <a:ext uri="{FF2B5EF4-FFF2-40B4-BE49-F238E27FC236}">
                <a16:creationId xmlns:a16="http://schemas.microsoft.com/office/drawing/2014/main" xmlns="" id="{C6E37083-A30B-6C40-9690-375F9BC4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82" y="3368719"/>
            <a:ext cx="1088019" cy="314276"/>
          </a:xfrm>
          <a:custGeom>
            <a:avLst/>
            <a:gdLst>
              <a:gd name="T0" fmla="*/ 2656 w 3237"/>
              <a:gd name="T1" fmla="*/ 376 h 1049"/>
              <a:gd name="T2" fmla="*/ 2656 w 3237"/>
              <a:gd name="T3" fmla="*/ 376 h 1049"/>
              <a:gd name="T4" fmla="*/ 2859 w 3237"/>
              <a:gd name="T5" fmla="*/ 488 h 1049"/>
              <a:gd name="T6" fmla="*/ 2869 w 3237"/>
              <a:gd name="T7" fmla="*/ 498 h 1049"/>
              <a:gd name="T8" fmla="*/ 3053 w 3237"/>
              <a:gd name="T9" fmla="*/ 661 h 1049"/>
              <a:gd name="T10" fmla="*/ 3236 w 3237"/>
              <a:gd name="T11" fmla="*/ 478 h 1049"/>
              <a:gd name="T12" fmla="*/ 3175 w 3237"/>
              <a:gd name="T13" fmla="*/ 295 h 1049"/>
              <a:gd name="T14" fmla="*/ 2676 w 3237"/>
              <a:gd name="T15" fmla="*/ 10 h 1049"/>
              <a:gd name="T16" fmla="*/ 2147 w 3237"/>
              <a:gd name="T17" fmla="*/ 254 h 1049"/>
              <a:gd name="T18" fmla="*/ 2096 w 3237"/>
              <a:gd name="T19" fmla="*/ 325 h 1049"/>
              <a:gd name="T20" fmla="*/ 1892 w 3237"/>
              <a:gd name="T21" fmla="*/ 560 h 1049"/>
              <a:gd name="T22" fmla="*/ 1617 w 3237"/>
              <a:gd name="T23" fmla="*/ 682 h 1049"/>
              <a:gd name="T24" fmla="*/ 1343 w 3237"/>
              <a:gd name="T25" fmla="*/ 560 h 1049"/>
              <a:gd name="T26" fmla="*/ 1139 w 3237"/>
              <a:gd name="T27" fmla="*/ 325 h 1049"/>
              <a:gd name="T28" fmla="*/ 1099 w 3237"/>
              <a:gd name="T29" fmla="*/ 254 h 1049"/>
              <a:gd name="T30" fmla="*/ 559 w 3237"/>
              <a:gd name="T31" fmla="*/ 10 h 1049"/>
              <a:gd name="T32" fmla="*/ 71 w 3237"/>
              <a:gd name="T33" fmla="*/ 295 h 1049"/>
              <a:gd name="T34" fmla="*/ 0 w 3237"/>
              <a:gd name="T35" fmla="*/ 478 h 1049"/>
              <a:gd name="T36" fmla="*/ 183 w 3237"/>
              <a:gd name="T37" fmla="*/ 661 h 1049"/>
              <a:gd name="T38" fmla="*/ 366 w 3237"/>
              <a:gd name="T39" fmla="*/ 498 h 1049"/>
              <a:gd name="T40" fmla="*/ 376 w 3237"/>
              <a:gd name="T41" fmla="*/ 488 h 1049"/>
              <a:gd name="T42" fmla="*/ 580 w 3237"/>
              <a:gd name="T43" fmla="*/ 376 h 1049"/>
              <a:gd name="T44" fmla="*/ 803 w 3237"/>
              <a:gd name="T45" fmla="*/ 478 h 1049"/>
              <a:gd name="T46" fmla="*/ 854 w 3237"/>
              <a:gd name="T47" fmla="*/ 549 h 1049"/>
              <a:gd name="T48" fmla="*/ 1078 w 3237"/>
              <a:gd name="T49" fmla="*/ 824 h 1049"/>
              <a:gd name="T50" fmla="*/ 1617 w 3237"/>
              <a:gd name="T51" fmla="*/ 1048 h 1049"/>
              <a:gd name="T52" fmla="*/ 2157 w 3237"/>
              <a:gd name="T53" fmla="*/ 824 h 1049"/>
              <a:gd name="T54" fmla="*/ 2391 w 3237"/>
              <a:gd name="T55" fmla="*/ 549 h 1049"/>
              <a:gd name="T56" fmla="*/ 2432 w 3237"/>
              <a:gd name="T57" fmla="*/ 478 h 1049"/>
              <a:gd name="T58" fmla="*/ 2656 w 3237"/>
              <a:gd name="T59" fmla="*/ 376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539CB66-E6F5-6644-B41E-5A2D0E68A4D0}"/>
              </a:ext>
            </a:extLst>
          </p:cNvPr>
          <p:cNvGrpSpPr/>
          <p:nvPr/>
        </p:nvGrpSpPr>
        <p:grpSpPr>
          <a:xfrm>
            <a:off x="3880387" y="1684776"/>
            <a:ext cx="5021128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xmlns="" id="{2541ABA4-138E-8F49-9B28-621414EFBA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225365016"/>
                </p:ext>
              </p:extLst>
            </p:nvPr>
          </p:nvGraphicFramePr>
          <p:xfrm>
            <a:off x="1343021" y="4666456"/>
            <a:ext cx="7852541" cy="7645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37" y="458960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333028" y="4559207"/>
            <a:ext cx="172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πολύ + αρκετά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01697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Rectangle 31"/>
          <p:cNvSpPr/>
          <p:nvPr/>
        </p:nvSpPr>
        <p:spPr>
          <a:xfrm>
            <a:off x="1275940" y="5038957"/>
            <a:ext cx="1892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solidFill>
                  <a:srgbClr val="FFFFFF"/>
                </a:solidFill>
                <a:latin typeface="Roboto Medium"/>
                <a:cs typeface="Roboto Medium"/>
              </a:rPr>
              <a:t>ο</a:t>
            </a:r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ύτε πολύ/ούτε λίγο</a:t>
            </a:r>
            <a:endParaRPr lang="es-MX" sz="14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46217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328312" y="543177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λίγο </a:t>
            </a:r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+ </a:t>
            </a:r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καθόλου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pic>
        <p:nvPicPr>
          <p:cNvPr id="1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71" y="590032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Rectangle 33"/>
          <p:cNvSpPr/>
          <p:nvPr/>
        </p:nvSpPr>
        <p:spPr>
          <a:xfrm>
            <a:off x="1347362" y="5869927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Medium"/>
                <a:cs typeface="Roboto Medium"/>
              </a:rPr>
              <a:t>ΔΓ/ΔΑ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79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15" y="172576"/>
            <a:ext cx="8932382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Roboto Medium"/>
              </a:rPr>
              <a:t>“</a:t>
            </a:r>
            <a:r>
              <a:rPr lang="el-GR" sz="2000" dirty="0" smtClean="0"/>
              <a:t>Σε μια κλίμακα από το 1 – Καθόλου μέχρι και το 5 – Πολύ, πόσο ικανοποιητική θα λέγατε ότι είναι η μέχρι στιγμής αντιμετώπιση της εξάπλωσης του </a:t>
            </a:r>
            <a:r>
              <a:rPr lang="el-GR" sz="2000" dirty="0" err="1" smtClean="0"/>
              <a:t>κορονοϊού</a:t>
            </a:r>
            <a:r>
              <a:rPr lang="el-GR" sz="2000" dirty="0" smtClean="0"/>
              <a:t> από τις αρχές;</a:t>
            </a:r>
            <a:r>
              <a:rPr lang="en-US" sz="2000" dirty="0" smtClean="0">
                <a:latin typeface="Roboto Medium"/>
                <a:cs typeface="Roboto Medium"/>
              </a:rPr>
              <a:t>”</a:t>
            </a:r>
            <a:endParaRPr lang="en-US" sz="2000" dirty="0">
              <a:latin typeface="Roboto Medium"/>
              <a:cs typeface="Roboto Medium"/>
            </a:endParaRPr>
          </a:p>
        </p:txBody>
      </p:sp>
      <p:pic>
        <p:nvPicPr>
          <p:cNvPr id="18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le 2"/>
          <p:cNvGraphicFramePr>
            <a:graphicFrameLocks noGrp="1"/>
          </p:cNvGraphicFramePr>
          <p:nvPr/>
        </p:nvGraphicFramePr>
        <p:xfrm>
          <a:off x="552450" y="1926828"/>
          <a:ext cx="8247178" cy="3806427"/>
        </p:xfrm>
        <a:graphic>
          <a:graphicData uri="http://schemas.openxmlformats.org/drawingml/2006/table">
            <a:tbl>
              <a:tblPr/>
              <a:tblGrid>
                <a:gridCol w="2255902"/>
                <a:gridCol w="1419542"/>
                <a:gridCol w="1181418"/>
                <a:gridCol w="1101853"/>
                <a:gridCol w="1271368"/>
                <a:gridCol w="1017095"/>
              </a:tblGrid>
              <a:tr h="670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ΒΙΟΜΗΧΑΝΙΕΣ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ΥΠΗΡΕΣΙΕΣ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ΕΜΠΟΡΙΟ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ΚΑΤΑΣΚΕΥΕΣ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ΣΥΝΟΛΟ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558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Πολύ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35%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478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Αρκετά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45%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49%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45%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536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Ούτε πολύ / ούτε λίγο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5%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536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Λίγο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5%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488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Καθόλου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536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ΔΞ/ΔΑ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979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200" dirty="0" smtClean="0">
                <a:latin typeface="Roboto Medium"/>
                <a:cs typeface="Roboto Medium"/>
              </a:rPr>
              <a:t>“</a:t>
            </a:r>
            <a:r>
              <a:rPr lang="el-GR" sz="2200" dirty="0" smtClean="0"/>
              <a:t>Σχετικά με τα μέτρα στήριξης των επιχειρήσεων που έχει ανακοινώσει μέχρι σήμερα η πολιτεία, θεωρείτε ότι είναι:</a:t>
            </a:r>
            <a:r>
              <a:rPr lang="en-US" sz="2200" dirty="0" smtClean="0">
                <a:latin typeface="Roboto Medium"/>
                <a:cs typeface="Roboto Medium"/>
              </a:rPr>
              <a:t>”</a:t>
            </a:r>
            <a:endParaRPr lang="en-US" sz="2200" dirty="0">
              <a:latin typeface="Roboto Medium"/>
              <a:cs typeface="Roboto Medium"/>
            </a:endParaRPr>
          </a:p>
        </p:txBody>
      </p:sp>
      <p:sp>
        <p:nvSpPr>
          <p:cNvPr id="3" name="Freeform 159">
            <a:extLst>
              <a:ext uri="{FF2B5EF4-FFF2-40B4-BE49-F238E27FC236}">
                <a16:creationId xmlns:a16="http://schemas.microsoft.com/office/drawing/2014/main" xmlns="" id="{1F0667FC-C146-994B-8DAF-9FC5C9C3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42" y="3233773"/>
            <a:ext cx="2874211" cy="2393985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4" name="Freeform 160">
            <a:extLst>
              <a:ext uri="{FF2B5EF4-FFF2-40B4-BE49-F238E27FC236}">
                <a16:creationId xmlns:a16="http://schemas.microsoft.com/office/drawing/2014/main" xmlns="" id="{DC09BE4D-6BD2-334D-AC07-D062CFF2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03" y="1595839"/>
            <a:ext cx="773769" cy="1877734"/>
          </a:xfrm>
          <a:custGeom>
            <a:avLst/>
            <a:gdLst>
              <a:gd name="T0" fmla="*/ 1353 w 2301"/>
              <a:gd name="T1" fmla="*/ 5882 h 6270"/>
              <a:gd name="T2" fmla="*/ 1353 w 2301"/>
              <a:gd name="T3" fmla="*/ 5882 h 6270"/>
              <a:gd name="T4" fmla="*/ 509 w 2301"/>
              <a:gd name="T5" fmla="*/ 5648 h 6270"/>
              <a:gd name="T6" fmla="*/ 621 w 2301"/>
              <a:gd name="T7" fmla="*/ 4478 h 6270"/>
              <a:gd name="T8" fmla="*/ 1272 w 2301"/>
              <a:gd name="T9" fmla="*/ 3287 h 6270"/>
              <a:gd name="T10" fmla="*/ 1099 w 2301"/>
              <a:gd name="T11" fmla="*/ 4132 h 6270"/>
              <a:gd name="T12" fmla="*/ 1242 w 2301"/>
              <a:gd name="T13" fmla="*/ 4346 h 6270"/>
              <a:gd name="T14" fmla="*/ 1272 w 2301"/>
              <a:gd name="T15" fmla="*/ 4356 h 6270"/>
              <a:gd name="T16" fmla="*/ 1455 w 2301"/>
              <a:gd name="T17" fmla="*/ 4203 h 6270"/>
              <a:gd name="T18" fmla="*/ 2279 w 2301"/>
              <a:gd name="T19" fmla="*/ 235 h 6270"/>
              <a:gd name="T20" fmla="*/ 2137 w 2301"/>
              <a:gd name="T21" fmla="*/ 21 h 6270"/>
              <a:gd name="T22" fmla="*/ 1923 w 2301"/>
              <a:gd name="T23" fmla="*/ 164 h 6270"/>
              <a:gd name="T24" fmla="*/ 1425 w 2301"/>
              <a:gd name="T25" fmla="*/ 2524 h 6270"/>
              <a:gd name="T26" fmla="*/ 1333 w 2301"/>
              <a:gd name="T27" fmla="*/ 2595 h 6270"/>
              <a:gd name="T28" fmla="*/ 285 w 2301"/>
              <a:gd name="T29" fmla="*/ 4336 h 6270"/>
              <a:gd name="T30" fmla="*/ 193 w 2301"/>
              <a:gd name="T31" fmla="*/ 5831 h 6270"/>
              <a:gd name="T32" fmla="*/ 661 w 2301"/>
              <a:gd name="T33" fmla="*/ 6208 h 6270"/>
              <a:gd name="T34" fmla="*/ 1109 w 2301"/>
              <a:gd name="T35" fmla="*/ 6269 h 6270"/>
              <a:gd name="T36" fmla="*/ 1404 w 2301"/>
              <a:gd name="T37" fmla="*/ 6249 h 6270"/>
              <a:gd name="T38" fmla="*/ 1567 w 2301"/>
              <a:gd name="T39" fmla="*/ 6045 h 6270"/>
              <a:gd name="T40" fmla="*/ 1353 w 2301"/>
              <a:gd name="T41" fmla="*/ 5882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Freeform 161">
            <a:extLst>
              <a:ext uri="{FF2B5EF4-FFF2-40B4-BE49-F238E27FC236}">
                <a16:creationId xmlns:a16="http://schemas.microsoft.com/office/drawing/2014/main" xmlns="" id="{324774B3-8841-524F-B160-A0D24793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763" y="1595839"/>
            <a:ext cx="739676" cy="1877734"/>
          </a:xfrm>
          <a:custGeom>
            <a:avLst/>
            <a:gdLst>
              <a:gd name="T0" fmla="*/ 1924 w 2200"/>
              <a:gd name="T1" fmla="*/ 4336 h 6270"/>
              <a:gd name="T2" fmla="*/ 1924 w 2200"/>
              <a:gd name="T3" fmla="*/ 4336 h 6270"/>
              <a:gd name="T4" fmla="*/ 896 w 2200"/>
              <a:gd name="T5" fmla="*/ 2616 h 6270"/>
              <a:gd name="T6" fmla="*/ 387 w 2200"/>
              <a:gd name="T7" fmla="*/ 164 h 6270"/>
              <a:gd name="T8" fmla="*/ 163 w 2200"/>
              <a:gd name="T9" fmla="*/ 21 h 6270"/>
              <a:gd name="T10" fmla="*/ 21 w 2200"/>
              <a:gd name="T11" fmla="*/ 235 h 6270"/>
              <a:gd name="T12" fmla="*/ 845 w 2200"/>
              <a:gd name="T13" fmla="*/ 4193 h 6270"/>
              <a:gd name="T14" fmla="*/ 1028 w 2200"/>
              <a:gd name="T15" fmla="*/ 4346 h 6270"/>
              <a:gd name="T16" fmla="*/ 1069 w 2200"/>
              <a:gd name="T17" fmla="*/ 4346 h 6270"/>
              <a:gd name="T18" fmla="*/ 1212 w 2200"/>
              <a:gd name="T19" fmla="*/ 4122 h 6270"/>
              <a:gd name="T20" fmla="*/ 1079 w 2200"/>
              <a:gd name="T21" fmla="*/ 3511 h 6270"/>
              <a:gd name="T22" fmla="*/ 1578 w 2200"/>
              <a:gd name="T23" fmla="*/ 4478 h 6270"/>
              <a:gd name="T24" fmla="*/ 1690 w 2200"/>
              <a:gd name="T25" fmla="*/ 5648 h 6270"/>
              <a:gd name="T26" fmla="*/ 845 w 2200"/>
              <a:gd name="T27" fmla="*/ 5882 h 6270"/>
              <a:gd name="T28" fmla="*/ 642 w 2200"/>
              <a:gd name="T29" fmla="*/ 6045 h 6270"/>
              <a:gd name="T30" fmla="*/ 794 w 2200"/>
              <a:gd name="T31" fmla="*/ 6249 h 6270"/>
              <a:gd name="T32" fmla="*/ 1089 w 2200"/>
              <a:gd name="T33" fmla="*/ 6269 h 6270"/>
              <a:gd name="T34" fmla="*/ 1547 w 2200"/>
              <a:gd name="T35" fmla="*/ 6208 h 6270"/>
              <a:gd name="T36" fmla="*/ 2005 w 2200"/>
              <a:gd name="T37" fmla="*/ 5831 h 6270"/>
              <a:gd name="T38" fmla="*/ 1924 w 2200"/>
              <a:gd name="T39" fmla="*/ 4336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Freeform 162">
            <a:extLst>
              <a:ext uri="{FF2B5EF4-FFF2-40B4-BE49-F238E27FC236}">
                <a16:creationId xmlns:a16="http://schemas.microsoft.com/office/drawing/2014/main" xmlns="" id="{C6E37083-A30B-6C40-9690-375F9BC4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82" y="3144179"/>
            <a:ext cx="1088019" cy="314276"/>
          </a:xfrm>
          <a:custGeom>
            <a:avLst/>
            <a:gdLst>
              <a:gd name="T0" fmla="*/ 2656 w 3237"/>
              <a:gd name="T1" fmla="*/ 376 h 1049"/>
              <a:gd name="T2" fmla="*/ 2656 w 3237"/>
              <a:gd name="T3" fmla="*/ 376 h 1049"/>
              <a:gd name="T4" fmla="*/ 2859 w 3237"/>
              <a:gd name="T5" fmla="*/ 488 h 1049"/>
              <a:gd name="T6" fmla="*/ 2869 w 3237"/>
              <a:gd name="T7" fmla="*/ 498 h 1049"/>
              <a:gd name="T8" fmla="*/ 3053 w 3237"/>
              <a:gd name="T9" fmla="*/ 661 h 1049"/>
              <a:gd name="T10" fmla="*/ 3236 w 3237"/>
              <a:gd name="T11" fmla="*/ 478 h 1049"/>
              <a:gd name="T12" fmla="*/ 3175 w 3237"/>
              <a:gd name="T13" fmla="*/ 295 h 1049"/>
              <a:gd name="T14" fmla="*/ 2676 w 3237"/>
              <a:gd name="T15" fmla="*/ 10 h 1049"/>
              <a:gd name="T16" fmla="*/ 2147 w 3237"/>
              <a:gd name="T17" fmla="*/ 254 h 1049"/>
              <a:gd name="T18" fmla="*/ 2096 w 3237"/>
              <a:gd name="T19" fmla="*/ 325 h 1049"/>
              <a:gd name="T20" fmla="*/ 1892 w 3237"/>
              <a:gd name="T21" fmla="*/ 560 h 1049"/>
              <a:gd name="T22" fmla="*/ 1617 w 3237"/>
              <a:gd name="T23" fmla="*/ 682 h 1049"/>
              <a:gd name="T24" fmla="*/ 1343 w 3237"/>
              <a:gd name="T25" fmla="*/ 560 h 1049"/>
              <a:gd name="T26" fmla="*/ 1139 w 3237"/>
              <a:gd name="T27" fmla="*/ 325 h 1049"/>
              <a:gd name="T28" fmla="*/ 1099 w 3237"/>
              <a:gd name="T29" fmla="*/ 254 h 1049"/>
              <a:gd name="T30" fmla="*/ 559 w 3237"/>
              <a:gd name="T31" fmla="*/ 10 h 1049"/>
              <a:gd name="T32" fmla="*/ 71 w 3237"/>
              <a:gd name="T33" fmla="*/ 295 h 1049"/>
              <a:gd name="T34" fmla="*/ 0 w 3237"/>
              <a:gd name="T35" fmla="*/ 478 h 1049"/>
              <a:gd name="T36" fmla="*/ 183 w 3237"/>
              <a:gd name="T37" fmla="*/ 661 h 1049"/>
              <a:gd name="T38" fmla="*/ 366 w 3237"/>
              <a:gd name="T39" fmla="*/ 498 h 1049"/>
              <a:gd name="T40" fmla="*/ 376 w 3237"/>
              <a:gd name="T41" fmla="*/ 488 h 1049"/>
              <a:gd name="T42" fmla="*/ 580 w 3237"/>
              <a:gd name="T43" fmla="*/ 376 h 1049"/>
              <a:gd name="T44" fmla="*/ 803 w 3237"/>
              <a:gd name="T45" fmla="*/ 478 h 1049"/>
              <a:gd name="T46" fmla="*/ 854 w 3237"/>
              <a:gd name="T47" fmla="*/ 549 h 1049"/>
              <a:gd name="T48" fmla="*/ 1078 w 3237"/>
              <a:gd name="T49" fmla="*/ 824 h 1049"/>
              <a:gd name="T50" fmla="*/ 1617 w 3237"/>
              <a:gd name="T51" fmla="*/ 1048 h 1049"/>
              <a:gd name="T52" fmla="*/ 2157 w 3237"/>
              <a:gd name="T53" fmla="*/ 824 h 1049"/>
              <a:gd name="T54" fmla="*/ 2391 w 3237"/>
              <a:gd name="T55" fmla="*/ 549 h 1049"/>
              <a:gd name="T56" fmla="*/ 2432 w 3237"/>
              <a:gd name="T57" fmla="*/ 478 h 1049"/>
              <a:gd name="T58" fmla="*/ 2656 w 3237"/>
              <a:gd name="T59" fmla="*/ 376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539CB66-E6F5-6644-B41E-5A2D0E68A4D0}"/>
              </a:ext>
            </a:extLst>
          </p:cNvPr>
          <p:cNvGrpSpPr/>
          <p:nvPr/>
        </p:nvGrpSpPr>
        <p:grpSpPr>
          <a:xfrm>
            <a:off x="3880387" y="1729746"/>
            <a:ext cx="5021128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xmlns="" id="{2541ABA4-138E-8F49-9B28-621414EFBA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823766372"/>
                </p:ext>
              </p:extLst>
            </p:nvPr>
          </p:nvGraphicFramePr>
          <p:xfrm>
            <a:off x="1343021" y="4666456"/>
            <a:ext cx="7852541" cy="7645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37" y="436506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294928" y="4277517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Προς την σωστή </a:t>
            </a:r>
          </a:p>
          <a:p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κατεύθυνση</a:t>
            </a:r>
            <a:endParaRPr lang="es-MX" sz="14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479243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Rectangle 31"/>
          <p:cNvSpPr/>
          <p:nvPr/>
        </p:nvSpPr>
        <p:spPr>
          <a:xfrm>
            <a:off x="1289033" y="4763223"/>
            <a:ext cx="1488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Προς την λάθος </a:t>
            </a:r>
          </a:p>
          <a:p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κατεύθυνση</a:t>
            </a:r>
            <a:endParaRPr lang="es-MX" sz="14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23763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290212" y="5264387"/>
            <a:ext cx="694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ΔΓ/ΔΑ</a:t>
            </a:r>
            <a:endParaRPr lang="es-MX" sz="14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pic>
        <p:nvPicPr>
          <p:cNvPr id="22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5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758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200" dirty="0" smtClean="0">
                <a:latin typeface="Roboto Medium"/>
                <a:cs typeface="Roboto Medium"/>
              </a:rPr>
              <a:t>“</a:t>
            </a:r>
            <a:r>
              <a:rPr lang="el-GR" sz="2200" dirty="0" smtClean="0"/>
              <a:t>Σχετικά με τα μέτρα στήριξης των επιχειρήσεων που έχει ανακοινώσει μέχρι σήμερα η πολιτεία, θεωρείτε ότι είναι:</a:t>
            </a:r>
            <a:r>
              <a:rPr lang="en-US" sz="2200" dirty="0" smtClean="0">
                <a:latin typeface="Roboto Medium"/>
                <a:cs typeface="Roboto Medium"/>
              </a:rPr>
              <a:t>”</a:t>
            </a:r>
            <a:endParaRPr lang="en-US" sz="2200" dirty="0">
              <a:latin typeface="Roboto Medium"/>
              <a:cs typeface="Roboto Medium"/>
            </a:endParaRPr>
          </a:p>
        </p:txBody>
      </p:sp>
      <p:pic>
        <p:nvPicPr>
          <p:cNvPr id="22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5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 2"/>
          <p:cNvGraphicFramePr>
            <a:graphicFrameLocks noGrp="1"/>
          </p:cNvGraphicFramePr>
          <p:nvPr/>
        </p:nvGraphicFramePr>
        <p:xfrm>
          <a:off x="582863" y="1714500"/>
          <a:ext cx="8375880" cy="3730724"/>
        </p:xfrm>
        <a:graphic>
          <a:graphicData uri="http://schemas.openxmlformats.org/drawingml/2006/table">
            <a:tbl>
              <a:tblPr/>
              <a:tblGrid>
                <a:gridCol w="2367090"/>
                <a:gridCol w="1419542"/>
                <a:gridCol w="1181418"/>
                <a:gridCol w="1107545"/>
                <a:gridCol w="1277936"/>
                <a:gridCol w="1022349"/>
              </a:tblGrid>
              <a:tr h="1114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ΒΙΟΜΗΧΑΝΙΕΣ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ΥΠΗΡΕΣΙΕΣ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ΕΜΠΟΡΙΟ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ΚΑΤΑΣΚΕΥΕΣ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ΣΥΝΟΛΟ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927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Προς τη σωστή κατεύθυνση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72%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76%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75%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73%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74%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796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Προς τη λάθος κατεύθυνση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16%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11%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892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ΔΞ/ΔΑ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11%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15%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758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200" dirty="0" smtClean="0">
                <a:latin typeface="Roboto Medium"/>
                <a:cs typeface="Roboto Medium"/>
              </a:rPr>
              <a:t>“</a:t>
            </a:r>
            <a:r>
              <a:rPr lang="el-GR" sz="2200" dirty="0" smtClean="0"/>
              <a:t>Σχετικά με τα μέτρα στήριξης των επιχειρήσεων που έχει ανακοινώσει μέχρι σήμερα η πολιτεία, θεωρείτε ότι είναι:</a:t>
            </a:r>
            <a:r>
              <a:rPr lang="en-US" sz="2200" dirty="0" smtClean="0">
                <a:latin typeface="Roboto Medium"/>
                <a:cs typeface="Roboto Medium"/>
              </a:rPr>
              <a:t>”</a:t>
            </a:r>
            <a:endParaRPr lang="en-US" sz="2200" dirty="0">
              <a:latin typeface="Roboto Medium"/>
              <a:cs typeface="Roboto Medium"/>
            </a:endParaRPr>
          </a:p>
        </p:txBody>
      </p:sp>
      <p:sp>
        <p:nvSpPr>
          <p:cNvPr id="3" name="Freeform 159">
            <a:extLst>
              <a:ext uri="{FF2B5EF4-FFF2-40B4-BE49-F238E27FC236}">
                <a16:creationId xmlns:a16="http://schemas.microsoft.com/office/drawing/2014/main" xmlns="" id="{1F0667FC-C146-994B-8DAF-9FC5C9C3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42" y="3233773"/>
            <a:ext cx="2874211" cy="2393985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4" name="Freeform 160">
            <a:extLst>
              <a:ext uri="{FF2B5EF4-FFF2-40B4-BE49-F238E27FC236}">
                <a16:creationId xmlns:a16="http://schemas.microsoft.com/office/drawing/2014/main" xmlns="" id="{DC09BE4D-6BD2-334D-AC07-D062CFF2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03" y="1595839"/>
            <a:ext cx="773769" cy="1877734"/>
          </a:xfrm>
          <a:custGeom>
            <a:avLst/>
            <a:gdLst>
              <a:gd name="T0" fmla="*/ 1353 w 2301"/>
              <a:gd name="T1" fmla="*/ 5882 h 6270"/>
              <a:gd name="T2" fmla="*/ 1353 w 2301"/>
              <a:gd name="T3" fmla="*/ 5882 h 6270"/>
              <a:gd name="T4" fmla="*/ 509 w 2301"/>
              <a:gd name="T5" fmla="*/ 5648 h 6270"/>
              <a:gd name="T6" fmla="*/ 621 w 2301"/>
              <a:gd name="T7" fmla="*/ 4478 h 6270"/>
              <a:gd name="T8" fmla="*/ 1272 w 2301"/>
              <a:gd name="T9" fmla="*/ 3287 h 6270"/>
              <a:gd name="T10" fmla="*/ 1099 w 2301"/>
              <a:gd name="T11" fmla="*/ 4132 h 6270"/>
              <a:gd name="T12" fmla="*/ 1242 w 2301"/>
              <a:gd name="T13" fmla="*/ 4346 h 6270"/>
              <a:gd name="T14" fmla="*/ 1272 w 2301"/>
              <a:gd name="T15" fmla="*/ 4356 h 6270"/>
              <a:gd name="T16" fmla="*/ 1455 w 2301"/>
              <a:gd name="T17" fmla="*/ 4203 h 6270"/>
              <a:gd name="T18" fmla="*/ 2279 w 2301"/>
              <a:gd name="T19" fmla="*/ 235 h 6270"/>
              <a:gd name="T20" fmla="*/ 2137 w 2301"/>
              <a:gd name="T21" fmla="*/ 21 h 6270"/>
              <a:gd name="T22" fmla="*/ 1923 w 2301"/>
              <a:gd name="T23" fmla="*/ 164 h 6270"/>
              <a:gd name="T24" fmla="*/ 1425 w 2301"/>
              <a:gd name="T25" fmla="*/ 2524 h 6270"/>
              <a:gd name="T26" fmla="*/ 1333 w 2301"/>
              <a:gd name="T27" fmla="*/ 2595 h 6270"/>
              <a:gd name="T28" fmla="*/ 285 w 2301"/>
              <a:gd name="T29" fmla="*/ 4336 h 6270"/>
              <a:gd name="T30" fmla="*/ 193 w 2301"/>
              <a:gd name="T31" fmla="*/ 5831 h 6270"/>
              <a:gd name="T32" fmla="*/ 661 w 2301"/>
              <a:gd name="T33" fmla="*/ 6208 h 6270"/>
              <a:gd name="T34" fmla="*/ 1109 w 2301"/>
              <a:gd name="T35" fmla="*/ 6269 h 6270"/>
              <a:gd name="T36" fmla="*/ 1404 w 2301"/>
              <a:gd name="T37" fmla="*/ 6249 h 6270"/>
              <a:gd name="T38" fmla="*/ 1567 w 2301"/>
              <a:gd name="T39" fmla="*/ 6045 h 6270"/>
              <a:gd name="T40" fmla="*/ 1353 w 2301"/>
              <a:gd name="T41" fmla="*/ 5882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Freeform 161">
            <a:extLst>
              <a:ext uri="{FF2B5EF4-FFF2-40B4-BE49-F238E27FC236}">
                <a16:creationId xmlns:a16="http://schemas.microsoft.com/office/drawing/2014/main" xmlns="" id="{324774B3-8841-524F-B160-A0D24793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763" y="1595839"/>
            <a:ext cx="739676" cy="1877734"/>
          </a:xfrm>
          <a:custGeom>
            <a:avLst/>
            <a:gdLst>
              <a:gd name="T0" fmla="*/ 1924 w 2200"/>
              <a:gd name="T1" fmla="*/ 4336 h 6270"/>
              <a:gd name="T2" fmla="*/ 1924 w 2200"/>
              <a:gd name="T3" fmla="*/ 4336 h 6270"/>
              <a:gd name="T4" fmla="*/ 896 w 2200"/>
              <a:gd name="T5" fmla="*/ 2616 h 6270"/>
              <a:gd name="T6" fmla="*/ 387 w 2200"/>
              <a:gd name="T7" fmla="*/ 164 h 6270"/>
              <a:gd name="T8" fmla="*/ 163 w 2200"/>
              <a:gd name="T9" fmla="*/ 21 h 6270"/>
              <a:gd name="T10" fmla="*/ 21 w 2200"/>
              <a:gd name="T11" fmla="*/ 235 h 6270"/>
              <a:gd name="T12" fmla="*/ 845 w 2200"/>
              <a:gd name="T13" fmla="*/ 4193 h 6270"/>
              <a:gd name="T14" fmla="*/ 1028 w 2200"/>
              <a:gd name="T15" fmla="*/ 4346 h 6270"/>
              <a:gd name="T16" fmla="*/ 1069 w 2200"/>
              <a:gd name="T17" fmla="*/ 4346 h 6270"/>
              <a:gd name="T18" fmla="*/ 1212 w 2200"/>
              <a:gd name="T19" fmla="*/ 4122 h 6270"/>
              <a:gd name="T20" fmla="*/ 1079 w 2200"/>
              <a:gd name="T21" fmla="*/ 3511 h 6270"/>
              <a:gd name="T22" fmla="*/ 1578 w 2200"/>
              <a:gd name="T23" fmla="*/ 4478 h 6270"/>
              <a:gd name="T24" fmla="*/ 1690 w 2200"/>
              <a:gd name="T25" fmla="*/ 5648 h 6270"/>
              <a:gd name="T26" fmla="*/ 845 w 2200"/>
              <a:gd name="T27" fmla="*/ 5882 h 6270"/>
              <a:gd name="T28" fmla="*/ 642 w 2200"/>
              <a:gd name="T29" fmla="*/ 6045 h 6270"/>
              <a:gd name="T30" fmla="*/ 794 w 2200"/>
              <a:gd name="T31" fmla="*/ 6249 h 6270"/>
              <a:gd name="T32" fmla="*/ 1089 w 2200"/>
              <a:gd name="T33" fmla="*/ 6269 h 6270"/>
              <a:gd name="T34" fmla="*/ 1547 w 2200"/>
              <a:gd name="T35" fmla="*/ 6208 h 6270"/>
              <a:gd name="T36" fmla="*/ 2005 w 2200"/>
              <a:gd name="T37" fmla="*/ 5831 h 6270"/>
              <a:gd name="T38" fmla="*/ 1924 w 2200"/>
              <a:gd name="T39" fmla="*/ 4336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Freeform 162">
            <a:extLst>
              <a:ext uri="{FF2B5EF4-FFF2-40B4-BE49-F238E27FC236}">
                <a16:creationId xmlns:a16="http://schemas.microsoft.com/office/drawing/2014/main" xmlns="" id="{C6E37083-A30B-6C40-9690-375F9BC4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82" y="3144179"/>
            <a:ext cx="1088019" cy="314276"/>
          </a:xfrm>
          <a:custGeom>
            <a:avLst/>
            <a:gdLst>
              <a:gd name="T0" fmla="*/ 2656 w 3237"/>
              <a:gd name="T1" fmla="*/ 376 h 1049"/>
              <a:gd name="T2" fmla="*/ 2656 w 3237"/>
              <a:gd name="T3" fmla="*/ 376 h 1049"/>
              <a:gd name="T4" fmla="*/ 2859 w 3237"/>
              <a:gd name="T5" fmla="*/ 488 h 1049"/>
              <a:gd name="T6" fmla="*/ 2869 w 3237"/>
              <a:gd name="T7" fmla="*/ 498 h 1049"/>
              <a:gd name="T8" fmla="*/ 3053 w 3237"/>
              <a:gd name="T9" fmla="*/ 661 h 1049"/>
              <a:gd name="T10" fmla="*/ 3236 w 3237"/>
              <a:gd name="T11" fmla="*/ 478 h 1049"/>
              <a:gd name="T12" fmla="*/ 3175 w 3237"/>
              <a:gd name="T13" fmla="*/ 295 h 1049"/>
              <a:gd name="T14" fmla="*/ 2676 w 3237"/>
              <a:gd name="T15" fmla="*/ 10 h 1049"/>
              <a:gd name="T16" fmla="*/ 2147 w 3237"/>
              <a:gd name="T17" fmla="*/ 254 h 1049"/>
              <a:gd name="T18" fmla="*/ 2096 w 3237"/>
              <a:gd name="T19" fmla="*/ 325 h 1049"/>
              <a:gd name="T20" fmla="*/ 1892 w 3237"/>
              <a:gd name="T21" fmla="*/ 560 h 1049"/>
              <a:gd name="T22" fmla="*/ 1617 w 3237"/>
              <a:gd name="T23" fmla="*/ 682 h 1049"/>
              <a:gd name="T24" fmla="*/ 1343 w 3237"/>
              <a:gd name="T25" fmla="*/ 560 h 1049"/>
              <a:gd name="T26" fmla="*/ 1139 w 3237"/>
              <a:gd name="T27" fmla="*/ 325 h 1049"/>
              <a:gd name="T28" fmla="*/ 1099 w 3237"/>
              <a:gd name="T29" fmla="*/ 254 h 1049"/>
              <a:gd name="T30" fmla="*/ 559 w 3237"/>
              <a:gd name="T31" fmla="*/ 10 h 1049"/>
              <a:gd name="T32" fmla="*/ 71 w 3237"/>
              <a:gd name="T33" fmla="*/ 295 h 1049"/>
              <a:gd name="T34" fmla="*/ 0 w 3237"/>
              <a:gd name="T35" fmla="*/ 478 h 1049"/>
              <a:gd name="T36" fmla="*/ 183 w 3237"/>
              <a:gd name="T37" fmla="*/ 661 h 1049"/>
              <a:gd name="T38" fmla="*/ 366 w 3237"/>
              <a:gd name="T39" fmla="*/ 498 h 1049"/>
              <a:gd name="T40" fmla="*/ 376 w 3237"/>
              <a:gd name="T41" fmla="*/ 488 h 1049"/>
              <a:gd name="T42" fmla="*/ 580 w 3237"/>
              <a:gd name="T43" fmla="*/ 376 h 1049"/>
              <a:gd name="T44" fmla="*/ 803 w 3237"/>
              <a:gd name="T45" fmla="*/ 478 h 1049"/>
              <a:gd name="T46" fmla="*/ 854 w 3237"/>
              <a:gd name="T47" fmla="*/ 549 h 1049"/>
              <a:gd name="T48" fmla="*/ 1078 w 3237"/>
              <a:gd name="T49" fmla="*/ 824 h 1049"/>
              <a:gd name="T50" fmla="*/ 1617 w 3237"/>
              <a:gd name="T51" fmla="*/ 1048 h 1049"/>
              <a:gd name="T52" fmla="*/ 2157 w 3237"/>
              <a:gd name="T53" fmla="*/ 824 h 1049"/>
              <a:gd name="T54" fmla="*/ 2391 w 3237"/>
              <a:gd name="T55" fmla="*/ 549 h 1049"/>
              <a:gd name="T56" fmla="*/ 2432 w 3237"/>
              <a:gd name="T57" fmla="*/ 478 h 1049"/>
              <a:gd name="T58" fmla="*/ 2656 w 3237"/>
              <a:gd name="T59" fmla="*/ 376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xmlns="" id="{A539CB66-E6F5-6644-B41E-5A2D0E68A4D0}"/>
              </a:ext>
            </a:extLst>
          </p:cNvPr>
          <p:cNvGrpSpPr/>
          <p:nvPr/>
        </p:nvGrpSpPr>
        <p:grpSpPr>
          <a:xfrm>
            <a:off x="3880387" y="1729746"/>
            <a:ext cx="5021128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xmlns="" id="{2541ABA4-138E-8F49-9B28-621414EFBA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823766372"/>
                </p:ext>
              </p:extLst>
            </p:nvPr>
          </p:nvGraphicFramePr>
          <p:xfrm>
            <a:off x="1343021" y="4666456"/>
            <a:ext cx="7852541" cy="7645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37" y="436506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294928" y="4334667"/>
            <a:ext cx="109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Roboto Medium"/>
                <a:cs typeface="Roboto Medium"/>
              </a:rPr>
              <a:t>Επαρκή</a:t>
            </a:r>
            <a:endParaRPr lang="es-MX" sz="20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479243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Rectangle 31"/>
          <p:cNvSpPr/>
          <p:nvPr/>
        </p:nvSpPr>
        <p:spPr>
          <a:xfrm>
            <a:off x="1327133" y="4782273"/>
            <a:ext cx="1332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Roboto Medium"/>
                <a:cs typeface="Roboto Medium"/>
              </a:rPr>
              <a:t>Ανεπαρκή</a:t>
            </a:r>
            <a:endParaRPr lang="es-MX" sz="20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23763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290212" y="5207237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  <a:latin typeface="Roboto Medium"/>
                <a:cs typeface="Roboto Medium"/>
              </a:rPr>
              <a:t>ΔΓ/ΔΑ</a:t>
            </a:r>
            <a:endParaRPr lang="es-MX" sz="20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pic>
        <p:nvPicPr>
          <p:cNvPr id="22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5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758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200" dirty="0" smtClean="0">
                <a:latin typeface="Roboto Medium"/>
                <a:cs typeface="Roboto Medium"/>
              </a:rPr>
              <a:t>“</a:t>
            </a:r>
            <a:r>
              <a:rPr lang="el-GR" sz="2200" dirty="0" smtClean="0"/>
              <a:t>Σχετικά με τα μέτρα στήριξης των επιχειρήσεων που έχει ανακοινώσει μέχρι σήμερα η πολιτεία, θεωρείτε ότι είναι:</a:t>
            </a:r>
            <a:r>
              <a:rPr lang="en-US" sz="2200" dirty="0" smtClean="0">
                <a:latin typeface="Roboto Medium"/>
                <a:cs typeface="Roboto Medium"/>
              </a:rPr>
              <a:t>”</a:t>
            </a:r>
            <a:endParaRPr lang="en-US" sz="2200" dirty="0">
              <a:latin typeface="Roboto Medium"/>
              <a:cs typeface="Roboto Medium"/>
            </a:endParaRPr>
          </a:p>
        </p:txBody>
      </p:sp>
      <p:pic>
        <p:nvPicPr>
          <p:cNvPr id="22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5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 2"/>
          <p:cNvGraphicFramePr>
            <a:graphicFrameLocks noGrp="1"/>
          </p:cNvGraphicFramePr>
          <p:nvPr/>
        </p:nvGraphicFramePr>
        <p:xfrm>
          <a:off x="734989" y="2016646"/>
          <a:ext cx="7786665" cy="2952328"/>
        </p:xfrm>
        <a:graphic>
          <a:graphicData uri="http://schemas.openxmlformats.org/drawingml/2006/table">
            <a:tbl>
              <a:tblPr/>
              <a:tblGrid>
                <a:gridCol w="1936728"/>
                <a:gridCol w="1419542"/>
                <a:gridCol w="1181418"/>
                <a:gridCol w="1021080"/>
                <a:gridCol w="1309243"/>
                <a:gridCol w="918654"/>
              </a:tblGrid>
              <a:tr h="881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ΒΙΟΜΗΧΑΝΙΕΣ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ΥΠΗΡΕΣΙΕΣ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ΕΜΠΟΡΙΟ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ΚΑΤΑΣΚΕΥΕΣ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ΣΥΝΟΛΟ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734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Επαρκή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37%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35%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29%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36%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63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Ανεπαρκή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47%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60%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46%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706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ΔΞ/ΔΑ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16%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11%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758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941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400" b="1" dirty="0" smtClean="0"/>
              <a:t>Βαρόμετρο ΕΒΕΘ </a:t>
            </a:r>
            <a:r>
              <a:rPr lang="mr-IN" sz="2400" b="1" dirty="0" smtClean="0"/>
              <a:t>–</a:t>
            </a:r>
            <a:r>
              <a:rPr lang="el-GR" sz="2400" b="1" dirty="0" smtClean="0"/>
              <a:t> Μάρτιος 2020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78103" y="3962968"/>
            <a:ext cx="25730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Επιχειρήσεις</a:t>
            </a:r>
            <a:endParaRPr lang="el-G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και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Κορονοϊός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3450" y="6229917"/>
            <a:ext cx="2088232" cy="335253"/>
          </a:xfrm>
          <a:prstGeom prst="rect">
            <a:avLst/>
          </a:prstGeom>
        </p:spPr>
      </p:pic>
      <p:pic>
        <p:nvPicPr>
          <p:cNvPr id="6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39434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060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329784"/>
            <a:ext cx="8414083" cy="720342"/>
          </a:xfrm>
        </p:spPr>
        <p:txBody>
          <a:bodyPr anchor="t">
            <a:normAutofit/>
          </a:bodyPr>
          <a:lstStyle/>
          <a:p>
            <a:r>
              <a:rPr lang="el-GR" sz="3600" b="1" dirty="0" smtClean="0">
                <a:latin typeface="Calibri"/>
                <a:cs typeface="Calibri"/>
              </a:rPr>
              <a:t>ΤΑΥΤΟΤΗΤΑ ΕΡΕΥΝΑΣ</a:t>
            </a:r>
            <a:endParaRPr lang="en-US" sz="3600" dirty="0">
              <a:latin typeface="Roboto Medium"/>
              <a:cs typeface="Roboto Medium"/>
            </a:endParaRPr>
          </a:p>
        </p:txBody>
      </p:sp>
      <p:pic>
        <p:nvPicPr>
          <p:cNvPr id="18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38 - Ομάδα"/>
          <p:cNvGrpSpPr/>
          <p:nvPr/>
        </p:nvGrpSpPr>
        <p:grpSpPr>
          <a:xfrm>
            <a:off x="352703" y="2428402"/>
            <a:ext cx="2899479" cy="2635872"/>
            <a:chOff x="14074934" y="8262924"/>
            <a:chExt cx="1011545" cy="835929"/>
          </a:xfrm>
        </p:grpSpPr>
        <p:sp>
          <p:nvSpPr>
            <p:cNvPr id="40" name="Freeform 459">
              <a:extLst>
                <a:ext uri="{FF2B5EF4-FFF2-40B4-BE49-F238E27FC236}">
                  <a16:creationId xmlns="" xmlns:a16="http://schemas.microsoft.com/office/drawing/2014/main" id="{29A21C50-5394-0549-B17E-DAB841BC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4934" y="8262924"/>
              <a:ext cx="1011545" cy="684899"/>
            </a:xfrm>
            <a:custGeom>
              <a:avLst/>
              <a:gdLst>
                <a:gd name="T0" fmla="*/ 1210 w 1268"/>
                <a:gd name="T1" fmla="*/ 857 h 858"/>
                <a:gd name="T2" fmla="*/ 1210 w 1268"/>
                <a:gd name="T3" fmla="*/ 857 h 858"/>
                <a:gd name="T4" fmla="*/ 68 w 1268"/>
                <a:gd name="T5" fmla="*/ 857 h 858"/>
                <a:gd name="T6" fmla="*/ 0 w 1268"/>
                <a:gd name="T7" fmla="*/ 788 h 858"/>
                <a:gd name="T8" fmla="*/ 0 w 1268"/>
                <a:gd name="T9" fmla="*/ 57 h 858"/>
                <a:gd name="T10" fmla="*/ 68 w 1268"/>
                <a:gd name="T11" fmla="*/ 0 h 858"/>
                <a:gd name="T12" fmla="*/ 1210 w 1268"/>
                <a:gd name="T13" fmla="*/ 0 h 858"/>
                <a:gd name="T14" fmla="*/ 1267 w 1268"/>
                <a:gd name="T15" fmla="*/ 57 h 858"/>
                <a:gd name="T16" fmla="*/ 1267 w 1268"/>
                <a:gd name="T17" fmla="*/ 788 h 858"/>
                <a:gd name="T18" fmla="*/ 1210 w 1268"/>
                <a:gd name="T19" fmla="*/ 857 h 858"/>
                <a:gd name="T20" fmla="*/ 80 w 1268"/>
                <a:gd name="T21" fmla="*/ 777 h 858"/>
                <a:gd name="T22" fmla="*/ 80 w 1268"/>
                <a:gd name="T23" fmla="*/ 777 h 858"/>
                <a:gd name="T24" fmla="*/ 1187 w 1268"/>
                <a:gd name="T25" fmla="*/ 777 h 858"/>
                <a:gd name="T26" fmla="*/ 1187 w 1268"/>
                <a:gd name="T27" fmla="*/ 69 h 858"/>
                <a:gd name="T28" fmla="*/ 80 w 1268"/>
                <a:gd name="T29" fmla="*/ 69 h 858"/>
                <a:gd name="T30" fmla="*/ 80 w 1268"/>
                <a:gd name="T31" fmla="*/ 777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8" h="858">
                  <a:moveTo>
                    <a:pt x="1210" y="857"/>
                  </a:moveTo>
                  <a:lnTo>
                    <a:pt x="1210" y="857"/>
                  </a:lnTo>
                  <a:cubicBezTo>
                    <a:pt x="68" y="857"/>
                    <a:pt x="68" y="857"/>
                    <a:pt x="68" y="857"/>
                  </a:cubicBezTo>
                  <a:cubicBezTo>
                    <a:pt x="34" y="857"/>
                    <a:pt x="0" y="822"/>
                    <a:pt x="0" y="7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3"/>
                    <a:pt x="34" y="0"/>
                    <a:pt x="68" y="0"/>
                  </a:cubicBezTo>
                  <a:cubicBezTo>
                    <a:pt x="1210" y="0"/>
                    <a:pt x="1210" y="0"/>
                    <a:pt x="1210" y="0"/>
                  </a:cubicBezTo>
                  <a:cubicBezTo>
                    <a:pt x="1232" y="0"/>
                    <a:pt x="1267" y="23"/>
                    <a:pt x="1267" y="57"/>
                  </a:cubicBezTo>
                  <a:cubicBezTo>
                    <a:pt x="1267" y="788"/>
                    <a:pt x="1267" y="788"/>
                    <a:pt x="1267" y="788"/>
                  </a:cubicBezTo>
                  <a:cubicBezTo>
                    <a:pt x="1267" y="822"/>
                    <a:pt x="1232" y="857"/>
                    <a:pt x="1210" y="857"/>
                  </a:cubicBezTo>
                  <a:close/>
                  <a:moveTo>
                    <a:pt x="80" y="777"/>
                  </a:moveTo>
                  <a:lnTo>
                    <a:pt x="80" y="777"/>
                  </a:lnTo>
                  <a:cubicBezTo>
                    <a:pt x="1187" y="777"/>
                    <a:pt x="1187" y="777"/>
                    <a:pt x="1187" y="777"/>
                  </a:cubicBezTo>
                  <a:cubicBezTo>
                    <a:pt x="1187" y="69"/>
                    <a:pt x="1187" y="69"/>
                    <a:pt x="1187" y="69"/>
                  </a:cubicBezTo>
                  <a:cubicBezTo>
                    <a:pt x="80" y="69"/>
                    <a:pt x="80" y="69"/>
                    <a:pt x="80" y="69"/>
                  </a:cubicBezTo>
                  <a:lnTo>
                    <a:pt x="80" y="777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1" name="Freeform 460">
              <a:extLst>
                <a:ext uri="{FF2B5EF4-FFF2-40B4-BE49-F238E27FC236}">
                  <a16:creationId xmlns="" xmlns:a16="http://schemas.microsoft.com/office/drawing/2014/main" id="{8A32F724-661B-6640-B0B0-193532804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4934" y="8779232"/>
              <a:ext cx="1011545" cy="63222"/>
            </a:xfrm>
            <a:custGeom>
              <a:avLst/>
              <a:gdLst>
                <a:gd name="T0" fmla="*/ 1221 w 1268"/>
                <a:gd name="T1" fmla="*/ 80 h 81"/>
                <a:gd name="T2" fmla="*/ 1221 w 1268"/>
                <a:gd name="T3" fmla="*/ 80 h 81"/>
                <a:gd name="T4" fmla="*/ 45 w 1268"/>
                <a:gd name="T5" fmla="*/ 80 h 81"/>
                <a:gd name="T6" fmla="*/ 0 w 1268"/>
                <a:gd name="T7" fmla="*/ 34 h 81"/>
                <a:gd name="T8" fmla="*/ 45 w 1268"/>
                <a:gd name="T9" fmla="*/ 0 h 81"/>
                <a:gd name="T10" fmla="*/ 1221 w 1268"/>
                <a:gd name="T11" fmla="*/ 0 h 81"/>
                <a:gd name="T12" fmla="*/ 1267 w 1268"/>
                <a:gd name="T13" fmla="*/ 34 h 81"/>
                <a:gd name="T14" fmla="*/ 1221 w 1268"/>
                <a:gd name="T15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8" h="81">
                  <a:moveTo>
                    <a:pt x="1221" y="80"/>
                  </a:moveTo>
                  <a:lnTo>
                    <a:pt x="1221" y="80"/>
                  </a:lnTo>
                  <a:cubicBezTo>
                    <a:pt x="45" y="80"/>
                    <a:pt x="45" y="80"/>
                    <a:pt x="45" y="80"/>
                  </a:cubicBezTo>
                  <a:cubicBezTo>
                    <a:pt x="23" y="80"/>
                    <a:pt x="0" y="57"/>
                    <a:pt x="0" y="34"/>
                  </a:cubicBezTo>
                  <a:cubicBezTo>
                    <a:pt x="0" y="23"/>
                    <a:pt x="23" y="0"/>
                    <a:pt x="45" y="0"/>
                  </a:cubicBezTo>
                  <a:cubicBezTo>
                    <a:pt x="1221" y="0"/>
                    <a:pt x="1221" y="0"/>
                    <a:pt x="1221" y="0"/>
                  </a:cubicBezTo>
                  <a:cubicBezTo>
                    <a:pt x="1244" y="0"/>
                    <a:pt x="1267" y="23"/>
                    <a:pt x="1267" y="34"/>
                  </a:cubicBezTo>
                  <a:cubicBezTo>
                    <a:pt x="1267" y="57"/>
                    <a:pt x="1244" y="80"/>
                    <a:pt x="1221" y="80"/>
                  </a:cubicBezTo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2" name="Freeform 461">
              <a:extLst>
                <a:ext uri="{FF2B5EF4-FFF2-40B4-BE49-F238E27FC236}">
                  <a16:creationId xmlns="" xmlns:a16="http://schemas.microsoft.com/office/drawing/2014/main" id="{51A46A3B-1E3B-E74F-85A5-0129248C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0796" y="9053192"/>
              <a:ext cx="519822" cy="45661"/>
            </a:xfrm>
            <a:custGeom>
              <a:avLst/>
              <a:gdLst>
                <a:gd name="T0" fmla="*/ 628 w 651"/>
                <a:gd name="T1" fmla="*/ 57 h 58"/>
                <a:gd name="T2" fmla="*/ 628 w 651"/>
                <a:gd name="T3" fmla="*/ 57 h 58"/>
                <a:gd name="T4" fmla="*/ 23 w 651"/>
                <a:gd name="T5" fmla="*/ 57 h 58"/>
                <a:gd name="T6" fmla="*/ 0 w 651"/>
                <a:gd name="T7" fmla="*/ 35 h 58"/>
                <a:gd name="T8" fmla="*/ 23 w 651"/>
                <a:gd name="T9" fmla="*/ 0 h 58"/>
                <a:gd name="T10" fmla="*/ 628 w 651"/>
                <a:gd name="T11" fmla="*/ 0 h 58"/>
                <a:gd name="T12" fmla="*/ 650 w 651"/>
                <a:gd name="T13" fmla="*/ 35 h 58"/>
                <a:gd name="T14" fmla="*/ 628 w 651"/>
                <a:gd name="T15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1" h="58">
                  <a:moveTo>
                    <a:pt x="628" y="57"/>
                  </a:moveTo>
                  <a:lnTo>
                    <a:pt x="628" y="57"/>
                  </a:lnTo>
                  <a:cubicBezTo>
                    <a:pt x="23" y="57"/>
                    <a:pt x="23" y="57"/>
                    <a:pt x="23" y="57"/>
                  </a:cubicBezTo>
                  <a:cubicBezTo>
                    <a:pt x="11" y="57"/>
                    <a:pt x="0" y="46"/>
                    <a:pt x="0" y="35"/>
                  </a:cubicBezTo>
                  <a:cubicBezTo>
                    <a:pt x="0" y="12"/>
                    <a:pt x="11" y="0"/>
                    <a:pt x="23" y="0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39" y="0"/>
                    <a:pt x="650" y="12"/>
                    <a:pt x="650" y="35"/>
                  </a:cubicBezTo>
                  <a:cubicBezTo>
                    <a:pt x="650" y="46"/>
                    <a:pt x="639" y="57"/>
                    <a:pt x="628" y="57"/>
                  </a:cubicBezTo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3" name="Freeform 462">
              <a:extLst>
                <a:ext uri="{FF2B5EF4-FFF2-40B4-BE49-F238E27FC236}">
                  <a16:creationId xmlns="" xmlns:a16="http://schemas.microsoft.com/office/drawing/2014/main" id="{C52E5739-8B39-AD46-B6E2-82C7AA953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1042" y="8888115"/>
              <a:ext cx="372305" cy="210738"/>
            </a:xfrm>
            <a:custGeom>
              <a:avLst/>
              <a:gdLst>
                <a:gd name="T0" fmla="*/ 434 w 469"/>
                <a:gd name="T1" fmla="*/ 262 h 263"/>
                <a:gd name="T2" fmla="*/ 434 w 469"/>
                <a:gd name="T3" fmla="*/ 262 h 263"/>
                <a:gd name="T4" fmla="*/ 34 w 469"/>
                <a:gd name="T5" fmla="*/ 262 h 263"/>
                <a:gd name="T6" fmla="*/ 11 w 469"/>
                <a:gd name="T7" fmla="*/ 251 h 263"/>
                <a:gd name="T8" fmla="*/ 11 w 469"/>
                <a:gd name="T9" fmla="*/ 228 h 263"/>
                <a:gd name="T10" fmla="*/ 91 w 469"/>
                <a:gd name="T11" fmla="*/ 12 h 263"/>
                <a:gd name="T12" fmla="*/ 114 w 469"/>
                <a:gd name="T13" fmla="*/ 0 h 263"/>
                <a:gd name="T14" fmla="*/ 354 w 469"/>
                <a:gd name="T15" fmla="*/ 0 h 263"/>
                <a:gd name="T16" fmla="*/ 388 w 469"/>
                <a:gd name="T17" fmla="*/ 12 h 263"/>
                <a:gd name="T18" fmla="*/ 457 w 469"/>
                <a:gd name="T19" fmla="*/ 228 h 263"/>
                <a:gd name="T20" fmla="*/ 457 w 469"/>
                <a:gd name="T21" fmla="*/ 251 h 263"/>
                <a:gd name="T22" fmla="*/ 434 w 469"/>
                <a:gd name="T23" fmla="*/ 262 h 263"/>
                <a:gd name="T24" fmla="*/ 80 w 469"/>
                <a:gd name="T25" fmla="*/ 205 h 263"/>
                <a:gd name="T26" fmla="*/ 80 w 469"/>
                <a:gd name="T27" fmla="*/ 205 h 263"/>
                <a:gd name="T28" fmla="*/ 388 w 469"/>
                <a:gd name="T29" fmla="*/ 205 h 263"/>
                <a:gd name="T30" fmla="*/ 331 w 469"/>
                <a:gd name="T31" fmla="*/ 57 h 263"/>
                <a:gd name="T32" fmla="*/ 137 w 469"/>
                <a:gd name="T33" fmla="*/ 57 h 263"/>
                <a:gd name="T34" fmla="*/ 80 w 469"/>
                <a:gd name="T35" fmla="*/ 20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263">
                  <a:moveTo>
                    <a:pt x="434" y="262"/>
                  </a:moveTo>
                  <a:lnTo>
                    <a:pt x="434" y="262"/>
                  </a:lnTo>
                  <a:cubicBezTo>
                    <a:pt x="34" y="262"/>
                    <a:pt x="34" y="262"/>
                    <a:pt x="34" y="262"/>
                  </a:cubicBezTo>
                  <a:cubicBezTo>
                    <a:pt x="23" y="262"/>
                    <a:pt x="11" y="262"/>
                    <a:pt x="11" y="251"/>
                  </a:cubicBezTo>
                  <a:cubicBezTo>
                    <a:pt x="0" y="251"/>
                    <a:pt x="0" y="240"/>
                    <a:pt x="11" y="228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0"/>
                    <a:pt x="103" y="0"/>
                    <a:pt x="11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5" y="0"/>
                    <a:pt x="377" y="0"/>
                    <a:pt x="388" y="12"/>
                  </a:cubicBezTo>
                  <a:cubicBezTo>
                    <a:pt x="457" y="228"/>
                    <a:pt x="457" y="228"/>
                    <a:pt x="457" y="228"/>
                  </a:cubicBezTo>
                  <a:cubicBezTo>
                    <a:pt x="468" y="240"/>
                    <a:pt x="468" y="251"/>
                    <a:pt x="457" y="251"/>
                  </a:cubicBezTo>
                  <a:cubicBezTo>
                    <a:pt x="457" y="262"/>
                    <a:pt x="445" y="262"/>
                    <a:pt x="434" y="262"/>
                  </a:cubicBezTo>
                  <a:close/>
                  <a:moveTo>
                    <a:pt x="80" y="205"/>
                  </a:moveTo>
                  <a:lnTo>
                    <a:pt x="80" y="205"/>
                  </a:lnTo>
                  <a:cubicBezTo>
                    <a:pt x="388" y="205"/>
                    <a:pt x="388" y="205"/>
                    <a:pt x="388" y="205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80" y="205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4" name="Freeform 463">
              <a:extLst>
                <a:ext uri="{FF2B5EF4-FFF2-40B4-BE49-F238E27FC236}">
                  <a16:creationId xmlns="" xmlns:a16="http://schemas.microsoft.com/office/drawing/2014/main" id="{3AB11531-E748-F94C-B42A-77238938A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9141" y="8600105"/>
              <a:ext cx="84295" cy="144004"/>
            </a:xfrm>
            <a:custGeom>
              <a:avLst/>
              <a:gdLst>
                <a:gd name="T0" fmla="*/ 92 w 104"/>
                <a:gd name="T1" fmla="*/ 182 h 183"/>
                <a:gd name="T2" fmla="*/ 92 w 104"/>
                <a:gd name="T3" fmla="*/ 182 h 183"/>
                <a:gd name="T4" fmla="*/ 12 w 104"/>
                <a:gd name="T5" fmla="*/ 182 h 183"/>
                <a:gd name="T6" fmla="*/ 0 w 104"/>
                <a:gd name="T7" fmla="*/ 171 h 183"/>
                <a:gd name="T8" fmla="*/ 0 w 104"/>
                <a:gd name="T9" fmla="*/ 23 h 183"/>
                <a:gd name="T10" fmla="*/ 12 w 104"/>
                <a:gd name="T11" fmla="*/ 0 h 183"/>
                <a:gd name="T12" fmla="*/ 92 w 104"/>
                <a:gd name="T13" fmla="*/ 0 h 183"/>
                <a:gd name="T14" fmla="*/ 103 w 104"/>
                <a:gd name="T15" fmla="*/ 23 h 183"/>
                <a:gd name="T16" fmla="*/ 103 w 104"/>
                <a:gd name="T17" fmla="*/ 171 h 183"/>
                <a:gd name="T18" fmla="*/ 92 w 104"/>
                <a:gd name="T19" fmla="*/ 182 h 183"/>
                <a:gd name="T20" fmla="*/ 35 w 104"/>
                <a:gd name="T21" fmla="*/ 148 h 183"/>
                <a:gd name="T22" fmla="*/ 35 w 104"/>
                <a:gd name="T23" fmla="*/ 148 h 183"/>
                <a:gd name="T24" fmla="*/ 80 w 104"/>
                <a:gd name="T25" fmla="*/ 148 h 183"/>
                <a:gd name="T26" fmla="*/ 80 w 104"/>
                <a:gd name="T27" fmla="*/ 34 h 183"/>
                <a:gd name="T28" fmla="*/ 35 w 104"/>
                <a:gd name="T29" fmla="*/ 34 h 183"/>
                <a:gd name="T30" fmla="*/ 35 w 104"/>
                <a:gd name="T31" fmla="*/ 14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183">
                  <a:moveTo>
                    <a:pt x="92" y="182"/>
                  </a:moveTo>
                  <a:lnTo>
                    <a:pt x="92" y="182"/>
                  </a:lnTo>
                  <a:cubicBezTo>
                    <a:pt x="12" y="182"/>
                    <a:pt x="12" y="182"/>
                    <a:pt x="12" y="182"/>
                  </a:cubicBezTo>
                  <a:lnTo>
                    <a:pt x="0" y="171"/>
                  </a:ln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2" y="0"/>
                    <a:pt x="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3" y="0"/>
                    <a:pt x="103" y="11"/>
                    <a:pt x="103" y="23"/>
                  </a:cubicBezTo>
                  <a:cubicBezTo>
                    <a:pt x="103" y="171"/>
                    <a:pt x="103" y="171"/>
                    <a:pt x="103" y="171"/>
                  </a:cubicBezTo>
                  <a:cubicBezTo>
                    <a:pt x="103" y="171"/>
                    <a:pt x="103" y="182"/>
                    <a:pt x="92" y="182"/>
                  </a:cubicBezTo>
                  <a:close/>
                  <a:moveTo>
                    <a:pt x="35" y="148"/>
                  </a:moveTo>
                  <a:lnTo>
                    <a:pt x="35" y="148"/>
                  </a:lnTo>
                  <a:cubicBezTo>
                    <a:pt x="80" y="148"/>
                    <a:pt x="80" y="148"/>
                    <a:pt x="80" y="148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35" y="34"/>
                    <a:pt x="35" y="34"/>
                    <a:pt x="35" y="34"/>
                  </a:cubicBezTo>
                  <a:lnTo>
                    <a:pt x="35" y="148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5" name="Freeform 464">
              <a:extLst>
                <a:ext uri="{FF2B5EF4-FFF2-40B4-BE49-F238E27FC236}">
                  <a16:creationId xmlns="" xmlns:a16="http://schemas.microsoft.com/office/drawing/2014/main" id="{7BBF50C6-6A4F-1748-AA87-5933B2EA2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8559" y="8480687"/>
              <a:ext cx="80784" cy="263422"/>
            </a:xfrm>
            <a:custGeom>
              <a:avLst/>
              <a:gdLst>
                <a:gd name="T0" fmla="*/ 91 w 103"/>
                <a:gd name="T1" fmla="*/ 331 h 332"/>
                <a:gd name="T2" fmla="*/ 91 w 103"/>
                <a:gd name="T3" fmla="*/ 331 h 332"/>
                <a:gd name="T4" fmla="*/ 11 w 103"/>
                <a:gd name="T5" fmla="*/ 331 h 332"/>
                <a:gd name="T6" fmla="*/ 0 w 103"/>
                <a:gd name="T7" fmla="*/ 320 h 332"/>
                <a:gd name="T8" fmla="*/ 0 w 103"/>
                <a:gd name="T9" fmla="*/ 12 h 332"/>
                <a:gd name="T10" fmla="*/ 11 w 103"/>
                <a:gd name="T11" fmla="*/ 0 h 332"/>
                <a:gd name="T12" fmla="*/ 91 w 103"/>
                <a:gd name="T13" fmla="*/ 0 h 332"/>
                <a:gd name="T14" fmla="*/ 102 w 103"/>
                <a:gd name="T15" fmla="*/ 12 h 332"/>
                <a:gd name="T16" fmla="*/ 102 w 103"/>
                <a:gd name="T17" fmla="*/ 320 h 332"/>
                <a:gd name="T18" fmla="*/ 91 w 103"/>
                <a:gd name="T19" fmla="*/ 331 h 332"/>
                <a:gd name="T20" fmla="*/ 34 w 103"/>
                <a:gd name="T21" fmla="*/ 297 h 332"/>
                <a:gd name="T22" fmla="*/ 34 w 103"/>
                <a:gd name="T23" fmla="*/ 297 h 332"/>
                <a:gd name="T24" fmla="*/ 80 w 103"/>
                <a:gd name="T25" fmla="*/ 297 h 332"/>
                <a:gd name="T26" fmla="*/ 80 w 103"/>
                <a:gd name="T27" fmla="*/ 35 h 332"/>
                <a:gd name="T28" fmla="*/ 34 w 103"/>
                <a:gd name="T29" fmla="*/ 35 h 332"/>
                <a:gd name="T30" fmla="*/ 34 w 103"/>
                <a:gd name="T31" fmla="*/ 29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332">
                  <a:moveTo>
                    <a:pt x="91" y="331"/>
                  </a:moveTo>
                  <a:lnTo>
                    <a:pt x="91" y="331"/>
                  </a:lnTo>
                  <a:cubicBezTo>
                    <a:pt x="11" y="331"/>
                    <a:pt x="11" y="331"/>
                    <a:pt x="11" y="331"/>
                  </a:cubicBezTo>
                  <a:lnTo>
                    <a:pt x="0" y="320"/>
                  </a:lnTo>
                  <a:cubicBezTo>
                    <a:pt x="0" y="12"/>
                    <a:pt x="0" y="12"/>
                    <a:pt x="0" y="12"/>
                  </a:cubicBezTo>
                  <a:lnTo>
                    <a:pt x="11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102" y="0"/>
                    <a:pt x="102" y="12"/>
                    <a:pt x="102" y="12"/>
                  </a:cubicBezTo>
                  <a:cubicBezTo>
                    <a:pt x="102" y="320"/>
                    <a:pt x="102" y="320"/>
                    <a:pt x="102" y="320"/>
                  </a:cubicBezTo>
                  <a:cubicBezTo>
                    <a:pt x="102" y="320"/>
                    <a:pt x="102" y="331"/>
                    <a:pt x="91" y="331"/>
                  </a:cubicBezTo>
                  <a:close/>
                  <a:moveTo>
                    <a:pt x="34" y="297"/>
                  </a:moveTo>
                  <a:lnTo>
                    <a:pt x="34" y="297"/>
                  </a:lnTo>
                  <a:cubicBezTo>
                    <a:pt x="80" y="297"/>
                    <a:pt x="80" y="297"/>
                    <a:pt x="80" y="297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297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" name="Freeform 465">
              <a:extLst>
                <a:ext uri="{FF2B5EF4-FFF2-40B4-BE49-F238E27FC236}">
                  <a16:creationId xmlns="" xmlns:a16="http://schemas.microsoft.com/office/drawing/2014/main" id="{2EA765C3-550F-2D47-9803-6C6EBD8E2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4466" y="8361268"/>
              <a:ext cx="84295" cy="382840"/>
            </a:xfrm>
            <a:custGeom>
              <a:avLst/>
              <a:gdLst>
                <a:gd name="T0" fmla="*/ 91 w 104"/>
                <a:gd name="T1" fmla="*/ 479 h 480"/>
                <a:gd name="T2" fmla="*/ 91 w 104"/>
                <a:gd name="T3" fmla="*/ 479 h 480"/>
                <a:gd name="T4" fmla="*/ 12 w 104"/>
                <a:gd name="T5" fmla="*/ 479 h 480"/>
                <a:gd name="T6" fmla="*/ 0 w 104"/>
                <a:gd name="T7" fmla="*/ 468 h 480"/>
                <a:gd name="T8" fmla="*/ 0 w 104"/>
                <a:gd name="T9" fmla="*/ 11 h 480"/>
                <a:gd name="T10" fmla="*/ 12 w 104"/>
                <a:gd name="T11" fmla="*/ 0 h 480"/>
                <a:gd name="T12" fmla="*/ 91 w 104"/>
                <a:gd name="T13" fmla="*/ 0 h 480"/>
                <a:gd name="T14" fmla="*/ 103 w 104"/>
                <a:gd name="T15" fmla="*/ 11 h 480"/>
                <a:gd name="T16" fmla="*/ 103 w 104"/>
                <a:gd name="T17" fmla="*/ 468 h 480"/>
                <a:gd name="T18" fmla="*/ 91 w 104"/>
                <a:gd name="T19" fmla="*/ 479 h 480"/>
                <a:gd name="T20" fmla="*/ 34 w 104"/>
                <a:gd name="T21" fmla="*/ 445 h 480"/>
                <a:gd name="T22" fmla="*/ 34 w 104"/>
                <a:gd name="T23" fmla="*/ 445 h 480"/>
                <a:gd name="T24" fmla="*/ 80 w 104"/>
                <a:gd name="T25" fmla="*/ 445 h 480"/>
                <a:gd name="T26" fmla="*/ 80 w 104"/>
                <a:gd name="T27" fmla="*/ 34 h 480"/>
                <a:gd name="T28" fmla="*/ 34 w 104"/>
                <a:gd name="T29" fmla="*/ 34 h 480"/>
                <a:gd name="T30" fmla="*/ 34 w 104"/>
                <a:gd name="T31" fmla="*/ 44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80">
                  <a:moveTo>
                    <a:pt x="91" y="479"/>
                  </a:moveTo>
                  <a:lnTo>
                    <a:pt x="91" y="479"/>
                  </a:lnTo>
                  <a:cubicBezTo>
                    <a:pt x="12" y="479"/>
                    <a:pt x="12" y="479"/>
                    <a:pt x="12" y="479"/>
                  </a:cubicBezTo>
                  <a:lnTo>
                    <a:pt x="0" y="468"/>
                  </a:lnTo>
                  <a:cubicBezTo>
                    <a:pt x="0" y="11"/>
                    <a:pt x="0" y="11"/>
                    <a:pt x="0" y="11"/>
                  </a:cubicBezTo>
                  <a:lnTo>
                    <a:pt x="12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103" y="0"/>
                    <a:pt x="103" y="11"/>
                    <a:pt x="103" y="11"/>
                  </a:cubicBezTo>
                  <a:cubicBezTo>
                    <a:pt x="103" y="468"/>
                    <a:pt x="103" y="468"/>
                    <a:pt x="103" y="468"/>
                  </a:cubicBezTo>
                  <a:cubicBezTo>
                    <a:pt x="103" y="468"/>
                    <a:pt x="103" y="479"/>
                    <a:pt x="91" y="479"/>
                  </a:cubicBezTo>
                  <a:close/>
                  <a:moveTo>
                    <a:pt x="34" y="445"/>
                  </a:moveTo>
                  <a:lnTo>
                    <a:pt x="34" y="445"/>
                  </a:lnTo>
                  <a:cubicBezTo>
                    <a:pt x="80" y="445"/>
                    <a:pt x="80" y="445"/>
                    <a:pt x="80" y="445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34" y="34"/>
                    <a:pt x="34" y="34"/>
                    <a:pt x="34" y="34"/>
                  </a:cubicBezTo>
                  <a:lnTo>
                    <a:pt x="34" y="445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47" name="46 - TextBox"/>
          <p:cNvSpPr txBox="1"/>
          <p:nvPr/>
        </p:nvSpPr>
        <p:spPr>
          <a:xfrm>
            <a:off x="3405898" y="2301410"/>
            <a:ext cx="55424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ΕΝΤΟΛΕΑΣ: 	ΕΜΠΟΡΙΚΟ &amp; ΒΙΟΜΗΧΑΝΙΚΟ </a:t>
            </a:r>
          </a:p>
          <a:p>
            <a:r>
              <a:rPr lang="el-GR" dirty="0" smtClean="0"/>
              <a:t>		ΕΠΙΜΕΛΗΤΗΡΙΟ ΘΕΣΣΑΛΟΝΙΚΗΣ - </a:t>
            </a:r>
          </a:p>
          <a:p>
            <a:r>
              <a:rPr lang="el-GR" dirty="0" smtClean="0"/>
              <a:t>		ΒΑΡΟΜΕΤΡΟ ΕΒΕΘ</a:t>
            </a:r>
          </a:p>
          <a:p>
            <a:r>
              <a:rPr lang="el-GR" dirty="0" smtClean="0"/>
              <a:t>ΠΕΡΙΟΔΟΣ: 	23 ΜΑΡΤΙΟΥ – 7 ΑΠΡΙΛΙΟΥ 2020</a:t>
            </a:r>
          </a:p>
          <a:p>
            <a:r>
              <a:rPr lang="el-GR" dirty="0" smtClean="0"/>
              <a:t>ΜΕΘΟΔΟΣ:	ΤΗΛΕΦΩΝΙΚΕΣ ΣΥΝΕΝΤΕΥΞΕΙΣ ΜΕ </a:t>
            </a:r>
          </a:p>
          <a:p>
            <a:r>
              <a:rPr lang="el-GR" dirty="0" smtClean="0"/>
              <a:t>		ΔΙΕΥΘΥΝΤΙΚΑ ΣΤΕΛΕΧΗ &amp; ΙΔΙΟΚΤΗΤΕΣ</a:t>
            </a:r>
            <a:endParaRPr lang="en-US" dirty="0" smtClean="0"/>
          </a:p>
          <a:p>
            <a:r>
              <a:rPr lang="en-US" dirty="0" smtClean="0"/>
              <a:t>		</a:t>
            </a:r>
            <a:r>
              <a:rPr lang="el-GR" dirty="0" smtClean="0"/>
              <a:t>ΜΕ ΤΗ ΒΟΗΘΕΙΑ ΣΥΣΤΗΜΑΤΟΣ </a:t>
            </a:r>
            <a:r>
              <a:rPr lang="en-US" dirty="0" err="1" smtClean="0"/>
              <a:t>iCATI</a:t>
            </a:r>
            <a:endParaRPr lang="en-US" dirty="0" smtClean="0"/>
          </a:p>
          <a:p>
            <a:r>
              <a:rPr lang="el-GR" dirty="0" smtClean="0"/>
              <a:t>ΠΕΡΙΟΧΗ:		ΝΟΜΟΣ ΘΕΣΣΑΛΟΝΙΚΗΣ</a:t>
            </a:r>
          </a:p>
          <a:p>
            <a:r>
              <a:rPr lang="el-GR" dirty="0" smtClean="0"/>
              <a:t>ΔΕΙΓΜΑ:		723 ΕΠΙΧΕΙΡΗΣΕΙΣ ΚΆΘΕ ΚΛΑΔΟΥ ΤΗΣ </a:t>
            </a:r>
          </a:p>
          <a:p>
            <a:r>
              <a:rPr lang="el-GR" dirty="0" smtClean="0"/>
              <a:t>		ΟΙΚΟΝΟΜΊΑΣ</a:t>
            </a:r>
          </a:p>
        </p:txBody>
      </p:sp>
      <p:sp>
        <p:nvSpPr>
          <p:cNvPr id="48" name="47 - Ορθογώνιο"/>
          <p:cNvSpPr/>
          <p:nvPr/>
        </p:nvSpPr>
        <p:spPr>
          <a:xfrm>
            <a:off x="4122298" y="5716103"/>
            <a:ext cx="4572000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r>
              <a:rPr lang="el-GR" sz="1200" i="1" dirty="0" smtClean="0"/>
              <a:t>Η </a:t>
            </a:r>
            <a:r>
              <a:rPr lang="el-GR" sz="1200" i="1" dirty="0" err="1" smtClean="0"/>
              <a:t>Palmos</a:t>
            </a:r>
            <a:r>
              <a:rPr lang="el-GR" sz="1200" i="1" dirty="0" smtClean="0"/>
              <a:t> </a:t>
            </a:r>
            <a:r>
              <a:rPr lang="el-GR" sz="1200" i="1" dirty="0" err="1" smtClean="0"/>
              <a:t>Analysis</a:t>
            </a:r>
            <a:r>
              <a:rPr lang="el-GR" sz="1200" i="1" dirty="0" smtClean="0"/>
              <a:t> είναι τακτικό μέλος του ΣΕΔΕΑ, έχει Αρ. Μητρώου 11 στο ΕΣΡ και τηρεί τους Κανόνες Δεοντολογίας της ESOMAR για τις δημοσκοπήσεις και την έρευνα αγοράς.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xmlns="" val="309540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Roboto Medium"/>
              </a:rPr>
              <a:t>“</a:t>
            </a:r>
            <a:r>
              <a:rPr lang="en-US" sz="2000" dirty="0" err="1" smtClean="0">
                <a:latin typeface="Roboto Medium"/>
                <a:cs typeface="Roboto Medium"/>
              </a:rPr>
              <a:t>Σε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μια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κλίμακα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από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1 – </a:t>
            </a:r>
            <a:r>
              <a:rPr lang="en-US" sz="2000" dirty="0" err="1">
                <a:latin typeface="Roboto Medium"/>
                <a:cs typeface="Roboto Medium"/>
              </a:rPr>
              <a:t>Καθόλου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μέχρι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και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5 – </a:t>
            </a:r>
            <a:r>
              <a:rPr lang="en-US" sz="2000" dirty="0" err="1">
                <a:latin typeface="Roboto Medium"/>
                <a:cs typeface="Roboto Medium"/>
              </a:rPr>
              <a:t>Πολύ</a:t>
            </a:r>
            <a:r>
              <a:rPr lang="en-US" sz="2000" dirty="0">
                <a:latin typeface="Roboto Medium"/>
                <a:cs typeface="Roboto Medium"/>
              </a:rPr>
              <a:t>, </a:t>
            </a:r>
            <a:r>
              <a:rPr lang="en-US" sz="2000" dirty="0" err="1">
                <a:latin typeface="Roboto Medium"/>
                <a:cs typeface="Roboto Medium"/>
              </a:rPr>
              <a:t>πόσο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θα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λέγατε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ότι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σας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 smtClean="0">
                <a:latin typeface="Roboto Medium"/>
                <a:cs typeface="Roboto Medium"/>
              </a:rPr>
              <a:t>ανησυχεί</a:t>
            </a:r>
            <a:r>
              <a:rPr lang="el-GR" sz="2000" dirty="0" smtClean="0">
                <a:latin typeface="Roboto Medium"/>
                <a:cs typeface="Roboto Medium"/>
              </a:rPr>
              <a:t> ως επιχείρηση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θέμα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 smtClean="0">
                <a:latin typeface="Roboto Medium"/>
                <a:cs typeface="Roboto Medium"/>
              </a:rPr>
              <a:t>κορ</a:t>
            </a:r>
            <a:r>
              <a:rPr lang="el-GR" sz="2000" dirty="0" smtClean="0">
                <a:latin typeface="Roboto Medium"/>
                <a:cs typeface="Roboto Medium"/>
              </a:rPr>
              <a:t>ο</a:t>
            </a:r>
            <a:r>
              <a:rPr lang="en-US" sz="2000" dirty="0" err="1" smtClean="0">
                <a:latin typeface="Roboto Medium"/>
                <a:cs typeface="Roboto Medium"/>
              </a:rPr>
              <a:t>νοϊού</a:t>
            </a:r>
            <a:r>
              <a:rPr lang="el-GR" sz="2000" dirty="0" smtClean="0">
                <a:latin typeface="Roboto Medium"/>
                <a:cs typeface="Roboto Medium"/>
              </a:rPr>
              <a:t>;</a:t>
            </a:r>
            <a:r>
              <a:rPr lang="en-US" sz="2000" dirty="0" smtClean="0">
                <a:latin typeface="Roboto Medium"/>
                <a:cs typeface="Roboto Medium"/>
              </a:rPr>
              <a:t>”</a:t>
            </a:r>
            <a:endParaRPr lang="en-US" sz="2000" dirty="0">
              <a:latin typeface="Roboto Medium"/>
              <a:cs typeface="Roboto Medium"/>
            </a:endParaRPr>
          </a:p>
        </p:txBody>
      </p:sp>
      <p:sp>
        <p:nvSpPr>
          <p:cNvPr id="3" name="Freeform 159">
            <a:extLst>
              <a:ext uri="{FF2B5EF4-FFF2-40B4-BE49-F238E27FC236}">
                <a16:creationId xmlns:a16="http://schemas.microsoft.com/office/drawing/2014/main" xmlns="" id="{1F0667FC-C146-994B-8DAF-9FC5C9C3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42" y="3499223"/>
            <a:ext cx="2874211" cy="2393985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4" name="Freeform 160">
            <a:extLst>
              <a:ext uri="{FF2B5EF4-FFF2-40B4-BE49-F238E27FC236}">
                <a16:creationId xmlns:a16="http://schemas.microsoft.com/office/drawing/2014/main" xmlns="" id="{DC09BE4D-6BD2-334D-AC07-D062CFF2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03" y="1861289"/>
            <a:ext cx="773769" cy="1877734"/>
          </a:xfrm>
          <a:custGeom>
            <a:avLst/>
            <a:gdLst>
              <a:gd name="T0" fmla="*/ 1353 w 2301"/>
              <a:gd name="T1" fmla="*/ 5882 h 6270"/>
              <a:gd name="T2" fmla="*/ 1353 w 2301"/>
              <a:gd name="T3" fmla="*/ 5882 h 6270"/>
              <a:gd name="T4" fmla="*/ 509 w 2301"/>
              <a:gd name="T5" fmla="*/ 5648 h 6270"/>
              <a:gd name="T6" fmla="*/ 621 w 2301"/>
              <a:gd name="T7" fmla="*/ 4478 h 6270"/>
              <a:gd name="T8" fmla="*/ 1272 w 2301"/>
              <a:gd name="T9" fmla="*/ 3287 h 6270"/>
              <a:gd name="T10" fmla="*/ 1099 w 2301"/>
              <a:gd name="T11" fmla="*/ 4132 h 6270"/>
              <a:gd name="T12" fmla="*/ 1242 w 2301"/>
              <a:gd name="T13" fmla="*/ 4346 h 6270"/>
              <a:gd name="T14" fmla="*/ 1272 w 2301"/>
              <a:gd name="T15" fmla="*/ 4356 h 6270"/>
              <a:gd name="T16" fmla="*/ 1455 w 2301"/>
              <a:gd name="T17" fmla="*/ 4203 h 6270"/>
              <a:gd name="T18" fmla="*/ 2279 w 2301"/>
              <a:gd name="T19" fmla="*/ 235 h 6270"/>
              <a:gd name="T20" fmla="*/ 2137 w 2301"/>
              <a:gd name="T21" fmla="*/ 21 h 6270"/>
              <a:gd name="T22" fmla="*/ 1923 w 2301"/>
              <a:gd name="T23" fmla="*/ 164 h 6270"/>
              <a:gd name="T24" fmla="*/ 1425 w 2301"/>
              <a:gd name="T25" fmla="*/ 2524 h 6270"/>
              <a:gd name="T26" fmla="*/ 1333 w 2301"/>
              <a:gd name="T27" fmla="*/ 2595 h 6270"/>
              <a:gd name="T28" fmla="*/ 285 w 2301"/>
              <a:gd name="T29" fmla="*/ 4336 h 6270"/>
              <a:gd name="T30" fmla="*/ 193 w 2301"/>
              <a:gd name="T31" fmla="*/ 5831 h 6270"/>
              <a:gd name="T32" fmla="*/ 661 w 2301"/>
              <a:gd name="T33" fmla="*/ 6208 h 6270"/>
              <a:gd name="T34" fmla="*/ 1109 w 2301"/>
              <a:gd name="T35" fmla="*/ 6269 h 6270"/>
              <a:gd name="T36" fmla="*/ 1404 w 2301"/>
              <a:gd name="T37" fmla="*/ 6249 h 6270"/>
              <a:gd name="T38" fmla="*/ 1567 w 2301"/>
              <a:gd name="T39" fmla="*/ 6045 h 6270"/>
              <a:gd name="T40" fmla="*/ 1353 w 2301"/>
              <a:gd name="T41" fmla="*/ 5882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Freeform 161">
            <a:extLst>
              <a:ext uri="{FF2B5EF4-FFF2-40B4-BE49-F238E27FC236}">
                <a16:creationId xmlns:a16="http://schemas.microsoft.com/office/drawing/2014/main" xmlns="" id="{324774B3-8841-524F-B160-A0D24793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763" y="1861289"/>
            <a:ext cx="739676" cy="1877734"/>
          </a:xfrm>
          <a:custGeom>
            <a:avLst/>
            <a:gdLst>
              <a:gd name="T0" fmla="*/ 1924 w 2200"/>
              <a:gd name="T1" fmla="*/ 4336 h 6270"/>
              <a:gd name="T2" fmla="*/ 1924 w 2200"/>
              <a:gd name="T3" fmla="*/ 4336 h 6270"/>
              <a:gd name="T4" fmla="*/ 896 w 2200"/>
              <a:gd name="T5" fmla="*/ 2616 h 6270"/>
              <a:gd name="T6" fmla="*/ 387 w 2200"/>
              <a:gd name="T7" fmla="*/ 164 h 6270"/>
              <a:gd name="T8" fmla="*/ 163 w 2200"/>
              <a:gd name="T9" fmla="*/ 21 h 6270"/>
              <a:gd name="T10" fmla="*/ 21 w 2200"/>
              <a:gd name="T11" fmla="*/ 235 h 6270"/>
              <a:gd name="T12" fmla="*/ 845 w 2200"/>
              <a:gd name="T13" fmla="*/ 4193 h 6270"/>
              <a:gd name="T14" fmla="*/ 1028 w 2200"/>
              <a:gd name="T15" fmla="*/ 4346 h 6270"/>
              <a:gd name="T16" fmla="*/ 1069 w 2200"/>
              <a:gd name="T17" fmla="*/ 4346 h 6270"/>
              <a:gd name="T18" fmla="*/ 1212 w 2200"/>
              <a:gd name="T19" fmla="*/ 4122 h 6270"/>
              <a:gd name="T20" fmla="*/ 1079 w 2200"/>
              <a:gd name="T21" fmla="*/ 3511 h 6270"/>
              <a:gd name="T22" fmla="*/ 1578 w 2200"/>
              <a:gd name="T23" fmla="*/ 4478 h 6270"/>
              <a:gd name="T24" fmla="*/ 1690 w 2200"/>
              <a:gd name="T25" fmla="*/ 5648 h 6270"/>
              <a:gd name="T26" fmla="*/ 845 w 2200"/>
              <a:gd name="T27" fmla="*/ 5882 h 6270"/>
              <a:gd name="T28" fmla="*/ 642 w 2200"/>
              <a:gd name="T29" fmla="*/ 6045 h 6270"/>
              <a:gd name="T30" fmla="*/ 794 w 2200"/>
              <a:gd name="T31" fmla="*/ 6249 h 6270"/>
              <a:gd name="T32" fmla="*/ 1089 w 2200"/>
              <a:gd name="T33" fmla="*/ 6269 h 6270"/>
              <a:gd name="T34" fmla="*/ 1547 w 2200"/>
              <a:gd name="T35" fmla="*/ 6208 h 6270"/>
              <a:gd name="T36" fmla="*/ 2005 w 2200"/>
              <a:gd name="T37" fmla="*/ 5831 h 6270"/>
              <a:gd name="T38" fmla="*/ 1924 w 2200"/>
              <a:gd name="T39" fmla="*/ 4336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Freeform 162">
            <a:extLst>
              <a:ext uri="{FF2B5EF4-FFF2-40B4-BE49-F238E27FC236}">
                <a16:creationId xmlns:a16="http://schemas.microsoft.com/office/drawing/2014/main" xmlns="" id="{C6E37083-A30B-6C40-9690-375F9BC4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82" y="3409629"/>
            <a:ext cx="1088019" cy="314276"/>
          </a:xfrm>
          <a:custGeom>
            <a:avLst/>
            <a:gdLst>
              <a:gd name="T0" fmla="*/ 2656 w 3237"/>
              <a:gd name="T1" fmla="*/ 376 h 1049"/>
              <a:gd name="T2" fmla="*/ 2656 w 3237"/>
              <a:gd name="T3" fmla="*/ 376 h 1049"/>
              <a:gd name="T4" fmla="*/ 2859 w 3237"/>
              <a:gd name="T5" fmla="*/ 488 h 1049"/>
              <a:gd name="T6" fmla="*/ 2869 w 3237"/>
              <a:gd name="T7" fmla="*/ 498 h 1049"/>
              <a:gd name="T8" fmla="*/ 3053 w 3237"/>
              <a:gd name="T9" fmla="*/ 661 h 1049"/>
              <a:gd name="T10" fmla="*/ 3236 w 3237"/>
              <a:gd name="T11" fmla="*/ 478 h 1049"/>
              <a:gd name="T12" fmla="*/ 3175 w 3237"/>
              <a:gd name="T13" fmla="*/ 295 h 1049"/>
              <a:gd name="T14" fmla="*/ 2676 w 3237"/>
              <a:gd name="T15" fmla="*/ 10 h 1049"/>
              <a:gd name="T16" fmla="*/ 2147 w 3237"/>
              <a:gd name="T17" fmla="*/ 254 h 1049"/>
              <a:gd name="T18" fmla="*/ 2096 w 3237"/>
              <a:gd name="T19" fmla="*/ 325 h 1049"/>
              <a:gd name="T20" fmla="*/ 1892 w 3237"/>
              <a:gd name="T21" fmla="*/ 560 h 1049"/>
              <a:gd name="T22" fmla="*/ 1617 w 3237"/>
              <a:gd name="T23" fmla="*/ 682 h 1049"/>
              <a:gd name="T24" fmla="*/ 1343 w 3237"/>
              <a:gd name="T25" fmla="*/ 560 h 1049"/>
              <a:gd name="T26" fmla="*/ 1139 w 3237"/>
              <a:gd name="T27" fmla="*/ 325 h 1049"/>
              <a:gd name="T28" fmla="*/ 1099 w 3237"/>
              <a:gd name="T29" fmla="*/ 254 h 1049"/>
              <a:gd name="T30" fmla="*/ 559 w 3237"/>
              <a:gd name="T31" fmla="*/ 10 h 1049"/>
              <a:gd name="T32" fmla="*/ 71 w 3237"/>
              <a:gd name="T33" fmla="*/ 295 h 1049"/>
              <a:gd name="T34" fmla="*/ 0 w 3237"/>
              <a:gd name="T35" fmla="*/ 478 h 1049"/>
              <a:gd name="T36" fmla="*/ 183 w 3237"/>
              <a:gd name="T37" fmla="*/ 661 h 1049"/>
              <a:gd name="T38" fmla="*/ 366 w 3237"/>
              <a:gd name="T39" fmla="*/ 498 h 1049"/>
              <a:gd name="T40" fmla="*/ 376 w 3237"/>
              <a:gd name="T41" fmla="*/ 488 h 1049"/>
              <a:gd name="T42" fmla="*/ 580 w 3237"/>
              <a:gd name="T43" fmla="*/ 376 h 1049"/>
              <a:gd name="T44" fmla="*/ 803 w 3237"/>
              <a:gd name="T45" fmla="*/ 478 h 1049"/>
              <a:gd name="T46" fmla="*/ 854 w 3237"/>
              <a:gd name="T47" fmla="*/ 549 h 1049"/>
              <a:gd name="T48" fmla="*/ 1078 w 3237"/>
              <a:gd name="T49" fmla="*/ 824 h 1049"/>
              <a:gd name="T50" fmla="*/ 1617 w 3237"/>
              <a:gd name="T51" fmla="*/ 1048 h 1049"/>
              <a:gd name="T52" fmla="*/ 2157 w 3237"/>
              <a:gd name="T53" fmla="*/ 824 h 1049"/>
              <a:gd name="T54" fmla="*/ 2391 w 3237"/>
              <a:gd name="T55" fmla="*/ 549 h 1049"/>
              <a:gd name="T56" fmla="*/ 2432 w 3237"/>
              <a:gd name="T57" fmla="*/ 478 h 1049"/>
              <a:gd name="T58" fmla="*/ 2656 w 3237"/>
              <a:gd name="T59" fmla="*/ 376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xmlns="" id="{A539CB66-E6F5-6644-B41E-5A2D0E68A4D0}"/>
              </a:ext>
            </a:extLst>
          </p:cNvPr>
          <p:cNvGrpSpPr/>
          <p:nvPr/>
        </p:nvGrpSpPr>
        <p:grpSpPr>
          <a:xfrm>
            <a:off x="3880387" y="1759726"/>
            <a:ext cx="5021128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xmlns="" id="{2541ABA4-138E-8F49-9B28-621414EFBA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977700560"/>
                </p:ext>
              </p:extLst>
            </p:nvPr>
          </p:nvGraphicFramePr>
          <p:xfrm>
            <a:off x="1343021" y="4666456"/>
            <a:ext cx="7852541" cy="7645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37" y="463051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333028" y="4600117"/>
            <a:ext cx="172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πολύ + αρκετά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05788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Rectangle 31"/>
          <p:cNvSpPr/>
          <p:nvPr/>
        </p:nvSpPr>
        <p:spPr>
          <a:xfrm>
            <a:off x="1289033" y="5066773"/>
            <a:ext cx="1892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solidFill>
                  <a:srgbClr val="FFFFFF"/>
                </a:solidFill>
                <a:latin typeface="Roboto Medium"/>
                <a:cs typeface="Roboto Medium"/>
              </a:rPr>
              <a:t>ο</a:t>
            </a:r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ύτε πολύ/ούτε λίγο</a:t>
            </a:r>
            <a:endParaRPr lang="es-MX" sz="14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50308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328312" y="547268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λίγο </a:t>
            </a:r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+ </a:t>
            </a:r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καθόλου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pic>
        <p:nvPicPr>
          <p:cNvPr id="1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540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Roboto Medium"/>
              </a:rPr>
              <a:t>“</a:t>
            </a:r>
            <a:r>
              <a:rPr lang="en-US" sz="2000" dirty="0" err="1" smtClean="0">
                <a:latin typeface="Roboto Medium"/>
                <a:cs typeface="Roboto Medium"/>
              </a:rPr>
              <a:t>Σε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μια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κλίμακα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από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1 – </a:t>
            </a:r>
            <a:r>
              <a:rPr lang="en-US" sz="2000" dirty="0" err="1">
                <a:latin typeface="Roboto Medium"/>
                <a:cs typeface="Roboto Medium"/>
              </a:rPr>
              <a:t>Καθόλου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μέχρι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και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5 – </a:t>
            </a:r>
            <a:r>
              <a:rPr lang="en-US" sz="2000" dirty="0" err="1">
                <a:latin typeface="Roboto Medium"/>
                <a:cs typeface="Roboto Medium"/>
              </a:rPr>
              <a:t>Πολύ</a:t>
            </a:r>
            <a:r>
              <a:rPr lang="en-US" sz="2000" dirty="0">
                <a:latin typeface="Roboto Medium"/>
                <a:cs typeface="Roboto Medium"/>
              </a:rPr>
              <a:t>, </a:t>
            </a:r>
            <a:r>
              <a:rPr lang="en-US" sz="2000" dirty="0" err="1">
                <a:latin typeface="Roboto Medium"/>
                <a:cs typeface="Roboto Medium"/>
              </a:rPr>
              <a:t>πόσο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θα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λέγατε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ότι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σας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 smtClean="0">
                <a:latin typeface="Roboto Medium"/>
                <a:cs typeface="Roboto Medium"/>
              </a:rPr>
              <a:t>ανησυχεί</a:t>
            </a:r>
            <a:r>
              <a:rPr lang="el-GR" sz="2000" dirty="0" smtClean="0">
                <a:latin typeface="Roboto Medium"/>
                <a:cs typeface="Roboto Medium"/>
              </a:rPr>
              <a:t> ως επιχείρηση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θέμα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 smtClean="0">
                <a:latin typeface="Roboto Medium"/>
                <a:cs typeface="Roboto Medium"/>
              </a:rPr>
              <a:t>κορ</a:t>
            </a:r>
            <a:r>
              <a:rPr lang="el-GR" sz="2000" dirty="0" smtClean="0">
                <a:latin typeface="Roboto Medium"/>
                <a:cs typeface="Roboto Medium"/>
              </a:rPr>
              <a:t>ο</a:t>
            </a:r>
            <a:r>
              <a:rPr lang="en-US" sz="2000" dirty="0" err="1" smtClean="0">
                <a:latin typeface="Roboto Medium"/>
                <a:cs typeface="Roboto Medium"/>
              </a:rPr>
              <a:t>νοϊού</a:t>
            </a:r>
            <a:r>
              <a:rPr lang="el-GR" sz="2000" dirty="0" smtClean="0">
                <a:latin typeface="Roboto Medium"/>
                <a:cs typeface="Roboto Medium"/>
              </a:rPr>
              <a:t>;</a:t>
            </a:r>
            <a:r>
              <a:rPr lang="en-US" sz="2000" dirty="0" smtClean="0">
                <a:latin typeface="Roboto Medium"/>
                <a:cs typeface="Roboto Medium"/>
              </a:rPr>
              <a:t>”</a:t>
            </a:r>
            <a:endParaRPr lang="en-US" sz="2000" dirty="0">
              <a:latin typeface="Roboto Medium"/>
              <a:cs typeface="Roboto Medium"/>
            </a:endParaRPr>
          </a:p>
        </p:txBody>
      </p:sp>
      <p:pic>
        <p:nvPicPr>
          <p:cNvPr id="18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le 2"/>
          <p:cNvGraphicFramePr>
            <a:graphicFrameLocks noGrp="1"/>
          </p:cNvGraphicFramePr>
          <p:nvPr/>
        </p:nvGraphicFramePr>
        <p:xfrm>
          <a:off x="838199" y="1733549"/>
          <a:ext cx="7495358" cy="3615561"/>
        </p:xfrm>
        <a:graphic>
          <a:graphicData uri="http://schemas.openxmlformats.org/drawingml/2006/table">
            <a:tbl>
              <a:tblPr/>
              <a:tblGrid>
                <a:gridCol w="2099950"/>
                <a:gridCol w="1213786"/>
                <a:gridCol w="1025681"/>
                <a:gridCol w="1025681"/>
                <a:gridCol w="1183478"/>
                <a:gridCol w="946782"/>
              </a:tblGrid>
              <a:tr h="74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ΒΙΟΜΗΧΑΝΙΕΣ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ΥΠΗΡΕΣΙΕΣ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ΕΜΠΟΡΙΟ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ΚΑΤΑΣΚΕΥΕΣ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ΣΥΝΟΛΟ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61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Πολύ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79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67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71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66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72%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529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Αρκετά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13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23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19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30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593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Ούτε πολύ / ούτε λίγο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5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593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Λίγο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0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540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Καθόλου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3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540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b="1" dirty="0" smtClean="0">
                <a:latin typeface="Roboto Medium"/>
                <a:cs typeface="Roboto Medium"/>
              </a:rPr>
              <a:t>“</a:t>
            </a:r>
            <a:r>
              <a:rPr lang="el-GR" sz="2000" dirty="0" smtClean="0">
                <a:latin typeface="Roboto Medium"/>
                <a:ea typeface="Calibri"/>
                <a:cs typeface="Roboto Medium"/>
              </a:rPr>
              <a:t>Έχετε καταγράψει επιπτώσεις του θέματος του </a:t>
            </a:r>
            <a:r>
              <a:rPr lang="el-GR" sz="2000" dirty="0" err="1" smtClean="0">
                <a:latin typeface="Roboto Medium"/>
                <a:ea typeface="Calibri"/>
                <a:cs typeface="Roboto Medium"/>
              </a:rPr>
              <a:t>κορονοϊού</a:t>
            </a:r>
            <a:r>
              <a:rPr lang="el-GR" sz="2000" dirty="0" smtClean="0">
                <a:latin typeface="Roboto Medium"/>
                <a:ea typeface="Calibri"/>
                <a:cs typeface="Roboto Medium"/>
              </a:rPr>
              <a:t> στην </a:t>
            </a:r>
            <a:r>
              <a:rPr lang="el-GR" sz="2000" dirty="0" err="1" smtClean="0">
                <a:latin typeface="Roboto Medium"/>
                <a:ea typeface="Calibri"/>
                <a:cs typeface="Roboto Medium"/>
              </a:rPr>
              <a:t>επιχειρήσή</a:t>
            </a:r>
            <a:r>
              <a:rPr lang="el-GR" sz="2000" dirty="0" smtClean="0">
                <a:latin typeface="Roboto Medium"/>
                <a:ea typeface="Calibri"/>
                <a:cs typeface="Roboto Medium"/>
              </a:rPr>
              <a:t> σας</a:t>
            </a:r>
            <a:r>
              <a:rPr lang="en-US" sz="2000" dirty="0" smtClean="0">
                <a:latin typeface="Roboto Medium"/>
                <a:ea typeface="Calibri"/>
                <a:cs typeface="Roboto Medium"/>
              </a:rPr>
              <a:t>;</a:t>
            </a:r>
            <a:r>
              <a:rPr lang="en-US" sz="2000" b="1" dirty="0" smtClean="0">
                <a:latin typeface="Roboto Medium"/>
                <a:cs typeface="Roboto Medium"/>
              </a:rPr>
              <a:t>”</a:t>
            </a:r>
            <a:endParaRPr lang="en-US" sz="2000" b="1" dirty="0">
              <a:latin typeface="Roboto Medium"/>
              <a:cs typeface="Roboto Medium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539CB66-E6F5-6644-B41E-5A2D0E68A4D0}"/>
              </a:ext>
            </a:extLst>
          </p:cNvPr>
          <p:cNvGrpSpPr/>
          <p:nvPr/>
        </p:nvGrpSpPr>
        <p:grpSpPr>
          <a:xfrm>
            <a:off x="4049868" y="1834676"/>
            <a:ext cx="4851647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xmlns="" id="{2541ABA4-138E-8F49-9B28-621414EFBA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736007685"/>
                </p:ext>
              </p:extLst>
            </p:nvPr>
          </p:nvGraphicFramePr>
          <p:xfrm>
            <a:off x="1343019" y="4666456"/>
            <a:ext cx="7852541" cy="7645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487" y="455194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2037878" y="4521551"/>
            <a:ext cx="56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ΝΑΙ</a:t>
            </a:r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864" y="516263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2046255" y="5132241"/>
            <a:ext cx="55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ΟΧΙ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6CC82D49-8E9F-1348-A9A7-21CF4A69E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538" y="2076726"/>
            <a:ext cx="2284551" cy="1699357"/>
          </a:xfrm>
          <a:custGeom>
            <a:avLst/>
            <a:gdLst>
              <a:gd name="T0" fmla="*/ 7237 w 7518"/>
              <a:gd name="T1" fmla="*/ 732 h 5050"/>
              <a:gd name="T2" fmla="*/ 7237 w 7518"/>
              <a:gd name="T3" fmla="*/ 732 h 5050"/>
              <a:gd name="T4" fmla="*/ 5710 w 7518"/>
              <a:gd name="T5" fmla="*/ 190 h 5050"/>
              <a:gd name="T6" fmla="*/ 5167 w 7518"/>
              <a:gd name="T7" fmla="*/ 0 h 5050"/>
              <a:gd name="T8" fmla="*/ 2349 w 7518"/>
              <a:gd name="T9" fmla="*/ 0 h 5050"/>
              <a:gd name="T10" fmla="*/ 1807 w 7518"/>
              <a:gd name="T11" fmla="*/ 190 h 5050"/>
              <a:gd name="T12" fmla="*/ 280 w 7518"/>
              <a:gd name="T13" fmla="*/ 732 h 5050"/>
              <a:gd name="T14" fmla="*/ 280 w 7518"/>
              <a:gd name="T15" fmla="*/ 732 h 5050"/>
              <a:gd name="T16" fmla="*/ 0 w 7518"/>
              <a:gd name="T17" fmla="*/ 1012 h 5050"/>
              <a:gd name="T18" fmla="*/ 0 w 7518"/>
              <a:gd name="T19" fmla="*/ 4309 h 5050"/>
              <a:gd name="T20" fmla="*/ 208 w 7518"/>
              <a:gd name="T21" fmla="*/ 4580 h 5050"/>
              <a:gd name="T22" fmla="*/ 3776 w 7518"/>
              <a:gd name="T23" fmla="*/ 5049 h 5050"/>
              <a:gd name="T24" fmla="*/ 7309 w 7518"/>
              <a:gd name="T25" fmla="*/ 4580 h 5050"/>
              <a:gd name="T26" fmla="*/ 7517 w 7518"/>
              <a:gd name="T27" fmla="*/ 4309 h 5050"/>
              <a:gd name="T28" fmla="*/ 7517 w 7518"/>
              <a:gd name="T29" fmla="*/ 1012 h 5050"/>
              <a:gd name="T30" fmla="*/ 7237 w 7518"/>
              <a:gd name="T31" fmla="*/ 732 h 5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18" h="5050">
                <a:moveTo>
                  <a:pt x="7237" y="732"/>
                </a:moveTo>
                <a:lnTo>
                  <a:pt x="7237" y="732"/>
                </a:lnTo>
                <a:cubicBezTo>
                  <a:pt x="6685" y="732"/>
                  <a:pt x="6143" y="551"/>
                  <a:pt x="5710" y="190"/>
                </a:cubicBezTo>
                <a:cubicBezTo>
                  <a:pt x="5565" y="72"/>
                  <a:pt x="5375" y="0"/>
                  <a:pt x="5167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141" y="0"/>
                  <a:pt x="1952" y="72"/>
                  <a:pt x="1807" y="190"/>
                </a:cubicBezTo>
                <a:cubicBezTo>
                  <a:pt x="1373" y="551"/>
                  <a:pt x="831" y="732"/>
                  <a:pt x="280" y="732"/>
                </a:cubicBezTo>
                <a:lnTo>
                  <a:pt x="280" y="732"/>
                </a:lnTo>
                <a:cubicBezTo>
                  <a:pt x="117" y="732"/>
                  <a:pt x="0" y="858"/>
                  <a:pt x="0" y="1012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435"/>
                  <a:pt x="81" y="4543"/>
                  <a:pt x="208" y="4580"/>
                </a:cubicBezTo>
                <a:cubicBezTo>
                  <a:pt x="1102" y="4815"/>
                  <a:pt x="2322" y="5049"/>
                  <a:pt x="3776" y="5049"/>
                </a:cubicBezTo>
                <a:cubicBezTo>
                  <a:pt x="5213" y="5049"/>
                  <a:pt x="6424" y="4815"/>
                  <a:pt x="7309" y="4580"/>
                </a:cubicBezTo>
                <a:cubicBezTo>
                  <a:pt x="7436" y="4543"/>
                  <a:pt x="7517" y="4435"/>
                  <a:pt x="7517" y="4309"/>
                </a:cubicBezTo>
                <a:cubicBezTo>
                  <a:pt x="7517" y="1012"/>
                  <a:pt x="7517" y="1012"/>
                  <a:pt x="7517" y="1012"/>
                </a:cubicBezTo>
                <a:cubicBezTo>
                  <a:pt x="7517" y="858"/>
                  <a:pt x="7399" y="732"/>
                  <a:pt x="7237" y="73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xmlns="" id="{5725206C-DADA-614C-8D9F-2F672D73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43" y="2204398"/>
            <a:ext cx="625739" cy="113978"/>
          </a:xfrm>
          <a:custGeom>
            <a:avLst/>
            <a:gdLst>
              <a:gd name="T0" fmla="*/ 1878 w 2060"/>
              <a:gd name="T1" fmla="*/ 379 h 380"/>
              <a:gd name="T2" fmla="*/ 1878 w 2060"/>
              <a:gd name="T3" fmla="*/ 379 h 380"/>
              <a:gd name="T4" fmla="*/ 181 w 2060"/>
              <a:gd name="T5" fmla="*/ 379 h 380"/>
              <a:gd name="T6" fmla="*/ 0 w 2060"/>
              <a:gd name="T7" fmla="*/ 190 h 380"/>
              <a:gd name="T8" fmla="*/ 0 w 2060"/>
              <a:gd name="T9" fmla="*/ 190 h 380"/>
              <a:gd name="T10" fmla="*/ 181 w 2060"/>
              <a:gd name="T11" fmla="*/ 0 h 380"/>
              <a:gd name="T12" fmla="*/ 1878 w 2060"/>
              <a:gd name="T13" fmla="*/ 0 h 380"/>
              <a:gd name="T14" fmla="*/ 2059 w 2060"/>
              <a:gd name="T15" fmla="*/ 190 h 380"/>
              <a:gd name="T16" fmla="*/ 2059 w 2060"/>
              <a:gd name="T17" fmla="*/ 190 h 380"/>
              <a:gd name="T18" fmla="*/ 1878 w 2060"/>
              <a:gd name="T19" fmla="*/ 379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60" h="380">
                <a:moveTo>
                  <a:pt x="1878" y="379"/>
                </a:moveTo>
                <a:lnTo>
                  <a:pt x="1878" y="379"/>
                </a:lnTo>
                <a:cubicBezTo>
                  <a:pt x="181" y="379"/>
                  <a:pt x="181" y="379"/>
                  <a:pt x="181" y="379"/>
                </a:cubicBezTo>
                <a:cubicBezTo>
                  <a:pt x="81" y="379"/>
                  <a:pt x="0" y="289"/>
                  <a:pt x="0" y="190"/>
                </a:cubicBezTo>
                <a:lnTo>
                  <a:pt x="0" y="190"/>
                </a:lnTo>
                <a:cubicBezTo>
                  <a:pt x="0" y="81"/>
                  <a:pt x="81" y="0"/>
                  <a:pt x="181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978" y="0"/>
                  <a:pt x="2059" y="81"/>
                  <a:pt x="2059" y="190"/>
                </a:cubicBezTo>
                <a:lnTo>
                  <a:pt x="2059" y="190"/>
                </a:lnTo>
                <a:cubicBezTo>
                  <a:pt x="2059" y="289"/>
                  <a:pt x="1978" y="379"/>
                  <a:pt x="1878" y="37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4682AC3C-3487-714D-B6A7-0873F781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2433914"/>
            <a:ext cx="1883916" cy="113978"/>
          </a:xfrm>
          <a:custGeom>
            <a:avLst/>
            <a:gdLst>
              <a:gd name="T0" fmla="*/ 6198 w 6199"/>
              <a:gd name="T1" fmla="*/ 379 h 380"/>
              <a:gd name="T2" fmla="*/ 0 w 6199"/>
              <a:gd name="T3" fmla="*/ 379 h 380"/>
              <a:gd name="T4" fmla="*/ 0 w 6199"/>
              <a:gd name="T5" fmla="*/ 0 h 380"/>
              <a:gd name="T6" fmla="*/ 6198 w 6199"/>
              <a:gd name="T7" fmla="*/ 0 h 380"/>
              <a:gd name="T8" fmla="*/ 6198 w 6199"/>
              <a:gd name="T9" fmla="*/ 379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80">
                <a:moveTo>
                  <a:pt x="6198" y="379"/>
                </a:moveTo>
                <a:lnTo>
                  <a:pt x="0" y="379"/>
                </a:lnTo>
                <a:lnTo>
                  <a:pt x="0" y="0"/>
                </a:lnTo>
                <a:lnTo>
                  <a:pt x="6198" y="0"/>
                </a:lnTo>
                <a:lnTo>
                  <a:pt x="6198" y="37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xmlns="" id="{4FA138AE-B53E-6B44-B345-18CEE9ADB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2808230"/>
            <a:ext cx="1883916" cy="111327"/>
          </a:xfrm>
          <a:custGeom>
            <a:avLst/>
            <a:gdLst>
              <a:gd name="T0" fmla="*/ 6198 w 6199"/>
              <a:gd name="T1" fmla="*/ 371 h 372"/>
              <a:gd name="T2" fmla="*/ 0 w 6199"/>
              <a:gd name="T3" fmla="*/ 371 h 372"/>
              <a:gd name="T4" fmla="*/ 0 w 6199"/>
              <a:gd name="T5" fmla="*/ 0 h 372"/>
              <a:gd name="T6" fmla="*/ 6198 w 6199"/>
              <a:gd name="T7" fmla="*/ 0 h 372"/>
              <a:gd name="T8" fmla="*/ 6198 w 6199"/>
              <a:gd name="T9" fmla="*/ 371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72">
                <a:moveTo>
                  <a:pt x="6198" y="371"/>
                </a:moveTo>
                <a:lnTo>
                  <a:pt x="0" y="371"/>
                </a:lnTo>
                <a:lnTo>
                  <a:pt x="0" y="0"/>
                </a:lnTo>
                <a:lnTo>
                  <a:pt x="6198" y="0"/>
                </a:lnTo>
                <a:lnTo>
                  <a:pt x="6198" y="37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xmlns="" id="{62B9BE67-6BE1-404C-A5BF-C693FC6A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3158821"/>
            <a:ext cx="1883916" cy="113978"/>
          </a:xfrm>
          <a:custGeom>
            <a:avLst/>
            <a:gdLst>
              <a:gd name="T0" fmla="*/ 6198 w 6199"/>
              <a:gd name="T1" fmla="*/ 380 h 381"/>
              <a:gd name="T2" fmla="*/ 0 w 6199"/>
              <a:gd name="T3" fmla="*/ 380 h 381"/>
              <a:gd name="T4" fmla="*/ 0 w 6199"/>
              <a:gd name="T5" fmla="*/ 0 h 381"/>
              <a:gd name="T6" fmla="*/ 6198 w 6199"/>
              <a:gd name="T7" fmla="*/ 0 h 381"/>
              <a:gd name="T8" fmla="*/ 6198 w 6199"/>
              <a:gd name="T9" fmla="*/ 38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81">
                <a:moveTo>
                  <a:pt x="6198" y="380"/>
                </a:moveTo>
                <a:lnTo>
                  <a:pt x="0" y="380"/>
                </a:lnTo>
                <a:lnTo>
                  <a:pt x="0" y="0"/>
                </a:lnTo>
                <a:lnTo>
                  <a:pt x="6198" y="0"/>
                </a:lnTo>
                <a:lnTo>
                  <a:pt x="6198" y="38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xmlns="" id="{9C12A6A3-AB7F-0947-8BA7-2AF6A974F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3472173"/>
            <a:ext cx="1883916" cy="111327"/>
          </a:xfrm>
          <a:custGeom>
            <a:avLst/>
            <a:gdLst>
              <a:gd name="T0" fmla="*/ 6198 w 6199"/>
              <a:gd name="T1" fmla="*/ 370 h 371"/>
              <a:gd name="T2" fmla="*/ 0 w 6199"/>
              <a:gd name="T3" fmla="*/ 370 h 371"/>
              <a:gd name="T4" fmla="*/ 0 w 6199"/>
              <a:gd name="T5" fmla="*/ 0 h 371"/>
              <a:gd name="T6" fmla="*/ 6198 w 6199"/>
              <a:gd name="T7" fmla="*/ 0 h 371"/>
              <a:gd name="T8" fmla="*/ 6198 w 6199"/>
              <a:gd name="T9" fmla="*/ 37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71">
                <a:moveTo>
                  <a:pt x="6198" y="370"/>
                </a:moveTo>
                <a:lnTo>
                  <a:pt x="0" y="370"/>
                </a:lnTo>
                <a:lnTo>
                  <a:pt x="0" y="0"/>
                </a:lnTo>
                <a:lnTo>
                  <a:pt x="6198" y="0"/>
                </a:lnTo>
                <a:lnTo>
                  <a:pt x="6198" y="37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xmlns="" id="{AB7E3173-D652-DB48-9343-3711D3B9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668" y="2693945"/>
            <a:ext cx="730252" cy="626878"/>
          </a:xfrm>
          <a:custGeom>
            <a:avLst/>
            <a:gdLst>
              <a:gd name="T0" fmla="*/ 0 w 2404"/>
              <a:gd name="T1" fmla="*/ 0 h 2088"/>
              <a:gd name="T2" fmla="*/ 0 w 2404"/>
              <a:gd name="T3" fmla="*/ 0 h 2088"/>
              <a:gd name="T4" fmla="*/ 1355 w 2404"/>
              <a:gd name="T5" fmla="*/ 0 h 2088"/>
              <a:gd name="T6" fmla="*/ 2403 w 2404"/>
              <a:gd name="T7" fmla="*/ 1039 h 2088"/>
              <a:gd name="T8" fmla="*/ 2403 w 2404"/>
              <a:gd name="T9" fmla="*/ 1039 h 2088"/>
              <a:gd name="T10" fmla="*/ 1355 w 2404"/>
              <a:gd name="T11" fmla="*/ 2087 h 2088"/>
              <a:gd name="T12" fmla="*/ 0 w 2404"/>
              <a:gd name="T13" fmla="*/ 2087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4" h="2088">
                <a:moveTo>
                  <a:pt x="0" y="0"/>
                </a:moveTo>
                <a:lnTo>
                  <a:pt x="0" y="0"/>
                </a:lnTo>
                <a:cubicBezTo>
                  <a:pt x="1355" y="0"/>
                  <a:pt x="1355" y="0"/>
                  <a:pt x="1355" y="0"/>
                </a:cubicBezTo>
                <a:cubicBezTo>
                  <a:pt x="1934" y="0"/>
                  <a:pt x="2403" y="470"/>
                  <a:pt x="2403" y="1039"/>
                </a:cubicBezTo>
                <a:lnTo>
                  <a:pt x="2403" y="1039"/>
                </a:lnTo>
                <a:cubicBezTo>
                  <a:pt x="2403" y="1617"/>
                  <a:pt x="1934" y="2087"/>
                  <a:pt x="1355" y="2087"/>
                </a:cubicBezTo>
                <a:cubicBezTo>
                  <a:pt x="0" y="2087"/>
                  <a:pt x="0" y="2087"/>
                  <a:pt x="0" y="2087"/>
                </a:cubicBezTo>
              </a:path>
            </a:pathLst>
          </a:custGeom>
          <a:noFill/>
          <a:ln w="8784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xmlns="" id="{4BB37A04-FED1-6D4C-AC67-2F216BE0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56" y="2674508"/>
            <a:ext cx="730252" cy="626878"/>
          </a:xfrm>
          <a:custGeom>
            <a:avLst/>
            <a:gdLst>
              <a:gd name="T0" fmla="*/ 2403 w 2404"/>
              <a:gd name="T1" fmla="*/ 2087 h 2088"/>
              <a:gd name="T2" fmla="*/ 2403 w 2404"/>
              <a:gd name="T3" fmla="*/ 2087 h 2088"/>
              <a:gd name="T4" fmla="*/ 1048 w 2404"/>
              <a:gd name="T5" fmla="*/ 2087 h 2088"/>
              <a:gd name="T6" fmla="*/ 0 w 2404"/>
              <a:gd name="T7" fmla="*/ 1039 h 2088"/>
              <a:gd name="T8" fmla="*/ 0 w 2404"/>
              <a:gd name="T9" fmla="*/ 1039 h 2088"/>
              <a:gd name="T10" fmla="*/ 1048 w 2404"/>
              <a:gd name="T11" fmla="*/ 0 h 2088"/>
              <a:gd name="T12" fmla="*/ 2403 w 2404"/>
              <a:gd name="T13" fmla="*/ 0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4" h="2088">
                <a:moveTo>
                  <a:pt x="2403" y="2087"/>
                </a:moveTo>
                <a:lnTo>
                  <a:pt x="2403" y="2087"/>
                </a:lnTo>
                <a:cubicBezTo>
                  <a:pt x="1048" y="2087"/>
                  <a:pt x="1048" y="2087"/>
                  <a:pt x="1048" y="2087"/>
                </a:cubicBezTo>
                <a:cubicBezTo>
                  <a:pt x="469" y="2087"/>
                  <a:pt x="0" y="1617"/>
                  <a:pt x="0" y="1039"/>
                </a:cubicBezTo>
                <a:lnTo>
                  <a:pt x="0" y="1039"/>
                </a:lnTo>
                <a:cubicBezTo>
                  <a:pt x="0" y="470"/>
                  <a:pt x="469" y="0"/>
                  <a:pt x="1048" y="0"/>
                </a:cubicBezTo>
                <a:cubicBezTo>
                  <a:pt x="2403" y="0"/>
                  <a:pt x="2403" y="0"/>
                  <a:pt x="2403" y="0"/>
                </a:cubicBezTo>
              </a:path>
            </a:pathLst>
          </a:custGeom>
          <a:noFill/>
          <a:ln w="8784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xmlns="" id="{880B5491-97A2-F441-A120-0D1599ADB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242" y="2460102"/>
            <a:ext cx="222426" cy="1093924"/>
          </a:xfrm>
          <a:custGeom>
            <a:avLst/>
            <a:gdLst>
              <a:gd name="T0" fmla="*/ 452 w 733"/>
              <a:gd name="T1" fmla="*/ 45 h 4020"/>
              <a:gd name="T2" fmla="*/ 452 w 733"/>
              <a:gd name="T3" fmla="*/ 45 h 4020"/>
              <a:gd name="T4" fmla="*/ 452 w 733"/>
              <a:gd name="T5" fmla="*/ 45 h 4020"/>
              <a:gd name="T6" fmla="*/ 0 w 733"/>
              <a:gd name="T7" fmla="*/ 0 h 4020"/>
              <a:gd name="T8" fmla="*/ 0 w 733"/>
              <a:gd name="T9" fmla="*/ 4019 h 4020"/>
              <a:gd name="T10" fmla="*/ 524 w 733"/>
              <a:gd name="T11" fmla="*/ 3884 h 4020"/>
              <a:gd name="T12" fmla="*/ 732 w 733"/>
              <a:gd name="T13" fmla="*/ 3613 h 4020"/>
              <a:gd name="T14" fmla="*/ 732 w 733"/>
              <a:gd name="T15" fmla="*/ 316 h 4020"/>
              <a:gd name="T16" fmla="*/ 452 w 733"/>
              <a:gd name="T17" fmla="*/ 45 h 4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" h="4020">
                <a:moveTo>
                  <a:pt x="452" y="45"/>
                </a:moveTo>
                <a:lnTo>
                  <a:pt x="452" y="45"/>
                </a:lnTo>
                <a:lnTo>
                  <a:pt x="452" y="45"/>
                </a:lnTo>
                <a:cubicBezTo>
                  <a:pt x="307" y="45"/>
                  <a:pt x="153" y="27"/>
                  <a:pt x="0" y="0"/>
                </a:cubicBezTo>
                <a:cubicBezTo>
                  <a:pt x="0" y="4019"/>
                  <a:pt x="0" y="4019"/>
                  <a:pt x="0" y="4019"/>
                </a:cubicBezTo>
                <a:cubicBezTo>
                  <a:pt x="190" y="3974"/>
                  <a:pt x="361" y="3929"/>
                  <a:pt x="524" y="3884"/>
                </a:cubicBezTo>
                <a:cubicBezTo>
                  <a:pt x="651" y="3856"/>
                  <a:pt x="732" y="3739"/>
                  <a:pt x="732" y="3613"/>
                </a:cubicBezTo>
                <a:cubicBezTo>
                  <a:pt x="732" y="316"/>
                  <a:pt x="732" y="316"/>
                  <a:pt x="732" y="316"/>
                </a:cubicBezTo>
                <a:cubicBezTo>
                  <a:pt x="732" y="162"/>
                  <a:pt x="614" y="45"/>
                  <a:pt x="452" y="4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12">
            <a:extLst>
              <a:ext uri="{FF2B5EF4-FFF2-40B4-BE49-F238E27FC236}">
                <a16:creationId xmlns:a16="http://schemas.microsoft.com/office/drawing/2014/main" xmlns="" id="{A6BD3E97-8DCE-D544-BD1B-CF44B2F4F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112" y="2460101"/>
            <a:ext cx="222426" cy="1093924"/>
          </a:xfrm>
          <a:custGeom>
            <a:avLst/>
            <a:gdLst>
              <a:gd name="T0" fmla="*/ 280 w 733"/>
              <a:gd name="T1" fmla="*/ 45 h 4020"/>
              <a:gd name="T2" fmla="*/ 280 w 733"/>
              <a:gd name="T3" fmla="*/ 45 h 4020"/>
              <a:gd name="T4" fmla="*/ 280 w 733"/>
              <a:gd name="T5" fmla="*/ 45 h 4020"/>
              <a:gd name="T6" fmla="*/ 0 w 733"/>
              <a:gd name="T7" fmla="*/ 316 h 4020"/>
              <a:gd name="T8" fmla="*/ 0 w 733"/>
              <a:gd name="T9" fmla="*/ 3613 h 4020"/>
              <a:gd name="T10" fmla="*/ 208 w 733"/>
              <a:gd name="T11" fmla="*/ 3884 h 4020"/>
              <a:gd name="T12" fmla="*/ 732 w 733"/>
              <a:gd name="T13" fmla="*/ 4019 h 4020"/>
              <a:gd name="T14" fmla="*/ 732 w 733"/>
              <a:gd name="T15" fmla="*/ 0 h 4020"/>
              <a:gd name="T16" fmla="*/ 280 w 733"/>
              <a:gd name="T17" fmla="*/ 45 h 4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" h="4020">
                <a:moveTo>
                  <a:pt x="280" y="45"/>
                </a:moveTo>
                <a:lnTo>
                  <a:pt x="280" y="45"/>
                </a:lnTo>
                <a:lnTo>
                  <a:pt x="280" y="45"/>
                </a:lnTo>
                <a:cubicBezTo>
                  <a:pt x="117" y="45"/>
                  <a:pt x="0" y="162"/>
                  <a:pt x="0" y="316"/>
                </a:cubicBezTo>
                <a:cubicBezTo>
                  <a:pt x="0" y="3613"/>
                  <a:pt x="0" y="3613"/>
                  <a:pt x="0" y="3613"/>
                </a:cubicBezTo>
                <a:cubicBezTo>
                  <a:pt x="0" y="3739"/>
                  <a:pt x="81" y="3856"/>
                  <a:pt x="208" y="3884"/>
                </a:cubicBezTo>
                <a:cubicBezTo>
                  <a:pt x="370" y="3929"/>
                  <a:pt x="542" y="3974"/>
                  <a:pt x="732" y="4019"/>
                </a:cubicBezTo>
                <a:cubicBezTo>
                  <a:pt x="732" y="0"/>
                  <a:pt x="732" y="0"/>
                  <a:pt x="732" y="0"/>
                </a:cubicBezTo>
                <a:cubicBezTo>
                  <a:pt x="578" y="27"/>
                  <a:pt x="425" y="45"/>
                  <a:pt x="280" y="4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23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7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406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b="1" dirty="0" smtClean="0">
                <a:latin typeface="Roboto Medium"/>
                <a:cs typeface="Roboto Medium"/>
              </a:rPr>
              <a:t>“</a:t>
            </a:r>
            <a:r>
              <a:rPr lang="el-GR" sz="2000" dirty="0" smtClean="0">
                <a:latin typeface="Roboto Medium"/>
                <a:ea typeface="Calibri"/>
                <a:cs typeface="Roboto Medium"/>
              </a:rPr>
              <a:t>Έχετε καταγράψει επιπτώσεις του θέματος του </a:t>
            </a:r>
            <a:r>
              <a:rPr lang="el-GR" sz="2000" dirty="0" err="1" smtClean="0">
                <a:latin typeface="Roboto Medium"/>
                <a:ea typeface="Calibri"/>
                <a:cs typeface="Roboto Medium"/>
              </a:rPr>
              <a:t>κορονοϊού</a:t>
            </a:r>
            <a:r>
              <a:rPr lang="el-GR" sz="2000" dirty="0" smtClean="0">
                <a:latin typeface="Roboto Medium"/>
                <a:ea typeface="Calibri"/>
                <a:cs typeface="Roboto Medium"/>
              </a:rPr>
              <a:t> στην </a:t>
            </a:r>
            <a:r>
              <a:rPr lang="el-GR" sz="2000" dirty="0" err="1" smtClean="0">
                <a:latin typeface="Roboto Medium"/>
                <a:ea typeface="Calibri"/>
                <a:cs typeface="Roboto Medium"/>
              </a:rPr>
              <a:t>επιχειρήσή</a:t>
            </a:r>
            <a:r>
              <a:rPr lang="el-GR" sz="2000" dirty="0" smtClean="0">
                <a:latin typeface="Roboto Medium"/>
                <a:ea typeface="Calibri"/>
                <a:cs typeface="Roboto Medium"/>
              </a:rPr>
              <a:t> σας</a:t>
            </a:r>
            <a:r>
              <a:rPr lang="en-US" sz="2000" dirty="0" smtClean="0">
                <a:latin typeface="Roboto Medium"/>
                <a:ea typeface="Calibri"/>
                <a:cs typeface="Roboto Medium"/>
              </a:rPr>
              <a:t>;</a:t>
            </a:r>
            <a:r>
              <a:rPr lang="en-US" sz="2000" b="1" dirty="0" smtClean="0">
                <a:latin typeface="Roboto Medium"/>
                <a:cs typeface="Roboto Medium"/>
              </a:rPr>
              <a:t>”</a:t>
            </a:r>
            <a:endParaRPr lang="en-US" sz="2000" b="1" dirty="0">
              <a:latin typeface="Roboto Medium"/>
              <a:cs typeface="Roboto Medium"/>
            </a:endParaRPr>
          </a:p>
        </p:txBody>
      </p:sp>
      <p:pic>
        <p:nvPicPr>
          <p:cNvPr id="23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7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Table 2"/>
          <p:cNvGraphicFramePr>
            <a:graphicFrameLocks noGrp="1"/>
          </p:cNvGraphicFramePr>
          <p:nvPr/>
        </p:nvGraphicFramePr>
        <p:xfrm>
          <a:off x="582863" y="2054746"/>
          <a:ext cx="8121596" cy="2246005"/>
        </p:xfrm>
        <a:graphic>
          <a:graphicData uri="http://schemas.openxmlformats.org/drawingml/2006/table">
            <a:tbl>
              <a:tblPr/>
              <a:tblGrid>
                <a:gridCol w="1600303"/>
                <a:gridCol w="1540618"/>
                <a:gridCol w="1282184"/>
                <a:gridCol w="1202010"/>
                <a:gridCol w="1386934"/>
                <a:gridCol w="1109547"/>
              </a:tblGrid>
              <a:tr h="881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ΒΙΟΜΗΧΑΝΙΕΣ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ΥΠΗΡΕΣΙΕΣ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ΕΜΠΟΡΙΟ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ΚΑΤΑΣΚΕΥΕΣ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ΣΥΝΟΛΟ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734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Ναι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85%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88%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92%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81%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87%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63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Όχι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15%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11%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406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134476"/>
            <a:ext cx="8673096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</a:rPr>
              <a:t> “</a:t>
            </a:r>
            <a:r>
              <a:rPr lang="el-GR" sz="2000" dirty="0" smtClean="0">
                <a:latin typeface="Cambria" pitchFamily="18" charset="0"/>
              </a:rPr>
              <a:t>Ποιες από τις παρακάτω επιπτώσεις έχετε καταγράψει στην επιχείρησή σας εξαιτίας του </a:t>
            </a:r>
            <a:r>
              <a:rPr lang="el-GR" sz="2000" dirty="0" err="1" smtClean="0">
                <a:latin typeface="Cambria" pitchFamily="18" charset="0"/>
              </a:rPr>
              <a:t>κορονοϊού</a:t>
            </a:r>
            <a:r>
              <a:rPr lang="el-GR" sz="2000" dirty="0" smtClean="0">
                <a:latin typeface="Cambria" pitchFamily="18" charset="0"/>
              </a:rPr>
              <a:t>;</a:t>
            </a:r>
            <a:r>
              <a:rPr lang="en-US" sz="2000" dirty="0" smtClean="0">
                <a:latin typeface="Roboto Medium"/>
              </a:rPr>
              <a:t>”</a:t>
            </a:r>
            <a:r>
              <a:rPr lang="el-GR" sz="2000" dirty="0" smtClean="0">
                <a:latin typeface="Roboto Medium"/>
              </a:rPr>
              <a:t> </a:t>
            </a:r>
            <a:r>
              <a:rPr lang="el-GR" sz="1600" dirty="0" smtClean="0">
                <a:latin typeface="Cambria" pitchFamily="18" charset="0"/>
              </a:rPr>
              <a:t>(για όσους έχουν καταγράψει επιπτώσεις - πολλαπλή επιλογή)</a:t>
            </a:r>
            <a:endParaRPr lang="en-US" sz="2000" dirty="0">
              <a:latin typeface="Roboto Medium"/>
              <a:cs typeface="Roboto Medium"/>
            </a:endParaRPr>
          </a:p>
        </p:txBody>
      </p:sp>
      <p:pic>
        <p:nvPicPr>
          <p:cNvPr id="23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7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19 - Γράφημα"/>
          <p:cNvGraphicFramePr/>
          <p:nvPr/>
        </p:nvGraphicFramePr>
        <p:xfrm>
          <a:off x="582863" y="1562100"/>
          <a:ext cx="8256337" cy="507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8406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56" y="39226"/>
            <a:ext cx="8882243" cy="1294274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Roboto Medium"/>
              </a:rPr>
              <a:t>“</a:t>
            </a:r>
            <a:r>
              <a:rPr lang="el-GR" sz="2000" dirty="0" smtClean="0">
                <a:latin typeface="Roboto Medium"/>
                <a:cs typeface="Roboto Medium"/>
              </a:rPr>
              <a:t>Ως επιχείρηση, έχετε αναπτύξει κάποιο σχέδιο αντιμετώπισης της κατάστασης ή σκοπεύετε να πάρετε κάποια μέτρα σε περίπτωση περαιτέρω σημαντικής εξάπλωσης του </a:t>
            </a:r>
            <a:r>
              <a:rPr lang="el-GR" sz="2000" dirty="0" err="1" smtClean="0">
                <a:latin typeface="Roboto Medium"/>
                <a:cs typeface="Roboto Medium"/>
              </a:rPr>
              <a:t>κορονοϊού</a:t>
            </a:r>
            <a:r>
              <a:rPr lang="en-US" sz="2000" dirty="0" smtClean="0">
                <a:latin typeface="Roboto Medium"/>
                <a:cs typeface="Roboto Medium"/>
              </a:rPr>
              <a:t>;”</a:t>
            </a:r>
            <a:endParaRPr lang="en-US" sz="2000" dirty="0">
              <a:latin typeface="Roboto Medium"/>
              <a:cs typeface="Roboto Medium"/>
            </a:endParaRP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xmlns="" id="{A539CB66-E6F5-6644-B41E-5A2D0E68A4D0}"/>
              </a:ext>
            </a:extLst>
          </p:cNvPr>
          <p:cNvGrpSpPr/>
          <p:nvPr/>
        </p:nvGrpSpPr>
        <p:grpSpPr>
          <a:xfrm>
            <a:off x="4049868" y="1834676"/>
            <a:ext cx="4851647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xmlns="" id="{2541ABA4-138E-8F49-9B28-621414EFBA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736007685"/>
                </p:ext>
              </p:extLst>
            </p:nvPr>
          </p:nvGraphicFramePr>
          <p:xfrm>
            <a:off x="1343019" y="4666456"/>
            <a:ext cx="7852541" cy="7645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9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987" y="418999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2228378" y="4159601"/>
            <a:ext cx="56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ΝΑΙ</a:t>
            </a:r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364" y="480068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2236755" y="4770291"/>
            <a:ext cx="55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ΟΧΙ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6CC82D49-8E9F-1348-A9A7-21CF4A69E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538" y="2076726"/>
            <a:ext cx="2284551" cy="1699357"/>
          </a:xfrm>
          <a:custGeom>
            <a:avLst/>
            <a:gdLst>
              <a:gd name="T0" fmla="*/ 7237 w 7518"/>
              <a:gd name="T1" fmla="*/ 732 h 5050"/>
              <a:gd name="T2" fmla="*/ 7237 w 7518"/>
              <a:gd name="T3" fmla="*/ 732 h 5050"/>
              <a:gd name="T4" fmla="*/ 5710 w 7518"/>
              <a:gd name="T5" fmla="*/ 190 h 5050"/>
              <a:gd name="T6" fmla="*/ 5167 w 7518"/>
              <a:gd name="T7" fmla="*/ 0 h 5050"/>
              <a:gd name="T8" fmla="*/ 2349 w 7518"/>
              <a:gd name="T9" fmla="*/ 0 h 5050"/>
              <a:gd name="T10" fmla="*/ 1807 w 7518"/>
              <a:gd name="T11" fmla="*/ 190 h 5050"/>
              <a:gd name="T12" fmla="*/ 280 w 7518"/>
              <a:gd name="T13" fmla="*/ 732 h 5050"/>
              <a:gd name="T14" fmla="*/ 280 w 7518"/>
              <a:gd name="T15" fmla="*/ 732 h 5050"/>
              <a:gd name="T16" fmla="*/ 0 w 7518"/>
              <a:gd name="T17" fmla="*/ 1012 h 5050"/>
              <a:gd name="T18" fmla="*/ 0 w 7518"/>
              <a:gd name="T19" fmla="*/ 4309 h 5050"/>
              <a:gd name="T20" fmla="*/ 208 w 7518"/>
              <a:gd name="T21" fmla="*/ 4580 h 5050"/>
              <a:gd name="T22" fmla="*/ 3776 w 7518"/>
              <a:gd name="T23" fmla="*/ 5049 h 5050"/>
              <a:gd name="T24" fmla="*/ 7309 w 7518"/>
              <a:gd name="T25" fmla="*/ 4580 h 5050"/>
              <a:gd name="T26" fmla="*/ 7517 w 7518"/>
              <a:gd name="T27" fmla="*/ 4309 h 5050"/>
              <a:gd name="T28" fmla="*/ 7517 w 7518"/>
              <a:gd name="T29" fmla="*/ 1012 h 5050"/>
              <a:gd name="T30" fmla="*/ 7237 w 7518"/>
              <a:gd name="T31" fmla="*/ 732 h 5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18" h="5050">
                <a:moveTo>
                  <a:pt x="7237" y="732"/>
                </a:moveTo>
                <a:lnTo>
                  <a:pt x="7237" y="732"/>
                </a:lnTo>
                <a:cubicBezTo>
                  <a:pt x="6685" y="732"/>
                  <a:pt x="6143" y="551"/>
                  <a:pt x="5710" y="190"/>
                </a:cubicBezTo>
                <a:cubicBezTo>
                  <a:pt x="5565" y="72"/>
                  <a:pt x="5375" y="0"/>
                  <a:pt x="5167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141" y="0"/>
                  <a:pt x="1952" y="72"/>
                  <a:pt x="1807" y="190"/>
                </a:cubicBezTo>
                <a:cubicBezTo>
                  <a:pt x="1373" y="551"/>
                  <a:pt x="831" y="732"/>
                  <a:pt x="280" y="732"/>
                </a:cubicBezTo>
                <a:lnTo>
                  <a:pt x="280" y="732"/>
                </a:lnTo>
                <a:cubicBezTo>
                  <a:pt x="117" y="732"/>
                  <a:pt x="0" y="858"/>
                  <a:pt x="0" y="1012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435"/>
                  <a:pt x="81" y="4543"/>
                  <a:pt x="208" y="4580"/>
                </a:cubicBezTo>
                <a:cubicBezTo>
                  <a:pt x="1102" y="4815"/>
                  <a:pt x="2322" y="5049"/>
                  <a:pt x="3776" y="5049"/>
                </a:cubicBezTo>
                <a:cubicBezTo>
                  <a:pt x="5213" y="5049"/>
                  <a:pt x="6424" y="4815"/>
                  <a:pt x="7309" y="4580"/>
                </a:cubicBezTo>
                <a:cubicBezTo>
                  <a:pt x="7436" y="4543"/>
                  <a:pt x="7517" y="4435"/>
                  <a:pt x="7517" y="4309"/>
                </a:cubicBezTo>
                <a:cubicBezTo>
                  <a:pt x="7517" y="1012"/>
                  <a:pt x="7517" y="1012"/>
                  <a:pt x="7517" y="1012"/>
                </a:cubicBezTo>
                <a:cubicBezTo>
                  <a:pt x="7517" y="858"/>
                  <a:pt x="7399" y="732"/>
                  <a:pt x="7237" y="73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xmlns="" id="{5725206C-DADA-614C-8D9F-2F672D73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43" y="2204398"/>
            <a:ext cx="625739" cy="113978"/>
          </a:xfrm>
          <a:custGeom>
            <a:avLst/>
            <a:gdLst>
              <a:gd name="T0" fmla="*/ 1878 w 2060"/>
              <a:gd name="T1" fmla="*/ 379 h 380"/>
              <a:gd name="T2" fmla="*/ 1878 w 2060"/>
              <a:gd name="T3" fmla="*/ 379 h 380"/>
              <a:gd name="T4" fmla="*/ 181 w 2060"/>
              <a:gd name="T5" fmla="*/ 379 h 380"/>
              <a:gd name="T6" fmla="*/ 0 w 2060"/>
              <a:gd name="T7" fmla="*/ 190 h 380"/>
              <a:gd name="T8" fmla="*/ 0 w 2060"/>
              <a:gd name="T9" fmla="*/ 190 h 380"/>
              <a:gd name="T10" fmla="*/ 181 w 2060"/>
              <a:gd name="T11" fmla="*/ 0 h 380"/>
              <a:gd name="T12" fmla="*/ 1878 w 2060"/>
              <a:gd name="T13" fmla="*/ 0 h 380"/>
              <a:gd name="T14" fmla="*/ 2059 w 2060"/>
              <a:gd name="T15" fmla="*/ 190 h 380"/>
              <a:gd name="T16" fmla="*/ 2059 w 2060"/>
              <a:gd name="T17" fmla="*/ 190 h 380"/>
              <a:gd name="T18" fmla="*/ 1878 w 2060"/>
              <a:gd name="T19" fmla="*/ 379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60" h="380">
                <a:moveTo>
                  <a:pt x="1878" y="379"/>
                </a:moveTo>
                <a:lnTo>
                  <a:pt x="1878" y="379"/>
                </a:lnTo>
                <a:cubicBezTo>
                  <a:pt x="181" y="379"/>
                  <a:pt x="181" y="379"/>
                  <a:pt x="181" y="379"/>
                </a:cubicBezTo>
                <a:cubicBezTo>
                  <a:pt x="81" y="379"/>
                  <a:pt x="0" y="289"/>
                  <a:pt x="0" y="190"/>
                </a:cubicBezTo>
                <a:lnTo>
                  <a:pt x="0" y="190"/>
                </a:lnTo>
                <a:cubicBezTo>
                  <a:pt x="0" y="81"/>
                  <a:pt x="81" y="0"/>
                  <a:pt x="181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978" y="0"/>
                  <a:pt x="2059" y="81"/>
                  <a:pt x="2059" y="190"/>
                </a:cubicBezTo>
                <a:lnTo>
                  <a:pt x="2059" y="190"/>
                </a:lnTo>
                <a:cubicBezTo>
                  <a:pt x="2059" y="289"/>
                  <a:pt x="1978" y="379"/>
                  <a:pt x="1878" y="37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4682AC3C-3487-714D-B6A7-0873F781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2433914"/>
            <a:ext cx="1883916" cy="113978"/>
          </a:xfrm>
          <a:custGeom>
            <a:avLst/>
            <a:gdLst>
              <a:gd name="T0" fmla="*/ 6198 w 6199"/>
              <a:gd name="T1" fmla="*/ 379 h 380"/>
              <a:gd name="T2" fmla="*/ 0 w 6199"/>
              <a:gd name="T3" fmla="*/ 379 h 380"/>
              <a:gd name="T4" fmla="*/ 0 w 6199"/>
              <a:gd name="T5" fmla="*/ 0 h 380"/>
              <a:gd name="T6" fmla="*/ 6198 w 6199"/>
              <a:gd name="T7" fmla="*/ 0 h 380"/>
              <a:gd name="T8" fmla="*/ 6198 w 6199"/>
              <a:gd name="T9" fmla="*/ 379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80">
                <a:moveTo>
                  <a:pt x="6198" y="379"/>
                </a:moveTo>
                <a:lnTo>
                  <a:pt x="0" y="379"/>
                </a:lnTo>
                <a:lnTo>
                  <a:pt x="0" y="0"/>
                </a:lnTo>
                <a:lnTo>
                  <a:pt x="6198" y="0"/>
                </a:lnTo>
                <a:lnTo>
                  <a:pt x="6198" y="37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xmlns="" id="{4FA138AE-B53E-6B44-B345-18CEE9ADB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2808230"/>
            <a:ext cx="1883916" cy="111327"/>
          </a:xfrm>
          <a:custGeom>
            <a:avLst/>
            <a:gdLst>
              <a:gd name="T0" fmla="*/ 6198 w 6199"/>
              <a:gd name="T1" fmla="*/ 371 h 372"/>
              <a:gd name="T2" fmla="*/ 0 w 6199"/>
              <a:gd name="T3" fmla="*/ 371 h 372"/>
              <a:gd name="T4" fmla="*/ 0 w 6199"/>
              <a:gd name="T5" fmla="*/ 0 h 372"/>
              <a:gd name="T6" fmla="*/ 6198 w 6199"/>
              <a:gd name="T7" fmla="*/ 0 h 372"/>
              <a:gd name="T8" fmla="*/ 6198 w 6199"/>
              <a:gd name="T9" fmla="*/ 371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72">
                <a:moveTo>
                  <a:pt x="6198" y="371"/>
                </a:moveTo>
                <a:lnTo>
                  <a:pt x="0" y="371"/>
                </a:lnTo>
                <a:lnTo>
                  <a:pt x="0" y="0"/>
                </a:lnTo>
                <a:lnTo>
                  <a:pt x="6198" y="0"/>
                </a:lnTo>
                <a:lnTo>
                  <a:pt x="6198" y="37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xmlns="" id="{62B9BE67-6BE1-404C-A5BF-C693FC6A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3158821"/>
            <a:ext cx="1883916" cy="113978"/>
          </a:xfrm>
          <a:custGeom>
            <a:avLst/>
            <a:gdLst>
              <a:gd name="T0" fmla="*/ 6198 w 6199"/>
              <a:gd name="T1" fmla="*/ 380 h 381"/>
              <a:gd name="T2" fmla="*/ 0 w 6199"/>
              <a:gd name="T3" fmla="*/ 380 h 381"/>
              <a:gd name="T4" fmla="*/ 0 w 6199"/>
              <a:gd name="T5" fmla="*/ 0 h 381"/>
              <a:gd name="T6" fmla="*/ 6198 w 6199"/>
              <a:gd name="T7" fmla="*/ 0 h 381"/>
              <a:gd name="T8" fmla="*/ 6198 w 6199"/>
              <a:gd name="T9" fmla="*/ 38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81">
                <a:moveTo>
                  <a:pt x="6198" y="380"/>
                </a:moveTo>
                <a:lnTo>
                  <a:pt x="0" y="380"/>
                </a:lnTo>
                <a:lnTo>
                  <a:pt x="0" y="0"/>
                </a:lnTo>
                <a:lnTo>
                  <a:pt x="6198" y="0"/>
                </a:lnTo>
                <a:lnTo>
                  <a:pt x="6198" y="38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xmlns="" id="{9C12A6A3-AB7F-0947-8BA7-2AF6A974F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3472173"/>
            <a:ext cx="1883916" cy="111327"/>
          </a:xfrm>
          <a:custGeom>
            <a:avLst/>
            <a:gdLst>
              <a:gd name="T0" fmla="*/ 6198 w 6199"/>
              <a:gd name="T1" fmla="*/ 370 h 371"/>
              <a:gd name="T2" fmla="*/ 0 w 6199"/>
              <a:gd name="T3" fmla="*/ 370 h 371"/>
              <a:gd name="T4" fmla="*/ 0 w 6199"/>
              <a:gd name="T5" fmla="*/ 0 h 371"/>
              <a:gd name="T6" fmla="*/ 6198 w 6199"/>
              <a:gd name="T7" fmla="*/ 0 h 371"/>
              <a:gd name="T8" fmla="*/ 6198 w 6199"/>
              <a:gd name="T9" fmla="*/ 37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71">
                <a:moveTo>
                  <a:pt x="6198" y="370"/>
                </a:moveTo>
                <a:lnTo>
                  <a:pt x="0" y="370"/>
                </a:lnTo>
                <a:lnTo>
                  <a:pt x="0" y="0"/>
                </a:lnTo>
                <a:lnTo>
                  <a:pt x="6198" y="0"/>
                </a:lnTo>
                <a:lnTo>
                  <a:pt x="6198" y="37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xmlns="" id="{AB7E3173-D652-DB48-9343-3711D3B9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668" y="2693945"/>
            <a:ext cx="730252" cy="626878"/>
          </a:xfrm>
          <a:custGeom>
            <a:avLst/>
            <a:gdLst>
              <a:gd name="T0" fmla="*/ 0 w 2404"/>
              <a:gd name="T1" fmla="*/ 0 h 2088"/>
              <a:gd name="T2" fmla="*/ 0 w 2404"/>
              <a:gd name="T3" fmla="*/ 0 h 2088"/>
              <a:gd name="T4" fmla="*/ 1355 w 2404"/>
              <a:gd name="T5" fmla="*/ 0 h 2088"/>
              <a:gd name="T6" fmla="*/ 2403 w 2404"/>
              <a:gd name="T7" fmla="*/ 1039 h 2088"/>
              <a:gd name="T8" fmla="*/ 2403 w 2404"/>
              <a:gd name="T9" fmla="*/ 1039 h 2088"/>
              <a:gd name="T10" fmla="*/ 1355 w 2404"/>
              <a:gd name="T11" fmla="*/ 2087 h 2088"/>
              <a:gd name="T12" fmla="*/ 0 w 2404"/>
              <a:gd name="T13" fmla="*/ 2087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4" h="2088">
                <a:moveTo>
                  <a:pt x="0" y="0"/>
                </a:moveTo>
                <a:lnTo>
                  <a:pt x="0" y="0"/>
                </a:lnTo>
                <a:cubicBezTo>
                  <a:pt x="1355" y="0"/>
                  <a:pt x="1355" y="0"/>
                  <a:pt x="1355" y="0"/>
                </a:cubicBezTo>
                <a:cubicBezTo>
                  <a:pt x="1934" y="0"/>
                  <a:pt x="2403" y="470"/>
                  <a:pt x="2403" y="1039"/>
                </a:cubicBezTo>
                <a:lnTo>
                  <a:pt x="2403" y="1039"/>
                </a:lnTo>
                <a:cubicBezTo>
                  <a:pt x="2403" y="1617"/>
                  <a:pt x="1934" y="2087"/>
                  <a:pt x="1355" y="2087"/>
                </a:cubicBezTo>
                <a:cubicBezTo>
                  <a:pt x="0" y="2087"/>
                  <a:pt x="0" y="2087"/>
                  <a:pt x="0" y="2087"/>
                </a:cubicBezTo>
              </a:path>
            </a:pathLst>
          </a:custGeom>
          <a:noFill/>
          <a:ln w="8784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xmlns="" id="{4BB37A04-FED1-6D4C-AC67-2F216BE0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56" y="2674508"/>
            <a:ext cx="730252" cy="626878"/>
          </a:xfrm>
          <a:custGeom>
            <a:avLst/>
            <a:gdLst>
              <a:gd name="T0" fmla="*/ 2403 w 2404"/>
              <a:gd name="T1" fmla="*/ 2087 h 2088"/>
              <a:gd name="T2" fmla="*/ 2403 w 2404"/>
              <a:gd name="T3" fmla="*/ 2087 h 2088"/>
              <a:gd name="T4" fmla="*/ 1048 w 2404"/>
              <a:gd name="T5" fmla="*/ 2087 h 2088"/>
              <a:gd name="T6" fmla="*/ 0 w 2404"/>
              <a:gd name="T7" fmla="*/ 1039 h 2088"/>
              <a:gd name="T8" fmla="*/ 0 w 2404"/>
              <a:gd name="T9" fmla="*/ 1039 h 2088"/>
              <a:gd name="T10" fmla="*/ 1048 w 2404"/>
              <a:gd name="T11" fmla="*/ 0 h 2088"/>
              <a:gd name="T12" fmla="*/ 2403 w 2404"/>
              <a:gd name="T13" fmla="*/ 0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4" h="2088">
                <a:moveTo>
                  <a:pt x="2403" y="2087"/>
                </a:moveTo>
                <a:lnTo>
                  <a:pt x="2403" y="2087"/>
                </a:lnTo>
                <a:cubicBezTo>
                  <a:pt x="1048" y="2087"/>
                  <a:pt x="1048" y="2087"/>
                  <a:pt x="1048" y="2087"/>
                </a:cubicBezTo>
                <a:cubicBezTo>
                  <a:pt x="469" y="2087"/>
                  <a:pt x="0" y="1617"/>
                  <a:pt x="0" y="1039"/>
                </a:cubicBezTo>
                <a:lnTo>
                  <a:pt x="0" y="1039"/>
                </a:lnTo>
                <a:cubicBezTo>
                  <a:pt x="0" y="470"/>
                  <a:pt x="469" y="0"/>
                  <a:pt x="1048" y="0"/>
                </a:cubicBezTo>
                <a:cubicBezTo>
                  <a:pt x="2403" y="0"/>
                  <a:pt x="2403" y="0"/>
                  <a:pt x="2403" y="0"/>
                </a:cubicBezTo>
              </a:path>
            </a:pathLst>
          </a:custGeom>
          <a:noFill/>
          <a:ln w="8784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xmlns="" id="{880B5491-97A2-F441-A120-0D1599ADB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242" y="2460102"/>
            <a:ext cx="222426" cy="1093924"/>
          </a:xfrm>
          <a:custGeom>
            <a:avLst/>
            <a:gdLst>
              <a:gd name="T0" fmla="*/ 452 w 733"/>
              <a:gd name="T1" fmla="*/ 45 h 4020"/>
              <a:gd name="T2" fmla="*/ 452 w 733"/>
              <a:gd name="T3" fmla="*/ 45 h 4020"/>
              <a:gd name="T4" fmla="*/ 452 w 733"/>
              <a:gd name="T5" fmla="*/ 45 h 4020"/>
              <a:gd name="T6" fmla="*/ 0 w 733"/>
              <a:gd name="T7" fmla="*/ 0 h 4020"/>
              <a:gd name="T8" fmla="*/ 0 w 733"/>
              <a:gd name="T9" fmla="*/ 4019 h 4020"/>
              <a:gd name="T10" fmla="*/ 524 w 733"/>
              <a:gd name="T11" fmla="*/ 3884 h 4020"/>
              <a:gd name="T12" fmla="*/ 732 w 733"/>
              <a:gd name="T13" fmla="*/ 3613 h 4020"/>
              <a:gd name="T14" fmla="*/ 732 w 733"/>
              <a:gd name="T15" fmla="*/ 316 h 4020"/>
              <a:gd name="T16" fmla="*/ 452 w 733"/>
              <a:gd name="T17" fmla="*/ 45 h 4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" h="4020">
                <a:moveTo>
                  <a:pt x="452" y="45"/>
                </a:moveTo>
                <a:lnTo>
                  <a:pt x="452" y="45"/>
                </a:lnTo>
                <a:lnTo>
                  <a:pt x="452" y="45"/>
                </a:lnTo>
                <a:cubicBezTo>
                  <a:pt x="307" y="45"/>
                  <a:pt x="153" y="27"/>
                  <a:pt x="0" y="0"/>
                </a:cubicBezTo>
                <a:cubicBezTo>
                  <a:pt x="0" y="4019"/>
                  <a:pt x="0" y="4019"/>
                  <a:pt x="0" y="4019"/>
                </a:cubicBezTo>
                <a:cubicBezTo>
                  <a:pt x="190" y="3974"/>
                  <a:pt x="361" y="3929"/>
                  <a:pt x="524" y="3884"/>
                </a:cubicBezTo>
                <a:cubicBezTo>
                  <a:pt x="651" y="3856"/>
                  <a:pt x="732" y="3739"/>
                  <a:pt x="732" y="3613"/>
                </a:cubicBezTo>
                <a:cubicBezTo>
                  <a:pt x="732" y="316"/>
                  <a:pt x="732" y="316"/>
                  <a:pt x="732" y="316"/>
                </a:cubicBezTo>
                <a:cubicBezTo>
                  <a:pt x="732" y="162"/>
                  <a:pt x="614" y="45"/>
                  <a:pt x="452" y="4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12">
            <a:extLst>
              <a:ext uri="{FF2B5EF4-FFF2-40B4-BE49-F238E27FC236}">
                <a16:creationId xmlns:a16="http://schemas.microsoft.com/office/drawing/2014/main" xmlns="" id="{A6BD3E97-8DCE-D544-BD1B-CF44B2F4F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112" y="2460101"/>
            <a:ext cx="222426" cy="1093924"/>
          </a:xfrm>
          <a:custGeom>
            <a:avLst/>
            <a:gdLst>
              <a:gd name="T0" fmla="*/ 280 w 733"/>
              <a:gd name="T1" fmla="*/ 45 h 4020"/>
              <a:gd name="T2" fmla="*/ 280 w 733"/>
              <a:gd name="T3" fmla="*/ 45 h 4020"/>
              <a:gd name="T4" fmla="*/ 280 w 733"/>
              <a:gd name="T5" fmla="*/ 45 h 4020"/>
              <a:gd name="T6" fmla="*/ 0 w 733"/>
              <a:gd name="T7" fmla="*/ 316 h 4020"/>
              <a:gd name="T8" fmla="*/ 0 w 733"/>
              <a:gd name="T9" fmla="*/ 3613 h 4020"/>
              <a:gd name="T10" fmla="*/ 208 w 733"/>
              <a:gd name="T11" fmla="*/ 3884 h 4020"/>
              <a:gd name="T12" fmla="*/ 732 w 733"/>
              <a:gd name="T13" fmla="*/ 4019 h 4020"/>
              <a:gd name="T14" fmla="*/ 732 w 733"/>
              <a:gd name="T15" fmla="*/ 0 h 4020"/>
              <a:gd name="T16" fmla="*/ 280 w 733"/>
              <a:gd name="T17" fmla="*/ 45 h 4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" h="4020">
                <a:moveTo>
                  <a:pt x="280" y="45"/>
                </a:moveTo>
                <a:lnTo>
                  <a:pt x="280" y="45"/>
                </a:lnTo>
                <a:lnTo>
                  <a:pt x="280" y="45"/>
                </a:lnTo>
                <a:cubicBezTo>
                  <a:pt x="117" y="45"/>
                  <a:pt x="0" y="162"/>
                  <a:pt x="0" y="316"/>
                </a:cubicBezTo>
                <a:cubicBezTo>
                  <a:pt x="0" y="3613"/>
                  <a:pt x="0" y="3613"/>
                  <a:pt x="0" y="3613"/>
                </a:cubicBezTo>
                <a:cubicBezTo>
                  <a:pt x="0" y="3739"/>
                  <a:pt x="81" y="3856"/>
                  <a:pt x="208" y="3884"/>
                </a:cubicBezTo>
                <a:cubicBezTo>
                  <a:pt x="370" y="3929"/>
                  <a:pt x="542" y="3974"/>
                  <a:pt x="732" y="4019"/>
                </a:cubicBezTo>
                <a:cubicBezTo>
                  <a:pt x="732" y="0"/>
                  <a:pt x="732" y="0"/>
                  <a:pt x="732" y="0"/>
                </a:cubicBezTo>
                <a:cubicBezTo>
                  <a:pt x="578" y="27"/>
                  <a:pt x="425" y="45"/>
                  <a:pt x="280" y="4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23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7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163">
            <a:extLst>
              <a:ext uri="{FF2B5EF4-FFF2-40B4-BE49-F238E27FC236}">
                <a16:creationId xmlns:a16="http://schemas.microsoft.com/office/drawing/2014/main" xmlns="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364" y="535313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Rectangle 33"/>
          <p:cNvSpPr/>
          <p:nvPr/>
        </p:nvSpPr>
        <p:spPr>
          <a:xfrm>
            <a:off x="2236755" y="5322741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ΔΓ/ΔΑ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06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56" y="39226"/>
            <a:ext cx="8882243" cy="1294274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Επιχειρήσεις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Roboto Medium"/>
              </a:rPr>
              <a:t>“</a:t>
            </a:r>
            <a:r>
              <a:rPr lang="el-GR" sz="2000" dirty="0" smtClean="0">
                <a:latin typeface="Roboto Medium"/>
                <a:cs typeface="Roboto Medium"/>
              </a:rPr>
              <a:t>Ως επιχείρηση, έχετε αναπτύξει κάποιο σχέδιο αντιμετώπισης της κατάστασης ή σκοπεύετε να πάρετε κάποια μέτρα σε περίπτωση περαιτέρω σημαντικής εξάπλωσης του </a:t>
            </a:r>
            <a:r>
              <a:rPr lang="el-GR" sz="2000" dirty="0" err="1" smtClean="0">
                <a:latin typeface="Roboto Medium"/>
                <a:cs typeface="Roboto Medium"/>
              </a:rPr>
              <a:t>κορονοϊού</a:t>
            </a:r>
            <a:r>
              <a:rPr lang="en-US" sz="2000" dirty="0" smtClean="0">
                <a:latin typeface="Roboto Medium"/>
                <a:cs typeface="Roboto Medium"/>
              </a:rPr>
              <a:t>;”</a:t>
            </a:r>
            <a:endParaRPr lang="en-US" sz="2000" dirty="0">
              <a:latin typeface="Roboto Medium"/>
              <a:cs typeface="Roboto Medium"/>
            </a:endParaRPr>
          </a:p>
        </p:txBody>
      </p:sp>
      <p:pic>
        <p:nvPicPr>
          <p:cNvPr id="23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7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" name="Table 2"/>
          <p:cNvGraphicFramePr>
            <a:graphicFrameLocks noGrp="1"/>
          </p:cNvGraphicFramePr>
          <p:nvPr/>
        </p:nvGraphicFramePr>
        <p:xfrm>
          <a:off x="720650" y="2076726"/>
          <a:ext cx="7786665" cy="2952328"/>
        </p:xfrm>
        <a:graphic>
          <a:graphicData uri="http://schemas.openxmlformats.org/drawingml/2006/table">
            <a:tbl>
              <a:tblPr/>
              <a:tblGrid>
                <a:gridCol w="1936728"/>
                <a:gridCol w="1419542"/>
                <a:gridCol w="1181418"/>
                <a:gridCol w="1021080"/>
                <a:gridCol w="1309243"/>
                <a:gridCol w="918654"/>
              </a:tblGrid>
              <a:tr h="881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ΒΙΟΜΗΧΑΝΙΕΣ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ΥΠΗΡΕΣΙΕΣ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ΕΜΠΟΡΙΟ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ΚΑΤΑΣΚΕΥΕΣ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ΣΥΝΟΛΟ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734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Ναι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60%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49%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33%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47%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63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Όχι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29%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56%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38%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64%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45%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  <a:tr h="706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ΔΞ/ΔΑ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11%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13%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ea typeface="Cambria" pitchFamily="18" charset="0"/>
                          <a:cs typeface="Cambria" pitchFamily="18" charset="0"/>
                        </a:rPr>
                        <a:t>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itchFamily="18" charset="0"/>
                        <a:ea typeface="Cambria" pitchFamily="18" charset="0"/>
                        <a:cs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77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4067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514</TotalTime>
  <Words>457</Words>
  <Application>Microsoft Office PowerPoint</Application>
  <PresentationFormat>Προβολή στην οθόνη (4:3)</PresentationFormat>
  <Paragraphs>237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Median</vt:lpstr>
      <vt:lpstr>Διαφάνεια 1</vt:lpstr>
      <vt:lpstr>ΤΑΥΤΟΤΗΤΑ ΕΡΕΥΝΑΣ</vt:lpstr>
      <vt:lpstr>Επιχειρήσεις &amp; Κορονοϊός “Σε μια κλίμακα από το 1 – Καθόλου μέχρι και το 5 – Πολύ, πόσο θα λέγατε ότι σας ανησυχεί ως επιχείρηση το θέμα του κορονοϊού;”</vt:lpstr>
      <vt:lpstr>Επιχειρήσεις &amp; Κορονοϊός “Σε μια κλίμακα από το 1 – Καθόλου μέχρι και το 5 – Πολύ, πόσο θα λέγατε ότι σας ανησυχεί ως επιχείρηση το θέμα του κορονοϊού;”</vt:lpstr>
      <vt:lpstr>Επιχειρήσεις &amp; Κορονοϊός “Έχετε καταγράψει επιπτώσεις του θέματος του κορονοϊού στην επιχειρήσή σας;”</vt:lpstr>
      <vt:lpstr>Επιχειρήσεις &amp; Κορονοϊός “Έχετε καταγράψει επιπτώσεις του θέματος του κορονοϊού στην επιχειρήσή σας;”</vt:lpstr>
      <vt:lpstr>Επιχειρήσεις &amp; Κορονοϊός  “Ποιες από τις παρακάτω επιπτώσεις έχετε καταγράψει στην επιχείρησή σας εξαιτίας του κορονοϊού;” (για όσους έχουν καταγράψει επιπτώσεις - πολλαπλή επιλογή)</vt:lpstr>
      <vt:lpstr>Επιχειρήσεις &amp; Κορονοϊός “Ως επιχείρηση, έχετε αναπτύξει κάποιο σχέδιο αντιμετώπισης της κατάστασης ή σκοπεύετε να πάρετε κάποια μέτρα σε περίπτωση περαιτέρω σημαντικής εξάπλωσης του κορονοϊού;”</vt:lpstr>
      <vt:lpstr>Επιχειρήσεις &amp; Κορονοϊός “Ως επιχείρηση, έχετε αναπτύξει κάποιο σχέδιο αντιμετώπισης της κατάστασης ή σκοπεύετε να πάρετε κάποια μέτρα σε περίπτωση περαιτέρω σημαντικής εξάπλωσης του κορονοϊού;”</vt:lpstr>
      <vt:lpstr>Επιχειρήσεις &amp; Κορονοϊός “Ποια μέτρα περιλαμβάνει το σχέδιο αντιμετώπισης της κατάστασης σε περίπτωση περαιτέρω σημαντικής εξάπλωσης του κορονοϊού που έχετε αναπτύξει στην επιχείρησή σας;” (για όσους έχουν αναπτύξει σχέδιο ή έχουν πάρει μέτρα - πολλαπλή επιλογή)”</vt:lpstr>
      <vt:lpstr>Επιχειρήσεις &amp; Κορονοϊός “Σε μια κλίμακα από το 1 – Καθόλου μέχρι και το 5 – Πολύ, πόσο ικανοποιητική θα λέγατε ότι είναι η μέχρι στιγμής αντιμετώπιση της εξάπλωσης του κορονοϊού από τις αρχές;”</vt:lpstr>
      <vt:lpstr>Επιχειρήσεις &amp; Κορονοϊός “Σε μια κλίμακα από το 1 – Καθόλου μέχρι και το 5 – Πολύ, πόσο ικανοποιητική θα λέγατε ότι είναι η μέχρι στιγμής αντιμετώπιση της εξάπλωσης του κορονοϊού από τις αρχές;”</vt:lpstr>
      <vt:lpstr>Επιχειρήσεις &amp; Κορονοϊός “Σχετικά με τα μέτρα στήριξης των επιχειρήσεων που έχει ανακοινώσει μέχρι σήμερα η πολιτεία, θεωρείτε ότι είναι:”</vt:lpstr>
      <vt:lpstr>Επιχειρήσεις &amp; Κορονοϊός “Σχετικά με τα μέτρα στήριξης των επιχειρήσεων που έχει ανακοινώσει μέχρι σήμερα η πολιτεία, θεωρείτε ότι είναι:”</vt:lpstr>
      <vt:lpstr>Επιχειρήσεις &amp; Κορονοϊός “Σχετικά με τα μέτρα στήριξης των επιχειρήσεων που έχει ανακοινώσει μέχρι σήμερα η πολιτεία, θεωρείτε ότι είναι:”</vt:lpstr>
      <vt:lpstr>Επιχειρήσεις &amp; Κορονοϊός “Σχετικά με τα μέτρα στήριξης των επιχειρήσεων που έχει ανακοινώσει μέχρι σήμερα η πολιτεία, θεωρείτε ότι είναι:”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Temekenidis</dc:creator>
  <cp:lastModifiedBy>grammateia</cp:lastModifiedBy>
  <cp:revision>97</cp:revision>
  <dcterms:created xsi:type="dcterms:W3CDTF">2020-04-01T19:46:57Z</dcterms:created>
  <dcterms:modified xsi:type="dcterms:W3CDTF">2020-04-15T13:26:23Z</dcterms:modified>
</cp:coreProperties>
</file>