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8" r:id="rId3"/>
    <p:sldId id="266" r:id="rId4"/>
    <p:sldId id="257" r:id="rId5"/>
    <p:sldId id="288" r:id="rId6"/>
    <p:sldId id="298" r:id="rId7"/>
    <p:sldId id="259" r:id="rId8"/>
    <p:sldId id="299" r:id="rId9"/>
    <p:sldId id="260" r:id="rId10"/>
    <p:sldId id="300" r:id="rId11"/>
    <p:sldId id="261" r:id="rId12"/>
    <p:sldId id="262" r:id="rId13"/>
    <p:sldId id="294" r:id="rId14"/>
    <p:sldId id="263" r:id="rId15"/>
    <p:sldId id="295" r:id="rId16"/>
    <p:sldId id="265" r:id="rId17"/>
    <p:sldId id="287" r:id="rId18"/>
    <p:sldId id="296" r:id="rId19"/>
    <p:sldId id="267" r:id="rId20"/>
    <p:sldId id="268" r:id="rId21"/>
    <p:sldId id="289" r:id="rId22"/>
    <p:sldId id="301" r:id="rId23"/>
    <p:sldId id="269" r:id="rId24"/>
    <p:sldId id="302" r:id="rId25"/>
    <p:sldId id="270" r:id="rId26"/>
    <p:sldId id="303" r:id="rId27"/>
    <p:sldId id="271" r:id="rId28"/>
    <p:sldId id="304" r:id="rId29"/>
    <p:sldId id="273" r:id="rId30"/>
    <p:sldId id="305" r:id="rId31"/>
    <p:sldId id="286" r:id="rId32"/>
    <p:sldId id="297" r:id="rId33"/>
    <p:sldId id="293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RECTION\Users\&#928;&#945;&#963;&#967;&#940;&#955;&#951;&#962;\Documents\&#915;&#949;&#957;&#953;&#954;&#972;%20&#913;&#961;&#967;&#949;&#943;&#959;\Palmos%20Analysis\PrimoQ\&#917;&#914;&#917;&#920;\&#914;&#913;&#929;&#927;&#924;&#917;&#932;&#929;&#927;%20&#917;&#914;&#917;&#920;\&#914;&#945;&#961;&#972;&#956;&#949;&#964;&#961;&#959;%20&#917;&#914;&#917;&#920;%20-%20&#924;&#940;&#961;&#964;&#953;&#959;&#962;%202019\&#917;&#928;&#917;&#926;&#917;&#929;&#915;&#913;&#931;&#921;&#913;_&#935;&#929;&#927;&#925;&#927;&#931;&#917;&#921;&#929;&#937;&#925;_&#931;&#949;&#960;&#964;&#941;&#956;&#946;&#961;&#953;&#959;&#962;_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/>
              <a:t>ΔΕΙΚΤΗΣ ΚΑΤΑΝΑΛΩΤΙΚΗΣ ΕΜΠΙΣΤΟΣΥΝΗΣ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79E-2"/>
          <c:y val="0.25532641324737426"/>
          <c:w val="0.96944444444444455"/>
          <c:h val="0.4437877382138708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4.3635498687664018E-2"/>
                  <c:y val="2.4268100024934867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8357720909886266E-2"/>
                  <c:y val="-4.007354463649282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180774278215224E-2"/>
                  <c:y val="-3.168115620239358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ΚΑΤΑΝΑΛΩΤΕΣ'!$B$4:$V$4</c:f>
              <c:numCache>
                <c:formatCode>General</c:formatCode>
                <c:ptCount val="21"/>
                <c:pt idx="0">
                  <c:v>-46</c:v>
                </c:pt>
                <c:pt idx="1">
                  <c:v>-32</c:v>
                </c:pt>
                <c:pt idx="2">
                  <c:v>-61</c:v>
                </c:pt>
                <c:pt idx="3">
                  <c:v>-63</c:v>
                </c:pt>
                <c:pt idx="4">
                  <c:v>-63</c:v>
                </c:pt>
                <c:pt idx="5">
                  <c:v>-76</c:v>
                </c:pt>
                <c:pt idx="6">
                  <c:v>-72</c:v>
                </c:pt>
                <c:pt idx="7">
                  <c:v>-68</c:v>
                </c:pt>
                <c:pt idx="8">
                  <c:v>-55</c:v>
                </c:pt>
                <c:pt idx="9">
                  <c:v>-50</c:v>
                </c:pt>
                <c:pt idx="10">
                  <c:v>-38</c:v>
                </c:pt>
                <c:pt idx="11">
                  <c:v>-41</c:v>
                </c:pt>
                <c:pt idx="12">
                  <c:v>-23</c:v>
                </c:pt>
                <c:pt idx="13">
                  <c:v>-43</c:v>
                </c:pt>
                <c:pt idx="14">
                  <c:v>-48</c:v>
                </c:pt>
                <c:pt idx="15">
                  <c:v>-52</c:v>
                </c:pt>
                <c:pt idx="16">
                  <c:v>-55</c:v>
                </c:pt>
                <c:pt idx="17">
                  <c:v>-36</c:v>
                </c:pt>
                <c:pt idx="18">
                  <c:v>-34</c:v>
                </c:pt>
                <c:pt idx="19" formatCode="0">
                  <c:v>-25</c:v>
                </c:pt>
                <c:pt idx="20" formatCode="0">
                  <c:v>-23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2.2802165354330713E-2"/>
                  <c:y val="-2.986280537500540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ΚΑΤΑΝΑΛΩΤΕΣ'!$B$5:$V$5</c:f>
              <c:numCache>
                <c:formatCode>General</c:formatCode>
                <c:ptCount val="21"/>
                <c:pt idx="0">
                  <c:v>-56</c:v>
                </c:pt>
                <c:pt idx="1">
                  <c:v>-39</c:v>
                </c:pt>
                <c:pt idx="2">
                  <c:v>-57</c:v>
                </c:pt>
                <c:pt idx="3">
                  <c:v>-67</c:v>
                </c:pt>
                <c:pt idx="4">
                  <c:v>-66</c:v>
                </c:pt>
                <c:pt idx="5">
                  <c:v>-74</c:v>
                </c:pt>
                <c:pt idx="6">
                  <c:v>-79</c:v>
                </c:pt>
                <c:pt idx="7">
                  <c:v>-76</c:v>
                </c:pt>
                <c:pt idx="8">
                  <c:v>-71</c:v>
                </c:pt>
                <c:pt idx="9">
                  <c:v>-72</c:v>
                </c:pt>
                <c:pt idx="10">
                  <c:v>-60</c:v>
                </c:pt>
                <c:pt idx="11">
                  <c:v>-56</c:v>
                </c:pt>
                <c:pt idx="12">
                  <c:v>-31</c:v>
                </c:pt>
                <c:pt idx="13">
                  <c:v>-64</c:v>
                </c:pt>
                <c:pt idx="14">
                  <c:v>-72</c:v>
                </c:pt>
                <c:pt idx="15">
                  <c:v>-66</c:v>
                </c:pt>
                <c:pt idx="16">
                  <c:v>-74</c:v>
                </c:pt>
                <c:pt idx="17">
                  <c:v>-54</c:v>
                </c:pt>
                <c:pt idx="18">
                  <c:v>-53</c:v>
                </c:pt>
                <c:pt idx="19" formatCode="0">
                  <c:v>-45</c:v>
                </c:pt>
                <c:pt idx="20" formatCode="0">
                  <c:v>-31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ΚΑΤΑΝΑΛΩΤΕΣ'!$B$6:$V$6</c:f>
              <c:numCache>
                <c:formatCode>General</c:formatCode>
                <c:ptCount val="21"/>
                <c:pt idx="0">
                  <c:v>-32</c:v>
                </c:pt>
                <c:pt idx="1">
                  <c:v>-17</c:v>
                </c:pt>
                <c:pt idx="2">
                  <c:v>-14</c:v>
                </c:pt>
                <c:pt idx="3">
                  <c:v>-12</c:v>
                </c:pt>
                <c:pt idx="4">
                  <c:v>-13</c:v>
                </c:pt>
                <c:pt idx="5">
                  <c:v>-19</c:v>
                </c:pt>
                <c:pt idx="6">
                  <c:v>-19</c:v>
                </c:pt>
                <c:pt idx="7">
                  <c:v>-24</c:v>
                </c:pt>
                <c:pt idx="8">
                  <c:v>-22</c:v>
                </c:pt>
                <c:pt idx="9">
                  <c:v>-12</c:v>
                </c:pt>
                <c:pt idx="10">
                  <c:v>-7</c:v>
                </c:pt>
                <c:pt idx="11">
                  <c:v>-8</c:v>
                </c:pt>
                <c:pt idx="12">
                  <c:v>-2</c:v>
                </c:pt>
                <c:pt idx="13">
                  <c:v>-6</c:v>
                </c:pt>
                <c:pt idx="14">
                  <c:v>-7</c:v>
                </c:pt>
                <c:pt idx="15">
                  <c:v>-7</c:v>
                </c:pt>
                <c:pt idx="16">
                  <c:v>-4</c:v>
                </c:pt>
                <c:pt idx="17">
                  <c:v>-2</c:v>
                </c:pt>
                <c:pt idx="18">
                  <c:v>0</c:v>
                </c:pt>
                <c:pt idx="19">
                  <c:v>-3</c:v>
                </c:pt>
                <c:pt idx="20">
                  <c:v>-7</c:v>
                </c:pt>
              </c:numCache>
            </c:numRef>
          </c:val>
        </c:ser>
        <c:dLbls>
          <c:showVal val="1"/>
        </c:dLbls>
        <c:marker val="1"/>
        <c:axId val="71646592"/>
        <c:axId val="71660672"/>
      </c:lineChart>
      <c:catAx>
        <c:axId val="7164659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1660672"/>
        <c:crosses val="autoZero"/>
        <c:auto val="1"/>
        <c:lblAlgn val="ctr"/>
        <c:lblOffset val="100"/>
      </c:catAx>
      <c:valAx>
        <c:axId val="71660672"/>
        <c:scaling>
          <c:orientation val="minMax"/>
        </c:scaling>
        <c:delete val="1"/>
        <c:axPos val="l"/>
        <c:numFmt formatCode="General" sourceLinked="1"/>
        <c:tickLblPos val="none"/>
        <c:crossAx val="716465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/>
          </a:pPr>
          <a:endParaRPr lang="el-GR"/>
        </a:p>
      </c:txPr>
    </c:legend>
    <c:plotVisOnly val="1"/>
    <c:dispBlanksAs val="gap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/>
            </a:pPr>
            <a:r>
              <a:rPr lang="el-GR"/>
              <a:t>Πρόθεση για την  πραγματοποίηση σημαντικών αγορών κατά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9833815383544496E-2"/>
          <c:y val="0.19086128878096442"/>
          <c:w val="0.96883257582585858"/>
          <c:h val="0.48615297225039517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ΚΑΤΑΝΑΛΩΤΕΣ'!$A$40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3092477785680573E-2"/>
                  <c:y val="1.490751468531710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508765698609897E-2"/>
                  <c:y val="9.0995180429687714E-4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842374489206757E-2"/>
                  <c:y val="5.13011781759698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1250516482369079E-2"/>
                  <c:y val="-3.16576376875232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92546679743447E-2"/>
                  <c:y val="3.450410271874554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0342167896259112E-2"/>
                  <c:y val="2.89050775663374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8925466797434497E-2"/>
                  <c:y val="3.730361529494959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4675363500960636E-2"/>
                  <c:y val="-3.548371168635584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6092064599785282E-2"/>
                  <c:y val="-4.1082736838763963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8925466797434497E-2"/>
                  <c:y val="-2.428566138153961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8925466797434497E-2"/>
                  <c:y val="4.2902640447357705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6092064599785282E-2"/>
                  <c:y val="3.7303615294949598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3.317557009390832E-2"/>
                  <c:y val="-2.988490696800884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675363500960688E-2"/>
                  <c:y val="4.5702153023561773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8925466797434497E-2"/>
                  <c:y val="-3.8283224262559895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7517564862600078E-2"/>
                  <c:y val="-3.5483711686355848E-2"/>
                </c:manualLayout>
              </c:layout>
              <c:dLblPos val="r"/>
              <c:showVal val="1"/>
            </c:dLbl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ΚΑΤΑΝΑΛΩΤΕΣ'!$B$40:$V$40</c:f>
              <c:numCache>
                <c:formatCode>General</c:formatCode>
                <c:ptCount val="21"/>
                <c:pt idx="0">
                  <c:v>-52</c:v>
                </c:pt>
                <c:pt idx="1">
                  <c:v>-31</c:v>
                </c:pt>
                <c:pt idx="2">
                  <c:v>-60</c:v>
                </c:pt>
                <c:pt idx="3">
                  <c:v>-63</c:v>
                </c:pt>
                <c:pt idx="4">
                  <c:v>-69</c:v>
                </c:pt>
                <c:pt idx="5">
                  <c:v>-71</c:v>
                </c:pt>
                <c:pt idx="6">
                  <c:v>-79</c:v>
                </c:pt>
                <c:pt idx="7">
                  <c:v>-77</c:v>
                </c:pt>
                <c:pt idx="8">
                  <c:v>-67</c:v>
                </c:pt>
                <c:pt idx="9">
                  <c:v>-68</c:v>
                </c:pt>
                <c:pt idx="10">
                  <c:v>-63</c:v>
                </c:pt>
                <c:pt idx="11">
                  <c:v>-67</c:v>
                </c:pt>
                <c:pt idx="12">
                  <c:v>-63</c:v>
                </c:pt>
                <c:pt idx="13">
                  <c:v>-62</c:v>
                </c:pt>
                <c:pt idx="14">
                  <c:v>-67</c:v>
                </c:pt>
                <c:pt idx="15">
                  <c:v>-73</c:v>
                </c:pt>
                <c:pt idx="16">
                  <c:v>-68</c:v>
                </c:pt>
                <c:pt idx="17">
                  <c:v>-48</c:v>
                </c:pt>
                <c:pt idx="18">
                  <c:v>-52</c:v>
                </c:pt>
                <c:pt idx="19">
                  <c:v>-44</c:v>
                </c:pt>
                <c:pt idx="20">
                  <c:v>-37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ΚΑΤΑΝΑΛΩΤΕΣ'!$A$41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3092477785680573E-2"/>
                  <c:y val="-3.450388228468441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17557009390832E-2"/>
                  <c:y val="5.508052015384536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925466797434497E-2"/>
                  <c:y val="4.108295727282506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258662402136022E-2"/>
                  <c:y val="4.108295727282506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6092064599785282E-2"/>
                  <c:y val="4.668198242523317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7508765698609897E-2"/>
                  <c:y val="4.1082957272825064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6092064599785282E-2"/>
                  <c:y val="4.1082957272825064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0342167896259112E-2"/>
                  <c:y val="-3.4503882284684373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8925466797434497E-2"/>
                  <c:y val="4.10829572728251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610086376377547E-2"/>
                  <c:y val="4.668198242523311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ΚΑΤΑΝΑΛΩΤΕΣ'!$B$41:$V$41</c:f>
              <c:numCache>
                <c:formatCode>General</c:formatCode>
                <c:ptCount val="21"/>
                <c:pt idx="0">
                  <c:v>-37</c:v>
                </c:pt>
                <c:pt idx="1">
                  <c:v>-33</c:v>
                </c:pt>
                <c:pt idx="2">
                  <c:v>-55</c:v>
                </c:pt>
                <c:pt idx="3">
                  <c:v>-73</c:v>
                </c:pt>
                <c:pt idx="4">
                  <c:v>-65</c:v>
                </c:pt>
                <c:pt idx="5">
                  <c:v>-66</c:v>
                </c:pt>
                <c:pt idx="6">
                  <c:v>-74</c:v>
                </c:pt>
                <c:pt idx="7">
                  <c:v>-70</c:v>
                </c:pt>
                <c:pt idx="8">
                  <c:v>-70</c:v>
                </c:pt>
                <c:pt idx="9">
                  <c:v>-78</c:v>
                </c:pt>
                <c:pt idx="10">
                  <c:v>-65</c:v>
                </c:pt>
                <c:pt idx="11">
                  <c:v>-63</c:v>
                </c:pt>
                <c:pt idx="12">
                  <c:v>-52</c:v>
                </c:pt>
                <c:pt idx="13">
                  <c:v>-73</c:v>
                </c:pt>
                <c:pt idx="14">
                  <c:v>-63</c:v>
                </c:pt>
                <c:pt idx="15">
                  <c:v>-58</c:v>
                </c:pt>
                <c:pt idx="16">
                  <c:v>-65</c:v>
                </c:pt>
                <c:pt idx="17">
                  <c:v>-50</c:v>
                </c:pt>
                <c:pt idx="18">
                  <c:v>-52</c:v>
                </c:pt>
                <c:pt idx="19">
                  <c:v>-47</c:v>
                </c:pt>
                <c:pt idx="20">
                  <c:v>-40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ΚΑΤΑΝΑΛΩΤΕΣ'!$A$42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 algn="ctr">
                  <a:defRPr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ΚΑΤΑΝΑΛΩΤΕΣ'!$B$42:$V$42</c:f>
              <c:numCache>
                <c:formatCode>General</c:formatCode>
                <c:ptCount val="21"/>
                <c:pt idx="0">
                  <c:v>-25</c:v>
                </c:pt>
                <c:pt idx="1">
                  <c:v>-23</c:v>
                </c:pt>
                <c:pt idx="2">
                  <c:v>-24</c:v>
                </c:pt>
                <c:pt idx="3">
                  <c:v>-25</c:v>
                </c:pt>
                <c:pt idx="4">
                  <c:v>-24</c:v>
                </c:pt>
                <c:pt idx="5">
                  <c:v>-25</c:v>
                </c:pt>
                <c:pt idx="6">
                  <c:v>-24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-20</c:v>
                </c:pt>
                <c:pt idx="12">
                  <c:v>-17</c:v>
                </c:pt>
                <c:pt idx="13">
                  <c:v>-15</c:v>
                </c:pt>
                <c:pt idx="14">
                  <c:v>-15</c:v>
                </c:pt>
                <c:pt idx="15">
                  <c:v>-16</c:v>
                </c:pt>
                <c:pt idx="16">
                  <c:v>-15</c:v>
                </c:pt>
                <c:pt idx="17">
                  <c:v>-14</c:v>
                </c:pt>
                <c:pt idx="18">
                  <c:v>-15</c:v>
                </c:pt>
                <c:pt idx="19">
                  <c:v>-13</c:v>
                </c:pt>
                <c:pt idx="20">
                  <c:v>-14</c:v>
                </c:pt>
              </c:numCache>
            </c:numRef>
          </c:val>
        </c:ser>
        <c:dLbls>
          <c:showVal val="1"/>
        </c:dLbls>
        <c:marker val="1"/>
        <c:axId val="79116160"/>
        <c:axId val="79117696"/>
      </c:lineChart>
      <c:catAx>
        <c:axId val="7911616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el-GR"/>
          </a:p>
        </c:txPr>
        <c:crossAx val="79117696"/>
        <c:crosses val="autoZero"/>
        <c:auto val="1"/>
        <c:lblAlgn val="ctr"/>
        <c:lblOffset val="100"/>
      </c:catAx>
      <c:valAx>
        <c:axId val="79117696"/>
        <c:scaling>
          <c:orientation val="minMax"/>
        </c:scaling>
        <c:delete val="1"/>
        <c:axPos val="l"/>
        <c:numFmt formatCode="General" sourceLinked="1"/>
        <c:tickLblPos val="none"/>
        <c:crossAx val="79116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συγκυρίας για αποταμίευση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816982829772177E-2"/>
          <c:y val="0.18118236842447136"/>
          <c:w val="0.97559796017741929"/>
          <c:h val="0.50749615226917555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ΚΑΤΑΝΑΛΩΤΕΣ'!$A$44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6"/>
              <c:layout>
                <c:manualLayout>
                  <c:x val="-2.295444439539248E-2"/>
                  <c:y val="-4.242971181708408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2741594252950375E-2"/>
                  <c:y val="-4.532101169086858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854710145685414E-2"/>
                  <c:y val="-3.953841194329955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4139758518315792E-2"/>
                  <c:y val="4.141798452266689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4.1130579845142859E-2"/>
                  <c:y val="-1.929931282680795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5750772926123319E-2"/>
                  <c:y val="4.1417984522666894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8334251314412024E-2"/>
                  <c:y val="2.407018527995979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5537922783681307E-2"/>
                  <c:y val="-3.375581219573053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7148937191488729E-2"/>
                  <c:y val="2.696148515374430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9732415579777441E-2"/>
                  <c:y val="-5.399491131222214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9945265722219561E-2"/>
                  <c:y val="-4.532101169086858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ΚΑΤΑΝΑΛΩΤΕΣ'!$B$44:$V$44</c:f>
              <c:numCache>
                <c:formatCode>General</c:formatCode>
                <c:ptCount val="21"/>
                <c:pt idx="0">
                  <c:v>-43</c:v>
                </c:pt>
                <c:pt idx="1">
                  <c:v>-45</c:v>
                </c:pt>
                <c:pt idx="2">
                  <c:v>-53</c:v>
                </c:pt>
                <c:pt idx="3">
                  <c:v>-56</c:v>
                </c:pt>
                <c:pt idx="4">
                  <c:v>-54</c:v>
                </c:pt>
                <c:pt idx="5">
                  <c:v>-58</c:v>
                </c:pt>
                <c:pt idx="6">
                  <c:v>-60</c:v>
                </c:pt>
                <c:pt idx="7">
                  <c:v>-58</c:v>
                </c:pt>
                <c:pt idx="8">
                  <c:v>-52</c:v>
                </c:pt>
                <c:pt idx="9">
                  <c:v>-54</c:v>
                </c:pt>
                <c:pt idx="10">
                  <c:v>-62</c:v>
                </c:pt>
                <c:pt idx="11">
                  <c:v>-62</c:v>
                </c:pt>
                <c:pt idx="12">
                  <c:v>-51</c:v>
                </c:pt>
                <c:pt idx="13">
                  <c:v>-52</c:v>
                </c:pt>
                <c:pt idx="14">
                  <c:v>-46</c:v>
                </c:pt>
                <c:pt idx="15">
                  <c:v>-52</c:v>
                </c:pt>
                <c:pt idx="16">
                  <c:v>-61</c:v>
                </c:pt>
                <c:pt idx="17">
                  <c:v>-49</c:v>
                </c:pt>
                <c:pt idx="18">
                  <c:v>-54</c:v>
                </c:pt>
                <c:pt idx="19">
                  <c:v>-50</c:v>
                </c:pt>
                <c:pt idx="20">
                  <c:v>-57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ΚΑΤΑΝΑΛΩΤΕΣ'!$A$45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0"/>
              <c:layout>
                <c:manualLayout>
                  <c:x val="-2.9945265722219561E-2"/>
                  <c:y val="8.673899621353549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2741594252950375E-2"/>
                  <c:y val="3.469559848541420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8547211548528472E-2"/>
                  <c:y val="3.758689835919870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7148937191488729E-2"/>
                  <c:y val="3.758689835919870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5750772926123319E-2"/>
                  <c:y val="4.915209785433680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ΚΑΤΑΝΑΛΩΤΕΣ'!$B$45:$V$45</c:f>
              <c:numCache>
                <c:formatCode>General</c:formatCode>
                <c:ptCount val="21"/>
                <c:pt idx="0">
                  <c:v>-36</c:v>
                </c:pt>
                <c:pt idx="1">
                  <c:v>-46</c:v>
                </c:pt>
                <c:pt idx="2">
                  <c:v>-45</c:v>
                </c:pt>
                <c:pt idx="3">
                  <c:v>-48</c:v>
                </c:pt>
                <c:pt idx="4">
                  <c:v>-47</c:v>
                </c:pt>
                <c:pt idx="5">
                  <c:v>-51</c:v>
                </c:pt>
                <c:pt idx="6">
                  <c:v>-65</c:v>
                </c:pt>
                <c:pt idx="7">
                  <c:v>-60</c:v>
                </c:pt>
                <c:pt idx="8">
                  <c:v>-46</c:v>
                </c:pt>
                <c:pt idx="9">
                  <c:v>-47</c:v>
                </c:pt>
                <c:pt idx="10">
                  <c:v>-70</c:v>
                </c:pt>
                <c:pt idx="11">
                  <c:v>-60</c:v>
                </c:pt>
                <c:pt idx="12">
                  <c:v>-53</c:v>
                </c:pt>
                <c:pt idx="13">
                  <c:v>-66</c:v>
                </c:pt>
                <c:pt idx="14">
                  <c:v>-66</c:v>
                </c:pt>
                <c:pt idx="15">
                  <c:v>-65</c:v>
                </c:pt>
                <c:pt idx="16">
                  <c:v>-70</c:v>
                </c:pt>
                <c:pt idx="17">
                  <c:v>-65</c:v>
                </c:pt>
                <c:pt idx="18">
                  <c:v>-61</c:v>
                </c:pt>
                <c:pt idx="19">
                  <c:v>-62</c:v>
                </c:pt>
                <c:pt idx="20">
                  <c:v>-55</c:v>
                </c:pt>
              </c:numCache>
            </c:numRef>
          </c:val>
        </c:ser>
        <c:dLbls>
          <c:showVal val="1"/>
        </c:dLbls>
        <c:marker val="1"/>
        <c:axId val="79214464"/>
        <c:axId val="79216000"/>
      </c:lineChart>
      <c:catAx>
        <c:axId val="7921446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216000"/>
        <c:crosses val="autoZero"/>
        <c:auto val="1"/>
        <c:lblAlgn val="ctr"/>
        <c:lblOffset val="100"/>
      </c:catAx>
      <c:valAx>
        <c:axId val="79216000"/>
        <c:scaling>
          <c:orientation val="minMax"/>
        </c:scaling>
        <c:delete val="1"/>
        <c:axPos val="l"/>
        <c:numFmt formatCode="General" sourceLinked="1"/>
        <c:tickLblPos val="none"/>
        <c:crossAx val="792144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/>
            </a:pPr>
            <a:r>
              <a:rPr lang="el-GR" sz="1400"/>
              <a:t>Πρόθεση αποταμίευσης κατά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5788208172725399E-4"/>
          <c:y val="0.20885828993911071"/>
          <c:w val="0.97960846770695187"/>
          <c:h val="0.46902472305944509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ΚΑΤΑΝΑΛΩΤΕΣ'!$A$48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5722142742054E-2"/>
                  <c:y val="3.321158760137762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869508269577058E-2"/>
                  <c:y val="-4.07497285247875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4316841395160239E-2"/>
                  <c:y val="3.036692159652511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884258677257205E-2"/>
                  <c:y val="3.321158760137762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1505906714283952E-2"/>
                  <c:y val="3.036692159652511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505906714283952E-2"/>
                  <c:y val="4.459025162078767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ΚΑΤΑΝΑΛΩΤΕΣ'!$B$48:$V$48</c:f>
              <c:numCache>
                <c:formatCode>General</c:formatCode>
                <c:ptCount val="21"/>
                <c:pt idx="0">
                  <c:v>-53</c:v>
                </c:pt>
                <c:pt idx="1">
                  <c:v>-47</c:v>
                </c:pt>
                <c:pt idx="2">
                  <c:v>-65</c:v>
                </c:pt>
                <c:pt idx="3">
                  <c:v>-72</c:v>
                </c:pt>
                <c:pt idx="4">
                  <c:v>-69</c:v>
                </c:pt>
                <c:pt idx="5">
                  <c:v>-76</c:v>
                </c:pt>
                <c:pt idx="6">
                  <c:v>-79</c:v>
                </c:pt>
                <c:pt idx="7">
                  <c:v>-76</c:v>
                </c:pt>
                <c:pt idx="8">
                  <c:v>-71</c:v>
                </c:pt>
                <c:pt idx="9">
                  <c:v>-73</c:v>
                </c:pt>
                <c:pt idx="10">
                  <c:v>-63</c:v>
                </c:pt>
                <c:pt idx="11">
                  <c:v>-70</c:v>
                </c:pt>
                <c:pt idx="12">
                  <c:v>-68</c:v>
                </c:pt>
                <c:pt idx="13">
                  <c:v>-72</c:v>
                </c:pt>
                <c:pt idx="14">
                  <c:v>-63</c:v>
                </c:pt>
                <c:pt idx="15">
                  <c:v>-70</c:v>
                </c:pt>
                <c:pt idx="16">
                  <c:v>-76</c:v>
                </c:pt>
                <c:pt idx="17">
                  <c:v>-64</c:v>
                </c:pt>
                <c:pt idx="18">
                  <c:v>-60</c:v>
                </c:pt>
                <c:pt idx="19">
                  <c:v>-57</c:v>
                </c:pt>
                <c:pt idx="20">
                  <c:v>-59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ΚΑΤΑΝΑΛΩΤΕΣ'!$A$49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3"/>
              <c:layout>
                <c:manualLayout>
                  <c:x val="-3.2911318723540639E-2"/>
                  <c:y val="-3.413599205823009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4478846668000525E-2"/>
                  <c:y val="-2.844666004852507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4478846668000525E-2"/>
                  <c:y val="-3.982532406793504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ΚΑΤΑΝΑΛΩΤΕΣ'!$B$49:$V$49</c:f>
              <c:numCache>
                <c:formatCode>General</c:formatCode>
                <c:ptCount val="21"/>
                <c:pt idx="0">
                  <c:v>-49</c:v>
                </c:pt>
                <c:pt idx="1">
                  <c:v>-50</c:v>
                </c:pt>
                <c:pt idx="2">
                  <c:v>-60</c:v>
                </c:pt>
                <c:pt idx="3">
                  <c:v>-57</c:v>
                </c:pt>
                <c:pt idx="4">
                  <c:v>-60</c:v>
                </c:pt>
                <c:pt idx="5">
                  <c:v>-66</c:v>
                </c:pt>
                <c:pt idx="6">
                  <c:v>-80</c:v>
                </c:pt>
                <c:pt idx="7">
                  <c:v>-77</c:v>
                </c:pt>
                <c:pt idx="8">
                  <c:v>-75</c:v>
                </c:pt>
                <c:pt idx="9">
                  <c:v>-81</c:v>
                </c:pt>
                <c:pt idx="10">
                  <c:v>-76</c:v>
                </c:pt>
                <c:pt idx="11">
                  <c:v>-80</c:v>
                </c:pt>
                <c:pt idx="12">
                  <c:v>-73</c:v>
                </c:pt>
                <c:pt idx="13">
                  <c:v>-81</c:v>
                </c:pt>
                <c:pt idx="14">
                  <c:v>-80</c:v>
                </c:pt>
                <c:pt idx="15">
                  <c:v>-79</c:v>
                </c:pt>
                <c:pt idx="16">
                  <c:v>-86</c:v>
                </c:pt>
                <c:pt idx="17">
                  <c:v>-76</c:v>
                </c:pt>
                <c:pt idx="18">
                  <c:v>-76</c:v>
                </c:pt>
                <c:pt idx="19">
                  <c:v>-75</c:v>
                </c:pt>
                <c:pt idx="20">
                  <c:v>-68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ΚΑΤΑΝΑΛΩΤΕΣ'!$A$50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ΚΑΤΑΝΑΛΩΤΕΣ'!$B$50:$V$50</c:f>
              <c:numCache>
                <c:formatCode>General</c:formatCode>
                <c:ptCount val="21"/>
                <c:pt idx="0">
                  <c:v>-11</c:v>
                </c:pt>
                <c:pt idx="1">
                  <c:v>-8</c:v>
                </c:pt>
                <c:pt idx="2">
                  <c:v>-5</c:v>
                </c:pt>
                <c:pt idx="3">
                  <c:v>-6</c:v>
                </c:pt>
                <c:pt idx="4">
                  <c:v>-5</c:v>
                </c:pt>
                <c:pt idx="5">
                  <c:v>-9</c:v>
                </c:pt>
                <c:pt idx="6">
                  <c:v>-10</c:v>
                </c:pt>
                <c:pt idx="7">
                  <c:v>-12</c:v>
                </c:pt>
                <c:pt idx="8">
                  <c:v>-13</c:v>
                </c:pt>
                <c:pt idx="9">
                  <c:v>-7</c:v>
                </c:pt>
                <c:pt idx="10">
                  <c:v>-5</c:v>
                </c:pt>
                <c:pt idx="11">
                  <c:v>-4</c:v>
                </c:pt>
                <c:pt idx="12">
                  <c:v>-2</c:v>
                </c:pt>
                <c:pt idx="13">
                  <c:v>-1</c:v>
                </c:pt>
                <c:pt idx="14">
                  <c:v>-1</c:v>
                </c:pt>
                <c:pt idx="15">
                  <c:v>-3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</c:numCache>
            </c:numRef>
          </c:val>
        </c:ser>
        <c:dLbls>
          <c:showVal val="1"/>
        </c:dLbls>
        <c:marker val="1"/>
        <c:axId val="79314944"/>
        <c:axId val="79316480"/>
      </c:lineChart>
      <c:catAx>
        <c:axId val="7931494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/>
            </a:pPr>
            <a:endParaRPr lang="el-GR"/>
          </a:p>
        </c:txPr>
        <c:crossAx val="79316480"/>
        <c:crosses val="autoZero"/>
        <c:auto val="1"/>
        <c:lblAlgn val="ctr"/>
        <c:lblOffset val="100"/>
      </c:catAx>
      <c:valAx>
        <c:axId val="79316480"/>
        <c:scaling>
          <c:orientation val="minMax"/>
        </c:scaling>
        <c:delete val="1"/>
        <c:axPos val="l"/>
        <c:numFmt formatCode="General" sourceLinked="1"/>
        <c:tickLblPos val="none"/>
        <c:crossAx val="793149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 algn="ctr">
        <a:defRPr lang="el-GR" sz="1400" b="1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Πρόθεση αγοράς αυτοκινήτου κατά το επόμενο 12μηνο</a:t>
            </a:r>
          </a:p>
        </c:rich>
      </c:tx>
      <c:layout>
        <c:manualLayout>
          <c:xMode val="edge"/>
          <c:yMode val="edge"/>
          <c:x val="0.26730724589770066"/>
          <c:y val="0"/>
        </c:manualLayout>
      </c:layout>
    </c:title>
    <c:plotArea>
      <c:layout>
        <c:manualLayout>
          <c:layoutTarget val="inner"/>
          <c:xMode val="edge"/>
          <c:yMode val="edge"/>
          <c:x val="1.6544119307430164E-2"/>
          <c:y val="0.24151035189638434"/>
          <c:w val="0.97590240650767812"/>
          <c:h val="0.38653478466550317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ΚΑΤΑΝΑΛΩΤΕΣ'!$A$56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ΚΑΤΑΝΑΛΩΤΕΣ'!$B$56:$V$56</c:f>
              <c:numCache>
                <c:formatCode>General</c:formatCode>
                <c:ptCount val="21"/>
                <c:pt idx="0">
                  <c:v>-83</c:v>
                </c:pt>
                <c:pt idx="1">
                  <c:v>-76</c:v>
                </c:pt>
                <c:pt idx="2">
                  <c:v>-88</c:v>
                </c:pt>
                <c:pt idx="3">
                  <c:v>-88</c:v>
                </c:pt>
                <c:pt idx="4">
                  <c:v>-89</c:v>
                </c:pt>
                <c:pt idx="5">
                  <c:v>-92</c:v>
                </c:pt>
                <c:pt idx="6">
                  <c:v>-93</c:v>
                </c:pt>
                <c:pt idx="7">
                  <c:v>-94</c:v>
                </c:pt>
                <c:pt idx="8">
                  <c:v>-91</c:v>
                </c:pt>
                <c:pt idx="9">
                  <c:v>-93</c:v>
                </c:pt>
                <c:pt idx="10">
                  <c:v>-96</c:v>
                </c:pt>
                <c:pt idx="11">
                  <c:v>-92</c:v>
                </c:pt>
                <c:pt idx="12">
                  <c:v>-91</c:v>
                </c:pt>
                <c:pt idx="13">
                  <c:v>-88</c:v>
                </c:pt>
                <c:pt idx="14">
                  <c:v>-95</c:v>
                </c:pt>
                <c:pt idx="15">
                  <c:v>-92</c:v>
                </c:pt>
                <c:pt idx="16">
                  <c:v>-90</c:v>
                </c:pt>
                <c:pt idx="17">
                  <c:v>-89</c:v>
                </c:pt>
                <c:pt idx="18">
                  <c:v>-86</c:v>
                </c:pt>
                <c:pt idx="19">
                  <c:v>-90</c:v>
                </c:pt>
                <c:pt idx="20">
                  <c:v>-85</c:v>
                </c:pt>
              </c:numCache>
            </c:numRef>
          </c:val>
        </c:ser>
        <c:dLbls>
          <c:showVal val="1"/>
        </c:dLbls>
        <c:marker val="1"/>
        <c:axId val="79358208"/>
        <c:axId val="79364096"/>
      </c:lineChart>
      <c:catAx>
        <c:axId val="7935820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364096"/>
        <c:crosses val="autoZero"/>
        <c:auto val="1"/>
        <c:lblAlgn val="ctr"/>
        <c:lblOffset val="100"/>
      </c:catAx>
      <c:valAx>
        <c:axId val="79364096"/>
        <c:scaling>
          <c:orientation val="minMax"/>
        </c:scaling>
        <c:delete val="1"/>
        <c:axPos val="l"/>
        <c:numFmt formatCode="General" sourceLinked="1"/>
        <c:tickLblPos val="none"/>
        <c:crossAx val="793582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6775193451856741"/>
          <c:y val="6.6172083030200959E-2"/>
          <c:w val="0.25316723302553157"/>
          <c:h val="7.3304795749874363E-2"/>
        </c:manualLayout>
      </c:layout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Πρόθεση αγοράς ή ανέγερσης σπιτιού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4825139581394312E-2"/>
          <c:y val="0.21442263187568605"/>
          <c:w val="0.97143009310230444"/>
          <c:h val="0.40509857149823719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ΚΑΤΑΝΑΛΩΤΕΣ'!$A$60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ΚΑΤΑΝΑΛΩΤΕΣ'!$B$60:$V$60</c:f>
              <c:numCache>
                <c:formatCode>General</c:formatCode>
                <c:ptCount val="21"/>
                <c:pt idx="0">
                  <c:v>-35</c:v>
                </c:pt>
                <c:pt idx="1">
                  <c:v>-84</c:v>
                </c:pt>
                <c:pt idx="2">
                  <c:v>-92</c:v>
                </c:pt>
                <c:pt idx="3">
                  <c:v>-89</c:v>
                </c:pt>
                <c:pt idx="4">
                  <c:v>-93</c:v>
                </c:pt>
                <c:pt idx="5">
                  <c:v>-95</c:v>
                </c:pt>
                <c:pt idx="6">
                  <c:v>-97</c:v>
                </c:pt>
                <c:pt idx="7">
                  <c:v>-98</c:v>
                </c:pt>
                <c:pt idx="8">
                  <c:v>-95</c:v>
                </c:pt>
                <c:pt idx="9">
                  <c:v>-96</c:v>
                </c:pt>
                <c:pt idx="10">
                  <c:v>-100</c:v>
                </c:pt>
                <c:pt idx="11">
                  <c:v>-97</c:v>
                </c:pt>
                <c:pt idx="12">
                  <c:v>-97</c:v>
                </c:pt>
                <c:pt idx="13">
                  <c:v>-97</c:v>
                </c:pt>
                <c:pt idx="14">
                  <c:v>-96</c:v>
                </c:pt>
                <c:pt idx="15">
                  <c:v>-96</c:v>
                </c:pt>
                <c:pt idx="16">
                  <c:v>-97</c:v>
                </c:pt>
                <c:pt idx="17">
                  <c:v>-94</c:v>
                </c:pt>
                <c:pt idx="18">
                  <c:v>-94</c:v>
                </c:pt>
                <c:pt idx="19">
                  <c:v>-97</c:v>
                </c:pt>
                <c:pt idx="20">
                  <c:v>-96</c:v>
                </c:pt>
              </c:numCache>
            </c:numRef>
          </c:val>
        </c:ser>
        <c:dLbls>
          <c:showVal val="1"/>
        </c:dLbls>
        <c:marker val="1"/>
        <c:axId val="79398400"/>
        <c:axId val="79399936"/>
      </c:lineChart>
      <c:catAx>
        <c:axId val="7939840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399936"/>
        <c:crosses val="autoZero"/>
        <c:auto val="1"/>
        <c:lblAlgn val="ctr"/>
        <c:lblOffset val="100"/>
      </c:catAx>
      <c:valAx>
        <c:axId val="79399936"/>
        <c:scaling>
          <c:orientation val="minMax"/>
        </c:scaling>
        <c:delete val="1"/>
        <c:axPos val="l"/>
        <c:numFmt formatCode="General" sourceLinked="1"/>
        <c:tickLblPos val="none"/>
        <c:crossAx val="79398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Πρόθεση επισκευής ή ανακαίνισης σπιτιού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7148952736055524E-2"/>
          <c:y val="0.19704155781491089"/>
          <c:w val="0.97434871735118889"/>
          <c:h val="0.46189363345510326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ΚΑΤΑΝΑΛΩΤΕΣ'!$A$64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ΚΑΤΑΝΑΛΩΤΕΣ'!$B$64:$V$64</c:f>
              <c:numCache>
                <c:formatCode>General</c:formatCode>
                <c:ptCount val="21"/>
                <c:pt idx="0">
                  <c:v>-71</c:v>
                </c:pt>
                <c:pt idx="1">
                  <c:v>-63</c:v>
                </c:pt>
                <c:pt idx="2">
                  <c:v>-76</c:v>
                </c:pt>
                <c:pt idx="3">
                  <c:v>-83</c:v>
                </c:pt>
                <c:pt idx="4">
                  <c:v>-81</c:v>
                </c:pt>
                <c:pt idx="5">
                  <c:v>-84</c:v>
                </c:pt>
                <c:pt idx="6">
                  <c:v>-86</c:v>
                </c:pt>
                <c:pt idx="7">
                  <c:v>-85</c:v>
                </c:pt>
                <c:pt idx="8">
                  <c:v>-82</c:v>
                </c:pt>
                <c:pt idx="9">
                  <c:v>-83</c:v>
                </c:pt>
                <c:pt idx="10">
                  <c:v>-84</c:v>
                </c:pt>
                <c:pt idx="11">
                  <c:v>-85</c:v>
                </c:pt>
                <c:pt idx="12">
                  <c:v>-76</c:v>
                </c:pt>
                <c:pt idx="13">
                  <c:v>-80</c:v>
                </c:pt>
                <c:pt idx="14">
                  <c:v>-85</c:v>
                </c:pt>
                <c:pt idx="15">
                  <c:v>-88</c:v>
                </c:pt>
                <c:pt idx="16">
                  <c:v>-85</c:v>
                </c:pt>
                <c:pt idx="17">
                  <c:v>-82</c:v>
                </c:pt>
                <c:pt idx="18">
                  <c:v>-77</c:v>
                </c:pt>
                <c:pt idx="19">
                  <c:v>-80</c:v>
                </c:pt>
                <c:pt idx="20">
                  <c:v>-71</c:v>
                </c:pt>
              </c:numCache>
            </c:numRef>
          </c:val>
        </c:ser>
        <c:dLbls>
          <c:showVal val="1"/>
        </c:dLbls>
        <c:marker val="1"/>
        <c:axId val="79536896"/>
        <c:axId val="79538432"/>
      </c:lineChart>
      <c:catAx>
        <c:axId val="7953689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538432"/>
        <c:crosses val="autoZero"/>
        <c:auto val="1"/>
        <c:lblAlgn val="ctr"/>
        <c:lblOffset val="100"/>
      </c:catAx>
      <c:valAx>
        <c:axId val="79538432"/>
        <c:scaling>
          <c:orientation val="minMax"/>
        </c:scaling>
        <c:delete val="1"/>
        <c:axPos val="l"/>
        <c:numFmt formatCode="General" sourceLinked="1"/>
        <c:tickLblPos val="none"/>
        <c:crossAx val="795368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ΔΕΙΚΤΗΣ ΕΠΙΧΕΙΡΗΜΑΤΙΚΩΝ ΠΡΟΣΔΟΚΙΩΝ (ΒΙΟΜΗΧΑΝΙΑ)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7148981779206859E-2"/>
          <c:y val="0.2290957264073861"/>
          <c:w val="0.97089588801399851"/>
          <c:h val="0.4599255501496079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2524387576552939E-2"/>
                  <c:y val="-4.532102200871626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135498687664048E-2"/>
                  <c:y val="-3.086451934860592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968832020997379E-2"/>
                  <c:y val="3.852669341992361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5579943132108436E-2"/>
                  <c:y val="3.274409235587948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357720909886263E-2"/>
                  <c:y val="4.141799395194564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391327646544183E-2"/>
                  <c:y val="2.4070190759813349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2802165354330713E-2"/>
                  <c:y val="3.8526465758464398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135498687664046E-2"/>
                  <c:y val="3.2744092355879488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2746609798775158E-2"/>
                  <c:y val="3.8526693419923611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158333333333334E-2"/>
                  <c:y val="-5.110362307276038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ΒΙΟΜΗΧΑΝΙΕΣ'!$B$4:$V$4</c:f>
              <c:numCache>
                <c:formatCode>General</c:formatCode>
                <c:ptCount val="21"/>
                <c:pt idx="0">
                  <c:v>-28</c:v>
                </c:pt>
                <c:pt idx="1">
                  <c:v>-16</c:v>
                </c:pt>
                <c:pt idx="2">
                  <c:v>-31</c:v>
                </c:pt>
                <c:pt idx="3">
                  <c:v>-33</c:v>
                </c:pt>
                <c:pt idx="4">
                  <c:v>-27</c:v>
                </c:pt>
                <c:pt idx="5">
                  <c:v>-34</c:v>
                </c:pt>
                <c:pt idx="6">
                  <c:v>-22</c:v>
                </c:pt>
                <c:pt idx="7">
                  <c:v>-24</c:v>
                </c:pt>
                <c:pt idx="8">
                  <c:v>-14</c:v>
                </c:pt>
                <c:pt idx="9">
                  <c:v>-13</c:v>
                </c:pt>
                <c:pt idx="10">
                  <c:v>-6</c:v>
                </c:pt>
                <c:pt idx="11">
                  <c:v>-11</c:v>
                </c:pt>
                <c:pt idx="12">
                  <c:v>-9</c:v>
                </c:pt>
                <c:pt idx="13">
                  <c:v>-11</c:v>
                </c:pt>
                <c:pt idx="14">
                  <c:v>-13</c:v>
                </c:pt>
                <c:pt idx="15">
                  <c:v>-11</c:v>
                </c:pt>
                <c:pt idx="16">
                  <c:v>-9</c:v>
                </c:pt>
                <c:pt idx="17">
                  <c:v>-6</c:v>
                </c:pt>
                <c:pt idx="18">
                  <c:v>4</c:v>
                </c:pt>
                <c:pt idx="19" formatCode="0">
                  <c:v>-3</c:v>
                </c:pt>
                <c:pt idx="20" formatCode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900199600798403E-2"/>
                  <c:y val="-5.345211581291771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944444444444442E-2"/>
                  <c:y val="4.1434385577009099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9880239520957524E-3"/>
                  <c:y val="-4.157386785449152E-2"/>
                </c:manualLayout>
              </c:layout>
              <c:tx>
                <c:rich>
                  <a:bodyPr/>
                  <a:lstStyle/>
                  <a:p>
                    <a:r>
                      <a:rPr lang="el-GR" sz="1200" b="1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-23</a:t>
                    </a:r>
                    <a:endParaRPr lang="el-GR" sz="1400" b="1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dLblPos val="r"/>
            </c:dLbl>
            <c:dLbl>
              <c:idx val="3"/>
              <c:layout>
                <c:manualLayout>
                  <c:x val="-2.9166666666666667E-2"/>
                  <c:y val="5.3006564084053023E-17"/>
                </c:manualLayout>
              </c:layout>
              <c:showVal val="1"/>
            </c:dLbl>
            <c:dLbl>
              <c:idx val="4"/>
              <c:layout>
                <c:manualLayout>
                  <c:x val="-2.777777777777779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2.6388888888888885E-2"/>
                  <c:y val="5.3006564084053023E-17"/>
                </c:manualLayout>
              </c:layout>
              <c:showVal val="1"/>
            </c:dLbl>
            <c:dLbl>
              <c:idx val="6"/>
              <c:layout>
                <c:manualLayout>
                  <c:x val="-3.1944444444444442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2.3611111111111114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2.5000000000000001E-2"/>
                  <c:y val="1.4456274998651052E-2"/>
                </c:manualLayout>
              </c:layout>
              <c:showVal val="1"/>
            </c:dLbl>
            <c:dLbl>
              <c:idx val="9"/>
              <c:layout>
                <c:manualLayout>
                  <c:x val="-4.0277777777777773E-2"/>
                  <c:y val="8.6739015960661942E-3"/>
                </c:manualLayout>
              </c:layout>
              <c:showVal val="1"/>
            </c:dLbl>
            <c:dLbl>
              <c:idx val="10"/>
              <c:layout>
                <c:manualLayout>
                  <c:x val="-2.6388888888888885E-2"/>
                  <c:y val="2.8913005320220644E-2"/>
                </c:manualLayout>
              </c:layout>
              <c:showVal val="1"/>
            </c:dLbl>
            <c:dLbl>
              <c:idx val="11"/>
              <c:layout>
                <c:manualLayout>
                  <c:x val="-2.777777777777779E-2"/>
                  <c:y val="3.7586906916286834E-2"/>
                </c:manualLayout>
              </c:layout>
              <c:showVal val="1"/>
            </c:dLbl>
            <c:dLbl>
              <c:idx val="12"/>
              <c:layout>
                <c:manualLayout>
                  <c:x val="-3.1944444444444442E-2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-2.222222222222223E-2"/>
                  <c:y val="4.0478207448308906E-2"/>
                </c:manualLayout>
              </c:layout>
              <c:showVal val="1"/>
            </c:dLbl>
            <c:dLbl>
              <c:idx val="14"/>
              <c:layout>
                <c:manualLayout>
                  <c:x val="-2.777777777777779E-2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-2.777777777777779E-2"/>
                  <c:y val="0"/>
                </c:manualLayout>
              </c:layout>
              <c:showVal val="1"/>
            </c:dLbl>
            <c:dLbl>
              <c:idx val="16"/>
              <c:layout>
                <c:manualLayout>
                  <c:x val="-2.6388888888888885E-2"/>
                  <c:y val="5.7826010640441303E-3"/>
                </c:manualLayout>
              </c:layout>
              <c:showVal val="1"/>
            </c:dLbl>
            <c:dLbl>
              <c:idx val="17"/>
              <c:layout>
                <c:manualLayout>
                  <c:x val="-2.4999999999999897E-2"/>
                  <c:y val="2.8913005320220643E-3"/>
                </c:manualLayout>
              </c:layout>
              <c:showVal val="1"/>
            </c:dLbl>
            <c:dLbl>
              <c:idx val="18"/>
              <c:layout>
                <c:manualLayout>
                  <c:x val="-2.3611111111111114E-2"/>
                  <c:y val="3.7586906916286834E-2"/>
                </c:manualLayout>
              </c:layout>
              <c:showVal val="1"/>
            </c:dLbl>
            <c:dLbl>
              <c:idx val="19"/>
              <c:layout>
                <c:manualLayout>
                  <c:x val="-2.222222222222223E-2"/>
                  <c:y val="1.1565202128088255E-2"/>
                </c:manualLayout>
              </c:layout>
              <c:showVal val="1"/>
            </c:dLbl>
            <c:dLbl>
              <c:idx val="20"/>
              <c:layout>
                <c:manualLayout>
                  <c:x val="-4.1666666666666675E-3"/>
                  <c:y val="-2.8913005320220643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ΒΙΟΜΗΧΑΝΙΕΣ'!$B$5:$V$5</c:f>
              <c:numCache>
                <c:formatCode>General</c:formatCode>
                <c:ptCount val="21"/>
                <c:pt idx="0">
                  <c:v>-37</c:v>
                </c:pt>
                <c:pt idx="1">
                  <c:v>-24</c:v>
                </c:pt>
                <c:pt idx="2">
                  <c:v>-23</c:v>
                </c:pt>
                <c:pt idx="3">
                  <c:v>-24</c:v>
                </c:pt>
                <c:pt idx="4">
                  <c:v>-16</c:v>
                </c:pt>
                <c:pt idx="5">
                  <c:v>-24</c:v>
                </c:pt>
                <c:pt idx="6">
                  <c:v>-22</c:v>
                </c:pt>
                <c:pt idx="7">
                  <c:v>-22</c:v>
                </c:pt>
                <c:pt idx="8">
                  <c:v>-12</c:v>
                </c:pt>
                <c:pt idx="9">
                  <c:v>-5</c:v>
                </c:pt>
                <c:pt idx="10">
                  <c:v>-4</c:v>
                </c:pt>
                <c:pt idx="11">
                  <c:v>-5</c:v>
                </c:pt>
                <c:pt idx="12">
                  <c:v>-10</c:v>
                </c:pt>
                <c:pt idx="13">
                  <c:v>-23</c:v>
                </c:pt>
                <c:pt idx="14">
                  <c:v>-8</c:v>
                </c:pt>
                <c:pt idx="15">
                  <c:v>-6</c:v>
                </c:pt>
                <c:pt idx="16">
                  <c:v>-7</c:v>
                </c:pt>
                <c:pt idx="17">
                  <c:v>-1</c:v>
                </c:pt>
                <c:pt idx="18">
                  <c:v>-3</c:v>
                </c:pt>
                <c:pt idx="19" formatCode="0">
                  <c:v>0</c:v>
                </c:pt>
                <c:pt idx="20" formatCode="0">
                  <c:v>-2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0857720909886285E-2"/>
                  <c:y val="0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5579943132108488E-2"/>
                  <c:y val="5.204340957639715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5579943132108436E-2"/>
                  <c:y val="-1.4456730321569588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1357720909886264E-2"/>
                  <c:y val="-2.8913005320220643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ΒΙΟΜΗΧΑΝΙΕΣ'!$B$6:$V$6</c:f>
              <c:numCache>
                <c:formatCode>General</c:formatCode>
                <c:ptCount val="21"/>
                <c:pt idx="0">
                  <c:v>-39</c:v>
                </c:pt>
                <c:pt idx="1">
                  <c:v>-24</c:v>
                </c:pt>
                <c:pt idx="2">
                  <c:v>-10</c:v>
                </c:pt>
                <c:pt idx="3">
                  <c:v>-2</c:v>
                </c:pt>
                <c:pt idx="4">
                  <c:v>7</c:v>
                </c:pt>
                <c:pt idx="5">
                  <c:v>-6</c:v>
                </c:pt>
                <c:pt idx="6">
                  <c:v>-7</c:v>
                </c:pt>
                <c:pt idx="7">
                  <c:v>-15</c:v>
                </c:pt>
                <c:pt idx="8">
                  <c:v>-12</c:v>
                </c:pt>
                <c:pt idx="9">
                  <c:v>-5</c:v>
                </c:pt>
                <c:pt idx="10">
                  <c:v>-3</c:v>
                </c:pt>
                <c:pt idx="11">
                  <c:v>-4</c:v>
                </c:pt>
                <c:pt idx="12">
                  <c:v>-3</c:v>
                </c:pt>
                <c:pt idx="13">
                  <c:v>-3</c:v>
                </c:pt>
                <c:pt idx="14">
                  <c:v>-4</c:v>
                </c:pt>
                <c:pt idx="15">
                  <c:v>-2</c:v>
                </c:pt>
                <c:pt idx="16">
                  <c:v>2</c:v>
                </c:pt>
                <c:pt idx="17">
                  <c:v>7</c:v>
                </c:pt>
                <c:pt idx="18">
                  <c:v>6</c:v>
                </c:pt>
                <c:pt idx="19">
                  <c:v>4</c:v>
                </c:pt>
                <c:pt idx="20" formatCode="0">
                  <c:v>-2</c:v>
                </c:pt>
              </c:numCache>
            </c:numRef>
          </c:val>
        </c:ser>
        <c:dLbls>
          <c:showVal val="1"/>
        </c:dLbls>
        <c:marker val="1"/>
        <c:axId val="79691136"/>
        <c:axId val="79689984"/>
      </c:lineChart>
      <c:catAx>
        <c:axId val="7969113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689984"/>
        <c:crosses val="autoZero"/>
        <c:auto val="1"/>
        <c:lblAlgn val="ctr"/>
        <c:lblOffset val="100"/>
      </c:catAx>
      <c:valAx>
        <c:axId val="79689984"/>
        <c:scaling>
          <c:orientation val="minMax"/>
        </c:scaling>
        <c:delete val="1"/>
        <c:axPos val="l"/>
        <c:numFmt formatCode="General" sourceLinked="1"/>
        <c:tickLblPos val="none"/>
        <c:crossAx val="796911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παραγωγής κατά το τελευταίο 6μηνο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9675768129593599E-2"/>
          <c:y val="0.22228350289121318"/>
          <c:w val="0.96908093579635279"/>
          <c:h val="0.427663681107743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7282703384143592E-2"/>
                  <c:y val="4.106862905885237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206735885236948E-2"/>
                  <c:y val="2.910523169383296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003942236017153E-2"/>
                  <c:y val="4.2720121044751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69508269577058E-2"/>
                  <c:y val="4.290264044735770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4563065152687492E-2"/>
                  <c:y val="2.48025792548623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8857198630973775E-2"/>
                  <c:y val="2.610556499013336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4478846668000525E-2"/>
                  <c:y val="4.570215302356177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72896706865139E-2"/>
                  <c:y val="4.010312787115365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5884258677257205E-2"/>
                  <c:y val="4.5702153023561773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422630187630249E-2"/>
                  <c:y val="4.010312787115365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3017218178373679E-2"/>
                  <c:y val="3.4504102718745544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3.0044278224656995E-2"/>
                  <c:y val="3.730361529494959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ΒΙΟΜΗΧΑΝΙΕΣ'!$B$8:$V$8</c:f>
              <c:numCache>
                <c:formatCode>General</c:formatCode>
                <c:ptCount val="21"/>
                <c:pt idx="0">
                  <c:v>-53</c:v>
                </c:pt>
                <c:pt idx="1">
                  <c:v>-45</c:v>
                </c:pt>
                <c:pt idx="2">
                  <c:v>-56</c:v>
                </c:pt>
                <c:pt idx="3">
                  <c:v>-56</c:v>
                </c:pt>
                <c:pt idx="4">
                  <c:v>-49</c:v>
                </c:pt>
                <c:pt idx="5">
                  <c:v>-56</c:v>
                </c:pt>
                <c:pt idx="6">
                  <c:v>-64</c:v>
                </c:pt>
                <c:pt idx="7">
                  <c:v>-48</c:v>
                </c:pt>
                <c:pt idx="8">
                  <c:v>-42</c:v>
                </c:pt>
                <c:pt idx="9">
                  <c:v>-19</c:v>
                </c:pt>
                <c:pt idx="10">
                  <c:v>-25</c:v>
                </c:pt>
                <c:pt idx="11">
                  <c:v>-8</c:v>
                </c:pt>
                <c:pt idx="12">
                  <c:v>-16</c:v>
                </c:pt>
                <c:pt idx="13">
                  <c:v>-48</c:v>
                </c:pt>
                <c:pt idx="14">
                  <c:v>-39</c:v>
                </c:pt>
                <c:pt idx="15">
                  <c:v>-15</c:v>
                </c:pt>
                <c:pt idx="16">
                  <c:v>-18</c:v>
                </c:pt>
                <c:pt idx="17">
                  <c:v>-4</c:v>
                </c:pt>
                <c:pt idx="18">
                  <c:v>-9</c:v>
                </c:pt>
                <c:pt idx="19">
                  <c:v>4</c:v>
                </c:pt>
                <c:pt idx="20" formatCode="0">
                  <c:v>-5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2"/>
              <c:layout>
                <c:manualLayout>
                  <c:x val="-2.1840102623848893E-2"/>
                  <c:y val="-4.1992688643060834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0434690614592205E-2"/>
                  <c:y val="-3.919317606685677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3245514633105584E-2"/>
                  <c:y val="-3.63936634906527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3245514633105584E-2"/>
                  <c:y val="-3.639366349065272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ΒΙΟΜΗΧΑΝΙΕΣ'!$B$9:$V$9</c:f>
              <c:numCache>
                <c:formatCode>General</c:formatCode>
                <c:ptCount val="21"/>
                <c:pt idx="0">
                  <c:v>-35</c:v>
                </c:pt>
                <c:pt idx="1">
                  <c:v>-20</c:v>
                </c:pt>
                <c:pt idx="2">
                  <c:v>-15</c:v>
                </c:pt>
                <c:pt idx="3">
                  <c:v>-10</c:v>
                </c:pt>
                <c:pt idx="4">
                  <c:v>-8</c:v>
                </c:pt>
                <c:pt idx="5">
                  <c:v>-7</c:v>
                </c:pt>
                <c:pt idx="6">
                  <c:v>-18</c:v>
                </c:pt>
                <c:pt idx="7">
                  <c:v>-29</c:v>
                </c:pt>
                <c:pt idx="8">
                  <c:v>-3</c:v>
                </c:pt>
                <c:pt idx="9">
                  <c:v>-2</c:v>
                </c:pt>
                <c:pt idx="10">
                  <c:v>7</c:v>
                </c:pt>
                <c:pt idx="11">
                  <c:v>-4</c:v>
                </c:pt>
                <c:pt idx="12">
                  <c:v>8</c:v>
                </c:pt>
                <c:pt idx="13">
                  <c:v>-25</c:v>
                </c:pt>
                <c:pt idx="14">
                  <c:v>1</c:v>
                </c:pt>
                <c:pt idx="15">
                  <c:v>9</c:v>
                </c:pt>
                <c:pt idx="16">
                  <c:v>3</c:v>
                </c:pt>
                <c:pt idx="17">
                  <c:v>23</c:v>
                </c:pt>
                <c:pt idx="18">
                  <c:v>13</c:v>
                </c:pt>
                <c:pt idx="19">
                  <c:v>9</c:v>
                </c:pt>
                <c:pt idx="20" formatCode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ΒΙΟΜΗΧΑΝΙΕΣ'!$A$10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4.5560026806850798E-2"/>
                  <c:y val="0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1677986688645694E-2"/>
                  <c:y val="1.9596588033428387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0434690614592205E-2"/>
                  <c:y val="2.7995125762040555E-3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6112555131989106E-2"/>
                  <c:y val="-2.799534619610167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3.1677986688645597E-2"/>
                  <c:y val="1.119805030481622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3245514633105584E-2"/>
                  <c:y val="5.599025152408111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ΒΙΟΜΗΧΑΝΙΕΣ'!$B$10:$V$10</c:f>
              <c:numCache>
                <c:formatCode>General</c:formatCode>
                <c:ptCount val="21"/>
                <c:pt idx="0">
                  <c:v>-46</c:v>
                </c:pt>
                <c:pt idx="1">
                  <c:v>-20</c:v>
                </c:pt>
                <c:pt idx="2">
                  <c:v>2</c:v>
                </c:pt>
                <c:pt idx="3">
                  <c:v>12</c:v>
                </c:pt>
                <c:pt idx="4">
                  <c:v>20</c:v>
                </c:pt>
                <c:pt idx="5">
                  <c:v>0.4</c:v>
                </c:pt>
                <c:pt idx="6">
                  <c:v>-4</c:v>
                </c:pt>
                <c:pt idx="7">
                  <c:v>-15</c:v>
                </c:pt>
                <c:pt idx="8">
                  <c:v>-10</c:v>
                </c:pt>
                <c:pt idx="9">
                  <c:v>-2</c:v>
                </c:pt>
                <c:pt idx="10">
                  <c:v>7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  <c:pt idx="15">
                  <c:v>4</c:v>
                </c:pt>
                <c:pt idx="16">
                  <c:v>11</c:v>
                </c:pt>
                <c:pt idx="17">
                  <c:v>14</c:v>
                </c:pt>
                <c:pt idx="18">
                  <c:v>15</c:v>
                </c:pt>
                <c:pt idx="19">
                  <c:v>9</c:v>
                </c:pt>
                <c:pt idx="20" formatCode="0">
                  <c:v>5</c:v>
                </c:pt>
              </c:numCache>
            </c:numRef>
          </c:val>
        </c:ser>
        <c:dLbls>
          <c:showVal val="1"/>
        </c:dLbls>
        <c:marker val="1"/>
        <c:axId val="79864576"/>
        <c:axId val="79866112"/>
      </c:lineChart>
      <c:catAx>
        <c:axId val="7986457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866112"/>
        <c:crosses val="autoZero"/>
        <c:auto val="1"/>
        <c:lblAlgn val="ctr"/>
        <c:lblOffset val="100"/>
      </c:catAx>
      <c:valAx>
        <c:axId val="79866112"/>
        <c:scaling>
          <c:orientation val="minMax"/>
        </c:scaling>
        <c:delete val="1"/>
        <c:axPos val="l"/>
        <c:numFmt formatCode="General" sourceLinked="1"/>
        <c:tickLblPos val="none"/>
        <c:crossAx val="798645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παραγωγής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9444444444444445E-2"/>
          <c:y val="0.20882556259181081"/>
          <c:w val="0.96944444444444455"/>
          <c:h val="0.44807543429918728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ΒΙΟΜΗΧΑΝΙΕΣ'!$A$24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5302165354330707E-2"/>
                  <c:y val="2.083729048026923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0194444444444442E-2"/>
                  <c:y val="-4.459002763133847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913276465441809E-2"/>
                  <c:y val="3.506062050453175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2524387576552939E-2"/>
                  <c:y val="3.221595449967925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746609798775154E-2"/>
                  <c:y val="2.937128849482674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083333333333285E-2"/>
                  <c:y val="2.083729048026923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5805555555555564E-2"/>
                  <c:y val="-3.321136361192843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158333333333334E-2"/>
                  <c:y val="-1.614336758281338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158333333333334E-2"/>
                  <c:y val="4.643928452394179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5805664916885289E-2"/>
                  <c:y val="-4.1745361626485941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4416666666666569E-2"/>
                  <c:y val="-4.1745361626485941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8804243219597554E-2"/>
                  <c:y val="-3.890069562163347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ΒΙΟΜΗΧΑΝΙΕΣ'!$B$24:$V$24</c:f>
              <c:numCache>
                <c:formatCode>General</c:formatCode>
                <c:ptCount val="21"/>
                <c:pt idx="0">
                  <c:v>-27</c:v>
                </c:pt>
                <c:pt idx="1">
                  <c:v>9</c:v>
                </c:pt>
                <c:pt idx="2">
                  <c:v>-24</c:v>
                </c:pt>
                <c:pt idx="3">
                  <c:v>-32</c:v>
                </c:pt>
                <c:pt idx="4">
                  <c:v>-19</c:v>
                </c:pt>
                <c:pt idx="5">
                  <c:v>-43</c:v>
                </c:pt>
                <c:pt idx="6">
                  <c:v>-16</c:v>
                </c:pt>
                <c:pt idx="7">
                  <c:v>-24</c:v>
                </c:pt>
                <c:pt idx="8">
                  <c:v>9</c:v>
                </c:pt>
                <c:pt idx="9">
                  <c:v>2</c:v>
                </c:pt>
                <c:pt idx="10">
                  <c:v>22</c:v>
                </c:pt>
                <c:pt idx="11">
                  <c:v>8</c:v>
                </c:pt>
                <c:pt idx="12">
                  <c:v>10</c:v>
                </c:pt>
                <c:pt idx="13">
                  <c:v>1</c:v>
                </c:pt>
                <c:pt idx="14">
                  <c:v>0</c:v>
                </c:pt>
                <c:pt idx="15">
                  <c:v>-4</c:v>
                </c:pt>
                <c:pt idx="16">
                  <c:v>16</c:v>
                </c:pt>
                <c:pt idx="17">
                  <c:v>11</c:v>
                </c:pt>
                <c:pt idx="18">
                  <c:v>38</c:v>
                </c:pt>
                <c:pt idx="19">
                  <c:v>24</c:v>
                </c:pt>
                <c:pt idx="20">
                  <c:v>35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ΒΙΟΜΗΧΑΝΙΕΣ'!$A$25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2.0194444444444442E-2"/>
                  <c:y val="1.422333002426253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805555555555609E-2"/>
                  <c:y val="-3.1291326053377588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4416666666666666E-2"/>
                  <c:y val="-3.413599205823009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2746609798775158E-2"/>
                  <c:y val="2.8446660048525078E-3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7194444444444348E-2"/>
                  <c:y val="-2.5601994043672575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ΒΙΟΜΗΧΑΝΙΕΣ'!$B$25:$V$25</c:f>
              <c:numCache>
                <c:formatCode>General</c:formatCode>
                <c:ptCount val="21"/>
                <c:pt idx="0">
                  <c:v>-20</c:v>
                </c:pt>
                <c:pt idx="1">
                  <c:v>1</c:v>
                </c:pt>
                <c:pt idx="2">
                  <c:v>1</c:v>
                </c:pt>
                <c:pt idx="3">
                  <c:v>-5</c:v>
                </c:pt>
                <c:pt idx="4">
                  <c:v>-0.5</c:v>
                </c:pt>
                <c:pt idx="5">
                  <c:v>-9</c:v>
                </c:pt>
                <c:pt idx="6">
                  <c:v>-3</c:v>
                </c:pt>
                <c:pt idx="7">
                  <c:v>-3</c:v>
                </c:pt>
                <c:pt idx="8">
                  <c:v>9</c:v>
                </c:pt>
                <c:pt idx="9">
                  <c:v>12</c:v>
                </c:pt>
                <c:pt idx="10">
                  <c:v>17</c:v>
                </c:pt>
                <c:pt idx="11">
                  <c:v>11</c:v>
                </c:pt>
                <c:pt idx="12">
                  <c:v>10</c:v>
                </c:pt>
                <c:pt idx="13">
                  <c:v>-6</c:v>
                </c:pt>
                <c:pt idx="14">
                  <c:v>15</c:v>
                </c:pt>
                <c:pt idx="15">
                  <c:v>13</c:v>
                </c:pt>
                <c:pt idx="16">
                  <c:v>13</c:v>
                </c:pt>
                <c:pt idx="17">
                  <c:v>19</c:v>
                </c:pt>
                <c:pt idx="18">
                  <c:v>13</c:v>
                </c:pt>
                <c:pt idx="19">
                  <c:v>22</c:v>
                </c:pt>
                <c:pt idx="20">
                  <c:v>17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ΒΙΟΜΗΧΑΝΙΕΣ'!$A$26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1.3079943132108484E-2"/>
                  <c:y val="1.422333002426253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8302165354330708E-2"/>
                  <c:y val="1.137866401941003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7416666666666615E-2"/>
                  <c:y val="0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805664916885393E-2"/>
                  <c:y val="8.5339980145575211E-3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5805555555555564E-2"/>
                  <c:y val="1.422333002426253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2972222222222231E-2"/>
                  <c:y val="5.6891080202558144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1638888888888892E-2"/>
                  <c:y val="2.560199404367257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158333333333334E-2"/>
                  <c:y val="1.4223330024262485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7194444444444348E-2"/>
                  <c:y val="1.422333002426253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5805555555555564E-2"/>
                  <c:y val="-1.706799602911504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3.2750000000000001E-2"/>
                  <c:y val="1.706799602911504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5805664916885289E-2"/>
                  <c:y val="-3.6980658063082546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4416666666666569E-2"/>
                  <c:y val="1.137866401941008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ΒΙΟΜΗΧΑΝΙΕΣ'!$B$26:$V$26</c:f>
              <c:numCache>
                <c:formatCode>General</c:formatCode>
                <c:ptCount val="21"/>
                <c:pt idx="0">
                  <c:v>-35</c:v>
                </c:pt>
                <c:pt idx="1">
                  <c:v>6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</c:v>
                </c:pt>
                <c:pt idx="6">
                  <c:v>5</c:v>
                </c:pt>
                <c:pt idx="7">
                  <c:v>-7</c:v>
                </c:pt>
                <c:pt idx="8">
                  <c:v>1</c:v>
                </c:pt>
                <c:pt idx="9">
                  <c:v>10</c:v>
                </c:pt>
                <c:pt idx="10">
                  <c:v>11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8</c:v>
                </c:pt>
                <c:pt idx="15">
                  <c:v>11</c:v>
                </c:pt>
                <c:pt idx="16">
                  <c:v>15</c:v>
                </c:pt>
                <c:pt idx="17">
                  <c:v>19</c:v>
                </c:pt>
                <c:pt idx="18">
                  <c:v>14</c:v>
                </c:pt>
                <c:pt idx="19">
                  <c:v>14</c:v>
                </c:pt>
                <c:pt idx="20">
                  <c:v>7</c:v>
                </c:pt>
              </c:numCache>
            </c:numRef>
          </c:val>
        </c:ser>
        <c:dLbls>
          <c:showVal val="1"/>
        </c:dLbls>
        <c:marker val="1"/>
        <c:axId val="79956224"/>
        <c:axId val="80007168"/>
      </c:lineChart>
      <c:catAx>
        <c:axId val="7995622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0007168"/>
        <c:crosses val="autoZero"/>
        <c:auto val="1"/>
        <c:lblAlgn val="ctr"/>
        <c:lblOffset val="100"/>
      </c:catAx>
      <c:valAx>
        <c:axId val="80007168"/>
        <c:scaling>
          <c:orientation val="minMax"/>
        </c:scaling>
        <c:delete val="1"/>
        <c:axPos val="l"/>
        <c:numFmt formatCode="General" sourceLinked="1"/>
        <c:tickLblPos val="none"/>
        <c:crossAx val="799562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παραγγελιών κατά το τελευταίο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459532101823539E-2"/>
          <c:y val="0.25316456292777306"/>
          <c:w val="0.97610799584263619"/>
          <c:h val="0.40998507176041304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ΒΙΟΜΗΧΑΝΙΕΣ'!$A$40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ΒΙΟΜΗΧΑΝΙΕΣ'!$B$40:$V$40</c:f>
              <c:numCache>
                <c:formatCode>General</c:formatCode>
                <c:ptCount val="21"/>
                <c:pt idx="0">
                  <c:v>-53</c:v>
                </c:pt>
                <c:pt idx="1">
                  <c:v>-43</c:v>
                </c:pt>
                <c:pt idx="2">
                  <c:v>-57</c:v>
                </c:pt>
                <c:pt idx="3">
                  <c:v>-49</c:v>
                </c:pt>
                <c:pt idx="4">
                  <c:v>-44</c:v>
                </c:pt>
                <c:pt idx="5">
                  <c:v>-56</c:v>
                </c:pt>
                <c:pt idx="6">
                  <c:v>-65</c:v>
                </c:pt>
                <c:pt idx="7">
                  <c:v>-44</c:v>
                </c:pt>
                <c:pt idx="8">
                  <c:v>-31</c:v>
                </c:pt>
                <c:pt idx="9">
                  <c:v>-6</c:v>
                </c:pt>
                <c:pt idx="10">
                  <c:v>-23</c:v>
                </c:pt>
                <c:pt idx="11">
                  <c:v>-1</c:v>
                </c:pt>
                <c:pt idx="12">
                  <c:v>-33</c:v>
                </c:pt>
                <c:pt idx="13">
                  <c:v>-41</c:v>
                </c:pt>
                <c:pt idx="14">
                  <c:v>-27</c:v>
                </c:pt>
                <c:pt idx="15">
                  <c:v>-12</c:v>
                </c:pt>
                <c:pt idx="16">
                  <c:v>-15</c:v>
                </c:pt>
                <c:pt idx="17">
                  <c:v>-8</c:v>
                </c:pt>
                <c:pt idx="18">
                  <c:v>-10</c:v>
                </c:pt>
                <c:pt idx="19">
                  <c:v>6</c:v>
                </c:pt>
                <c:pt idx="20">
                  <c:v>-5</c:v>
                </c:pt>
              </c:numCache>
            </c:numRef>
          </c:val>
        </c:ser>
        <c:dLbls>
          <c:showVal val="1"/>
        </c:dLbls>
        <c:marker val="1"/>
        <c:axId val="80036608"/>
        <c:axId val="80038144"/>
      </c:lineChart>
      <c:catAx>
        <c:axId val="8003660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0038144"/>
        <c:crosses val="autoZero"/>
        <c:auto val="1"/>
        <c:lblAlgn val="ctr"/>
        <c:lblOffset val="100"/>
      </c:catAx>
      <c:valAx>
        <c:axId val="80038144"/>
        <c:scaling>
          <c:orientation val="minMax"/>
        </c:scaling>
        <c:delete val="1"/>
        <c:axPos val="l"/>
        <c:numFmt formatCode="General" sourceLinked="1"/>
        <c:tickLblPos val="none"/>
        <c:crossAx val="800366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οικονομικής κατάστασης νοικοκυριών το τελευταίο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8285160169349042E-2"/>
          <c:y val="0.22447504339992178"/>
          <c:w val="0.95562435783302879"/>
          <c:h val="0.43379558786405392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0"/>
              <c:layout>
                <c:manualLayout>
                  <c:x val="-1.8077897662342336E-2"/>
                  <c:y val="-4.049311403860351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ΚΑΤΑΝΑΛΩΤΕΣ'!$B$8:$V$8</c:f>
              <c:numCache>
                <c:formatCode>General</c:formatCode>
                <c:ptCount val="21"/>
                <c:pt idx="0">
                  <c:v>-35</c:v>
                </c:pt>
                <c:pt idx="1">
                  <c:v>-35</c:v>
                </c:pt>
                <c:pt idx="2">
                  <c:v>-48</c:v>
                </c:pt>
                <c:pt idx="3">
                  <c:v>-58</c:v>
                </c:pt>
                <c:pt idx="4">
                  <c:v>-57</c:v>
                </c:pt>
                <c:pt idx="5">
                  <c:v>-68</c:v>
                </c:pt>
                <c:pt idx="6">
                  <c:v>-69</c:v>
                </c:pt>
                <c:pt idx="7">
                  <c:v>-67</c:v>
                </c:pt>
                <c:pt idx="8">
                  <c:v>-60</c:v>
                </c:pt>
                <c:pt idx="9">
                  <c:v>-51</c:v>
                </c:pt>
                <c:pt idx="10">
                  <c:v>-44</c:v>
                </c:pt>
                <c:pt idx="11">
                  <c:v>-44</c:v>
                </c:pt>
                <c:pt idx="12">
                  <c:v>-35</c:v>
                </c:pt>
                <c:pt idx="13">
                  <c:v>-44</c:v>
                </c:pt>
                <c:pt idx="14">
                  <c:v>-43</c:v>
                </c:pt>
                <c:pt idx="15">
                  <c:v>-46</c:v>
                </c:pt>
                <c:pt idx="16">
                  <c:v>-46</c:v>
                </c:pt>
                <c:pt idx="17">
                  <c:v>-33</c:v>
                </c:pt>
                <c:pt idx="18">
                  <c:v>-32</c:v>
                </c:pt>
                <c:pt idx="19">
                  <c:v>-27</c:v>
                </c:pt>
                <c:pt idx="20">
                  <c:v>-21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5.0694006163926067E-2"/>
                  <c:y val="2.0513716289537001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909958188860603E-2"/>
                  <c:y val="2.028448334651382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6517934201327889E-2"/>
                  <c:y val="3.244028996292314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421622363402437E-2"/>
                  <c:y val="4.459585729651090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2341971846917716E-2"/>
                  <c:y val="3.547918179632007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5637574388336994E-2"/>
                  <c:y val="-3.441533037180961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1461502425738813E-2"/>
                  <c:y val="-2.529865487161878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8421622363402437E-2"/>
                  <c:y val="-3.745422220520656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9.6595503915971742E-3"/>
                  <c:y val="-4.049311403860351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ΚΑΤΑΝΑΛΩΤΕΣ'!$B$9:$V$9</c:f>
              <c:numCache>
                <c:formatCode>General</c:formatCode>
                <c:ptCount val="21"/>
                <c:pt idx="0">
                  <c:v>-40</c:v>
                </c:pt>
                <c:pt idx="1">
                  <c:v>-50</c:v>
                </c:pt>
                <c:pt idx="2">
                  <c:v>-55</c:v>
                </c:pt>
                <c:pt idx="3">
                  <c:v>-62</c:v>
                </c:pt>
                <c:pt idx="4">
                  <c:v>-71</c:v>
                </c:pt>
                <c:pt idx="5">
                  <c:v>-68</c:v>
                </c:pt>
                <c:pt idx="6">
                  <c:v>-84</c:v>
                </c:pt>
                <c:pt idx="7">
                  <c:v>-79</c:v>
                </c:pt>
                <c:pt idx="8">
                  <c:v>-83</c:v>
                </c:pt>
                <c:pt idx="9">
                  <c:v>-79</c:v>
                </c:pt>
                <c:pt idx="10">
                  <c:v>-67</c:v>
                </c:pt>
                <c:pt idx="11">
                  <c:v>-64</c:v>
                </c:pt>
                <c:pt idx="12">
                  <c:v>-42</c:v>
                </c:pt>
                <c:pt idx="13">
                  <c:v>-65</c:v>
                </c:pt>
                <c:pt idx="14">
                  <c:v>-66</c:v>
                </c:pt>
                <c:pt idx="15">
                  <c:v>-61</c:v>
                </c:pt>
                <c:pt idx="16">
                  <c:v>-73</c:v>
                </c:pt>
                <c:pt idx="17">
                  <c:v>-53</c:v>
                </c:pt>
                <c:pt idx="18">
                  <c:v>-55</c:v>
                </c:pt>
                <c:pt idx="19">
                  <c:v>-45</c:v>
                </c:pt>
                <c:pt idx="20">
                  <c:v>-35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ΚΑΤΑΝΑΛΩΤΕΣ'!$A$10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ΚΑΤΑΝΑΛΩΤΕΣ'!$B$10:$V$10</c:f>
              <c:numCache>
                <c:formatCode>General</c:formatCode>
                <c:ptCount val="21"/>
                <c:pt idx="0">
                  <c:v>-18</c:v>
                </c:pt>
                <c:pt idx="1">
                  <c:v>-15</c:v>
                </c:pt>
                <c:pt idx="2">
                  <c:v>-14</c:v>
                </c:pt>
                <c:pt idx="3">
                  <c:v>-14</c:v>
                </c:pt>
                <c:pt idx="4">
                  <c:v>-14</c:v>
                </c:pt>
                <c:pt idx="5">
                  <c:v>-18</c:v>
                </c:pt>
                <c:pt idx="6">
                  <c:v>-19</c:v>
                </c:pt>
                <c:pt idx="7">
                  <c:v>-20</c:v>
                </c:pt>
                <c:pt idx="8">
                  <c:v>-21</c:v>
                </c:pt>
                <c:pt idx="9">
                  <c:v>-17</c:v>
                </c:pt>
                <c:pt idx="10">
                  <c:v>-14</c:v>
                </c:pt>
                <c:pt idx="11">
                  <c:v>-12</c:v>
                </c:pt>
                <c:pt idx="12">
                  <c:v>-8</c:v>
                </c:pt>
                <c:pt idx="13">
                  <c:v>-7</c:v>
                </c:pt>
                <c:pt idx="14">
                  <c:v>-6</c:v>
                </c:pt>
                <c:pt idx="15">
                  <c:v>-5</c:v>
                </c:pt>
                <c:pt idx="16">
                  <c:v>-5</c:v>
                </c:pt>
                <c:pt idx="17">
                  <c:v>-4</c:v>
                </c:pt>
                <c:pt idx="18">
                  <c:v>-4</c:v>
                </c:pt>
                <c:pt idx="19">
                  <c:v>-4</c:v>
                </c:pt>
                <c:pt idx="20">
                  <c:v>-3</c:v>
                </c:pt>
              </c:numCache>
            </c:numRef>
          </c:val>
        </c:ser>
        <c:dLbls>
          <c:showVal val="1"/>
        </c:dLbls>
        <c:marker val="1"/>
        <c:axId val="71730304"/>
        <c:axId val="71731840"/>
      </c:lineChart>
      <c:catAx>
        <c:axId val="7173030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1731840"/>
        <c:crosses val="autoZero"/>
        <c:auto val="1"/>
        <c:lblAlgn val="ctr"/>
        <c:lblOffset val="100"/>
      </c:catAx>
      <c:valAx>
        <c:axId val="71731840"/>
        <c:scaling>
          <c:orientation val="minMax"/>
        </c:scaling>
        <c:delete val="1"/>
        <c:axPos val="l"/>
        <c:numFmt formatCode="General" sourceLinked="1"/>
        <c:tickLblPos val="none"/>
        <c:crossAx val="71730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Τρέχον συνολικό επίπεδο παραγγελιών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50267992701848E-2"/>
          <c:y val="0.23012874932640698"/>
          <c:w val="0.9694378935117326"/>
          <c:h val="0.42997967667078962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ΒΙΟΜΗΧΑΝΙΕΣ'!$A$12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9752877913463524E-2"/>
                  <c:y val="-1.9515131398166287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142064572021132E-2"/>
                  <c:y val="2.985277823120331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752877913463524E-2"/>
                  <c:y val="2.985277823120331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2806944620675479E-2"/>
                  <c:y val="5.009187274003417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4196131279233077E-2"/>
                  <c:y val="2.9852778231203313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363691254905954E-2"/>
                  <c:y val="3.852667587784511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6974504596348294E-2"/>
                  <c:y val="4.7200573524486915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ΒΙΟΜΗΧΑΝΙΕΣ'!$B$12:$V$12</c:f>
              <c:numCache>
                <c:formatCode>General</c:formatCode>
                <c:ptCount val="21"/>
                <c:pt idx="0">
                  <c:v>-57</c:v>
                </c:pt>
                <c:pt idx="1">
                  <c:v>-53</c:v>
                </c:pt>
                <c:pt idx="2">
                  <c:v>-65</c:v>
                </c:pt>
                <c:pt idx="3">
                  <c:v>-66</c:v>
                </c:pt>
                <c:pt idx="4">
                  <c:v>-65</c:v>
                </c:pt>
                <c:pt idx="5">
                  <c:v>-68</c:v>
                </c:pt>
                <c:pt idx="6">
                  <c:v>-65</c:v>
                </c:pt>
                <c:pt idx="7">
                  <c:v>-57</c:v>
                </c:pt>
                <c:pt idx="8">
                  <c:v>-58</c:v>
                </c:pt>
                <c:pt idx="9">
                  <c:v>-49</c:v>
                </c:pt>
                <c:pt idx="10">
                  <c:v>-54</c:v>
                </c:pt>
                <c:pt idx="11">
                  <c:v>-53</c:v>
                </c:pt>
                <c:pt idx="12">
                  <c:v>-56</c:v>
                </c:pt>
                <c:pt idx="13">
                  <c:v>-62</c:v>
                </c:pt>
                <c:pt idx="14">
                  <c:v>-60</c:v>
                </c:pt>
                <c:pt idx="15">
                  <c:v>-51</c:v>
                </c:pt>
                <c:pt idx="16">
                  <c:v>-51</c:v>
                </c:pt>
                <c:pt idx="17">
                  <c:v>-50</c:v>
                </c:pt>
                <c:pt idx="18">
                  <c:v>-45</c:v>
                </c:pt>
                <c:pt idx="19">
                  <c:v>-47</c:v>
                </c:pt>
                <c:pt idx="20" formatCode="0">
                  <c:v>-42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8363691254905905E-2"/>
                  <c:y val="-4.3369488233209012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ΒΙΟΜΗΧΑΝΙΕΣ'!$B$13:$V$13</c:f>
              <c:numCache>
                <c:formatCode>General</c:formatCode>
                <c:ptCount val="21"/>
                <c:pt idx="0">
                  <c:v>-56</c:v>
                </c:pt>
                <c:pt idx="1">
                  <c:v>-54</c:v>
                </c:pt>
                <c:pt idx="2">
                  <c:v>-52</c:v>
                </c:pt>
                <c:pt idx="3">
                  <c:v>-51</c:v>
                </c:pt>
                <c:pt idx="4">
                  <c:v>-38</c:v>
                </c:pt>
                <c:pt idx="5">
                  <c:v>-42</c:v>
                </c:pt>
                <c:pt idx="6">
                  <c:v>-47</c:v>
                </c:pt>
                <c:pt idx="7">
                  <c:v>-52</c:v>
                </c:pt>
                <c:pt idx="8">
                  <c:v>-40</c:v>
                </c:pt>
                <c:pt idx="9">
                  <c:v>-27</c:v>
                </c:pt>
                <c:pt idx="10">
                  <c:v>-24</c:v>
                </c:pt>
                <c:pt idx="11">
                  <c:v>-27</c:v>
                </c:pt>
                <c:pt idx="12">
                  <c:v>-29</c:v>
                </c:pt>
                <c:pt idx="13">
                  <c:v>-47</c:v>
                </c:pt>
                <c:pt idx="14">
                  <c:v>-26</c:v>
                </c:pt>
                <c:pt idx="15">
                  <c:v>-15</c:v>
                </c:pt>
                <c:pt idx="16">
                  <c:v>-21</c:v>
                </c:pt>
                <c:pt idx="17">
                  <c:v>-11</c:v>
                </c:pt>
                <c:pt idx="18">
                  <c:v>-13</c:v>
                </c:pt>
                <c:pt idx="19">
                  <c:v>-9</c:v>
                </c:pt>
                <c:pt idx="20" formatCode="0">
                  <c:v>-14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ΒΙΟΜΗΧΑΝΙΕΣ'!$A$14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8363691254905905E-2"/>
                  <c:y val="3.180429137101994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530962454769395E-2"/>
                  <c:y val="-4.0478189017661738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ΒΙΟΜΗΧΑΝΙΕΣ'!$B$14:$V$14</c:f>
              <c:numCache>
                <c:formatCode>General</c:formatCode>
                <c:ptCount val="21"/>
                <c:pt idx="0">
                  <c:v>-61</c:v>
                </c:pt>
                <c:pt idx="1">
                  <c:v>-55</c:v>
                </c:pt>
                <c:pt idx="2">
                  <c:v>-39</c:v>
                </c:pt>
                <c:pt idx="3">
                  <c:v>-17</c:v>
                </c:pt>
                <c:pt idx="4">
                  <c:v>-1</c:v>
                </c:pt>
                <c:pt idx="5">
                  <c:v>-12</c:v>
                </c:pt>
                <c:pt idx="6">
                  <c:v>-17</c:v>
                </c:pt>
                <c:pt idx="7">
                  <c:v>-28</c:v>
                </c:pt>
                <c:pt idx="8">
                  <c:v>-30</c:v>
                </c:pt>
                <c:pt idx="9">
                  <c:v>-21</c:v>
                </c:pt>
                <c:pt idx="10">
                  <c:v>-15</c:v>
                </c:pt>
                <c:pt idx="11">
                  <c:v>-16</c:v>
                </c:pt>
                <c:pt idx="12">
                  <c:v>-11</c:v>
                </c:pt>
                <c:pt idx="13">
                  <c:v>-12</c:v>
                </c:pt>
                <c:pt idx="14">
                  <c:v>-14</c:v>
                </c:pt>
                <c:pt idx="15">
                  <c:v>-11</c:v>
                </c:pt>
                <c:pt idx="16">
                  <c:v>-5</c:v>
                </c:pt>
                <c:pt idx="17">
                  <c:v>3</c:v>
                </c:pt>
                <c:pt idx="18">
                  <c:v>6</c:v>
                </c:pt>
                <c:pt idx="19">
                  <c:v>3</c:v>
                </c:pt>
                <c:pt idx="20" formatCode="0">
                  <c:v>-5</c:v>
                </c:pt>
              </c:numCache>
            </c:numRef>
          </c:val>
        </c:ser>
        <c:dLbls>
          <c:showVal val="1"/>
        </c:dLbls>
        <c:marker val="1"/>
        <c:axId val="82521088"/>
        <c:axId val="82535168"/>
      </c:lineChart>
      <c:catAx>
        <c:axId val="8252108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2535168"/>
        <c:crosses val="autoZero"/>
        <c:auto val="1"/>
        <c:lblAlgn val="ctr"/>
        <c:lblOffset val="100"/>
      </c:catAx>
      <c:valAx>
        <c:axId val="82535168"/>
        <c:scaling>
          <c:orientation val="minMax"/>
        </c:scaling>
        <c:delete val="1"/>
        <c:axPos val="l"/>
        <c:numFmt formatCode="General" sourceLinked="1"/>
        <c:tickLblPos val="none"/>
        <c:crossAx val="825210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Τρέχον συνολικό επίπεδο εξαγωγών</a:t>
            </a:r>
          </a:p>
        </c:rich>
      </c:tx>
      <c:layout>
        <c:manualLayout>
          <c:xMode val="edge"/>
          <c:yMode val="edge"/>
          <c:x val="0.34097377487293518"/>
          <c:y val="1.9640248384705558E-2"/>
        </c:manualLayout>
      </c:layout>
    </c:title>
    <c:plotArea>
      <c:layout>
        <c:manualLayout>
          <c:layoutTarget val="inner"/>
          <c:xMode val="edge"/>
          <c:yMode val="edge"/>
          <c:x val="1.5331234223616751E-2"/>
          <c:y val="0.21507122727000569"/>
          <c:w val="0.96933753155276647"/>
          <c:h val="0.44503719872719083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ΒΙΟΜΗΧΑΝΙΕΣ'!$A$16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0094342511185938E-2"/>
                  <c:y val="2.407017980010877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063085340102634E-2"/>
                  <c:y val="6.7223845068251735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2638079603236003E-2"/>
                  <c:y val="3.563537666229785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9850582471669322E-2"/>
                  <c:y val="4.14179750933923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ΒΙΟΜΗΧΑΝΙΕΣ'!$B$16:$V$16</c:f>
              <c:numCache>
                <c:formatCode>General</c:formatCode>
                <c:ptCount val="21"/>
                <c:pt idx="0">
                  <c:v>-58</c:v>
                </c:pt>
                <c:pt idx="1">
                  <c:v>-52</c:v>
                </c:pt>
                <c:pt idx="2">
                  <c:v>-59</c:v>
                </c:pt>
                <c:pt idx="3">
                  <c:v>-48</c:v>
                </c:pt>
                <c:pt idx="4">
                  <c:v>-52</c:v>
                </c:pt>
                <c:pt idx="5">
                  <c:v>-42</c:v>
                </c:pt>
                <c:pt idx="6">
                  <c:v>-45</c:v>
                </c:pt>
                <c:pt idx="7">
                  <c:v>-37</c:v>
                </c:pt>
                <c:pt idx="8">
                  <c:v>-38</c:v>
                </c:pt>
                <c:pt idx="9">
                  <c:v>-37</c:v>
                </c:pt>
                <c:pt idx="10">
                  <c:v>-41</c:v>
                </c:pt>
                <c:pt idx="11">
                  <c:v>-52</c:v>
                </c:pt>
                <c:pt idx="12">
                  <c:v>-39</c:v>
                </c:pt>
                <c:pt idx="13">
                  <c:v>-44</c:v>
                </c:pt>
                <c:pt idx="14">
                  <c:v>-45</c:v>
                </c:pt>
                <c:pt idx="15">
                  <c:v>-40</c:v>
                </c:pt>
                <c:pt idx="16">
                  <c:v>-39</c:v>
                </c:pt>
                <c:pt idx="17">
                  <c:v>-38</c:v>
                </c:pt>
                <c:pt idx="18">
                  <c:v>-44</c:v>
                </c:pt>
                <c:pt idx="19">
                  <c:v>-41</c:v>
                </c:pt>
                <c:pt idx="20" formatCode="0">
                  <c:v>-40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ΒΙΟΜΗΧΑΝΙΕΣ'!$A$17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2.5669336774319301E-2"/>
                  <c:y val="4.04781890176617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4031828169019354E-2"/>
                  <c:y val="0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8456833905885926E-2"/>
                  <c:y val="-3.469559058656721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4275697952517515E-2"/>
                  <c:y val="2.8912992155472671E-3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850582471669322E-2"/>
                  <c:y val="4.626078744875628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8456833905885975E-2"/>
                  <c:y val="4.62607874487562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4275588208535953E-2"/>
                  <c:y val="2.891299215547267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7063085340102634E-2"/>
                  <c:y val="2.891299215547267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1658852712273125E-2"/>
                  <c:y val="-4.0478189017661738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1800751680427284E-2"/>
                  <c:y val="4.336948823320901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ΒΙΟΜΗΧΑΝΙΕΣ'!$B$17:$V$17</c:f>
              <c:numCache>
                <c:formatCode>General</c:formatCode>
                <c:ptCount val="21"/>
                <c:pt idx="0">
                  <c:v>-53</c:v>
                </c:pt>
                <c:pt idx="1">
                  <c:v>-45</c:v>
                </c:pt>
                <c:pt idx="2">
                  <c:v>-40</c:v>
                </c:pt>
                <c:pt idx="3">
                  <c:v>-30</c:v>
                </c:pt>
                <c:pt idx="4">
                  <c:v>-14</c:v>
                </c:pt>
                <c:pt idx="5">
                  <c:v>-34</c:v>
                </c:pt>
                <c:pt idx="6">
                  <c:v>-18</c:v>
                </c:pt>
                <c:pt idx="7">
                  <c:v>-27</c:v>
                </c:pt>
                <c:pt idx="8">
                  <c:v>-24</c:v>
                </c:pt>
                <c:pt idx="9">
                  <c:v>-14</c:v>
                </c:pt>
                <c:pt idx="10">
                  <c:v>-18</c:v>
                </c:pt>
                <c:pt idx="11">
                  <c:v>-24</c:v>
                </c:pt>
                <c:pt idx="12">
                  <c:v>-21</c:v>
                </c:pt>
                <c:pt idx="13">
                  <c:v>-19</c:v>
                </c:pt>
                <c:pt idx="14">
                  <c:v>-16</c:v>
                </c:pt>
                <c:pt idx="15">
                  <c:v>-6</c:v>
                </c:pt>
                <c:pt idx="16">
                  <c:v>-7</c:v>
                </c:pt>
                <c:pt idx="17">
                  <c:v>1</c:v>
                </c:pt>
                <c:pt idx="18">
                  <c:v>-9</c:v>
                </c:pt>
                <c:pt idx="19">
                  <c:v>-5</c:v>
                </c:pt>
                <c:pt idx="20" formatCode="0">
                  <c:v>-16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ΒΙΟΜΗΧΑΝΙΕΣ'!$A$18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2394319563719383E-2"/>
                  <c:y val="8.6738976466418007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063085340102634E-2"/>
                  <c:y val="2.31303937243781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4031828169019354E-2"/>
                  <c:y val="-3.180429137101994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7063085340102634E-2"/>
                  <c:y val="-3.180429137101994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7063085340102579E-2"/>
                  <c:y val="1.15651968621890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1244331037452711E-2"/>
                  <c:y val="2.891299215547272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850582471669322E-2"/>
                  <c:y val="-1.734779529328360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5425576734802684E-2"/>
                  <c:y val="-8.6738976466418007E-3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7063085340102634E-2"/>
                  <c:y val="-3.758688980211447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1658852712273125E-2"/>
                  <c:y val="2.8912992155472671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167610117385455E-2"/>
                  <c:y val="-1.445649607773633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ΒΙΟΜΗΧΑΝΙΕΣ'!$B$18:$V$18</c:f>
              <c:numCache>
                <c:formatCode>General</c:formatCode>
                <c:ptCount val="21"/>
                <c:pt idx="0">
                  <c:v>-60</c:v>
                </c:pt>
                <c:pt idx="1">
                  <c:v>-55</c:v>
                </c:pt>
                <c:pt idx="2">
                  <c:v>-35</c:v>
                </c:pt>
                <c:pt idx="3">
                  <c:v>-15</c:v>
                </c:pt>
                <c:pt idx="4">
                  <c:v>-1</c:v>
                </c:pt>
                <c:pt idx="5">
                  <c:v>-12</c:v>
                </c:pt>
                <c:pt idx="6">
                  <c:v>-15</c:v>
                </c:pt>
                <c:pt idx="7">
                  <c:v>-26</c:v>
                </c:pt>
                <c:pt idx="8">
                  <c:v>-25</c:v>
                </c:pt>
                <c:pt idx="9">
                  <c:v>-18</c:v>
                </c:pt>
                <c:pt idx="10">
                  <c:v>-15</c:v>
                </c:pt>
                <c:pt idx="11">
                  <c:v>-18</c:v>
                </c:pt>
                <c:pt idx="12">
                  <c:v>-15</c:v>
                </c:pt>
                <c:pt idx="13">
                  <c:v>-16</c:v>
                </c:pt>
                <c:pt idx="14">
                  <c:v>-16</c:v>
                </c:pt>
                <c:pt idx="15">
                  <c:v>-14</c:v>
                </c:pt>
                <c:pt idx="16">
                  <c:v>-7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 formatCode="0">
                  <c:v>-9</c:v>
                </c:pt>
              </c:numCache>
            </c:numRef>
          </c:val>
        </c:ser>
        <c:dLbls>
          <c:showVal val="1"/>
        </c:dLbls>
        <c:marker val="1"/>
        <c:axId val="82625280"/>
        <c:axId val="82626816"/>
      </c:lineChart>
      <c:catAx>
        <c:axId val="8262528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2626816"/>
        <c:crosses val="autoZero"/>
        <c:auto val="1"/>
        <c:lblAlgn val="ctr"/>
        <c:lblOffset val="100"/>
      </c:catAx>
      <c:valAx>
        <c:axId val="82626816"/>
        <c:scaling>
          <c:orientation val="minMax"/>
        </c:scaling>
        <c:delete val="1"/>
        <c:axPos val="l"/>
        <c:numFmt formatCode="General" sourceLinked="1"/>
        <c:tickLblPos val="none"/>
        <c:crossAx val="826252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εξαγωγών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120560668897349E-2"/>
          <c:y val="0.23820097628566078"/>
          <c:w val="0.9694184581605324"/>
          <c:h val="0.40998507176041304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ΒΙΟΜΗΧΑΝΙΕΣ'!$A$44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2.6991658484954949E-2"/>
                  <c:y val="-3.274385723990595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2551938819403638E-2"/>
                  <c:y val="-3.274385723990595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3091329793580038E-2"/>
                  <c:y val="-1.835155838786583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771798652179295E-2"/>
                  <c:y val="-3.852645698747497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155915514386138E-2"/>
                  <c:y val="2.219084036199990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1601689099333094E-2"/>
                  <c:y val="7.7343409930772733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8607642320738425E-2"/>
                  <c:y val="-2.9852557366121437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7217572237126259E-2"/>
                  <c:y val="-1.8287357870983369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211619015720939E-2"/>
                  <c:y val="-9.395586282762759E-4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5827502153514197E-2"/>
                  <c:y val="-6.7221583758453078E-3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437432069901927E-2"/>
                  <c:y val="-2.4069957618552403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3047361986289754E-2"/>
                  <c:y val="-1.539605799719885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ΒΙΟΜΗΧΑΝΙΕΣ'!$B$44:$V$44</c:f>
              <c:numCache>
                <c:formatCode>General</c:formatCode>
                <c:ptCount val="21"/>
                <c:pt idx="0">
                  <c:v>-20</c:v>
                </c:pt>
                <c:pt idx="1">
                  <c:v>1</c:v>
                </c:pt>
                <c:pt idx="2">
                  <c:v>-27</c:v>
                </c:pt>
                <c:pt idx="3">
                  <c:v>-17</c:v>
                </c:pt>
                <c:pt idx="4">
                  <c:v>-8</c:v>
                </c:pt>
                <c:pt idx="5">
                  <c:v>-20</c:v>
                </c:pt>
                <c:pt idx="6">
                  <c:v>-2</c:v>
                </c:pt>
                <c:pt idx="7">
                  <c:v>3</c:v>
                </c:pt>
                <c:pt idx="8">
                  <c:v>21</c:v>
                </c:pt>
                <c:pt idx="9">
                  <c:v>9</c:v>
                </c:pt>
                <c:pt idx="10">
                  <c:v>26</c:v>
                </c:pt>
                <c:pt idx="11">
                  <c:v>17</c:v>
                </c:pt>
                <c:pt idx="12">
                  <c:v>17</c:v>
                </c:pt>
                <c:pt idx="13">
                  <c:v>9</c:v>
                </c:pt>
                <c:pt idx="14">
                  <c:v>11</c:v>
                </c:pt>
                <c:pt idx="15">
                  <c:v>6</c:v>
                </c:pt>
                <c:pt idx="16">
                  <c:v>26</c:v>
                </c:pt>
                <c:pt idx="17">
                  <c:v>24</c:v>
                </c:pt>
                <c:pt idx="18">
                  <c:v>18</c:v>
                </c:pt>
                <c:pt idx="19">
                  <c:v>21</c:v>
                </c:pt>
                <c:pt idx="20">
                  <c:v>32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ΒΙΟΜΗΧΑΝΙΕΣ'!$A$45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8381728568567126E-2"/>
                  <c:y val="-3.758689835919870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6936055681610473E-2"/>
                  <c:y val="-1.734779924270704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4437432069901927E-2"/>
                  <c:y val="-4.336949810676773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3047361986289754E-2"/>
                  <c:y val="-3.469559848541420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1601689099333094E-2"/>
                  <c:y val="-4.6260797980552257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8607642320738425E-2"/>
                  <c:y val="-2.602169886406067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1657291902677584E-2"/>
                  <c:y val="-2.602169886406064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9997712404350597E-2"/>
                  <c:y val="-4.336949810676773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7217681691463446E-2"/>
                  <c:y val="-4.336949810676773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7217572237126259E-2"/>
                  <c:y val="-4.0478198232983223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5827611607851284E-2"/>
                  <c:y val="-4.626079798055225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437432069901927E-2"/>
                  <c:y val="-5.493469760190581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9997712404350597E-2"/>
                  <c:y val="-4.336972576817511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470694148461674E-2"/>
                  <c:y val="-3.469559848541420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ΒΙΟΜΗΧΑΝΙΕΣ'!$B$45:$V$45</c:f>
              <c:numCache>
                <c:formatCode>General</c:formatCode>
                <c:ptCount val="21"/>
                <c:pt idx="0">
                  <c:v>-53</c:v>
                </c:pt>
                <c:pt idx="1">
                  <c:v>-9</c:v>
                </c:pt>
                <c:pt idx="2">
                  <c:v>2</c:v>
                </c:pt>
                <c:pt idx="3">
                  <c:v>12</c:v>
                </c:pt>
                <c:pt idx="4">
                  <c:v>14</c:v>
                </c:pt>
                <c:pt idx="5">
                  <c:v>15</c:v>
                </c:pt>
                <c:pt idx="6">
                  <c:v>7</c:v>
                </c:pt>
                <c:pt idx="7">
                  <c:v>9</c:v>
                </c:pt>
                <c:pt idx="8">
                  <c:v>24</c:v>
                </c:pt>
                <c:pt idx="9">
                  <c:v>7</c:v>
                </c:pt>
                <c:pt idx="10">
                  <c:v>9</c:v>
                </c:pt>
                <c:pt idx="11">
                  <c:v>28</c:v>
                </c:pt>
                <c:pt idx="12">
                  <c:v>13</c:v>
                </c:pt>
                <c:pt idx="13">
                  <c:v>-7</c:v>
                </c:pt>
                <c:pt idx="14">
                  <c:v>17</c:v>
                </c:pt>
                <c:pt idx="15">
                  <c:v>17</c:v>
                </c:pt>
                <c:pt idx="16">
                  <c:v>14</c:v>
                </c:pt>
                <c:pt idx="17">
                  <c:v>27</c:v>
                </c:pt>
                <c:pt idx="18">
                  <c:v>24</c:v>
                </c:pt>
                <c:pt idx="19">
                  <c:v>28</c:v>
                </c:pt>
                <c:pt idx="20">
                  <c:v>10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ΒΙΟΜΗΧΑΝΙΕΣ'!$A$46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8381728568567126E-2"/>
                  <c:y val="2.8912998737845156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6991658484954963E-2"/>
                  <c:y val="2.891299873784515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438182926655743E-2"/>
                  <c:y val="8.673899621353549E-3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4437432069901927E-2"/>
                  <c:y val="-3.469559848541420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1601689099333094E-2"/>
                  <c:y val="-2.8912998737845156E-3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1028257826258751E-2"/>
                  <c:y val="3.18042986116297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7162078888119067E-2"/>
                  <c:y val="-2.602169886406064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5827502153514089E-2"/>
                  <c:y val="-4.047819823298322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211619015720939E-2"/>
                  <c:y val="-4.047819823298322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5827502153514089E-2"/>
                  <c:y val="8.673899621353549E-3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5827611607851284E-2"/>
                  <c:y val="1.7347799242707101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437432069901927E-2"/>
                  <c:y val="1.7347799242707101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2991759182945267E-2"/>
                  <c:y val="2.8912998737845156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ΒΙΟΜΗΧΑΝΙΕΣ'!$B$46:$V$46</c:f>
              <c:numCache>
                <c:formatCode>General</c:formatCode>
                <c:ptCount val="21"/>
                <c:pt idx="0">
                  <c:v>-60</c:v>
                </c:pt>
                <c:pt idx="1">
                  <c:v>-10</c:v>
                </c:pt>
                <c:pt idx="2">
                  <c:v>12</c:v>
                </c:pt>
                <c:pt idx="3">
                  <c:v>9</c:v>
                </c:pt>
                <c:pt idx="4">
                  <c:v>20</c:v>
                </c:pt>
                <c:pt idx="5">
                  <c:v>9</c:v>
                </c:pt>
                <c:pt idx="6">
                  <c:v>6</c:v>
                </c:pt>
                <c:pt idx="7">
                  <c:v>0.5</c:v>
                </c:pt>
                <c:pt idx="8">
                  <c:v>2</c:v>
                </c:pt>
                <c:pt idx="9">
                  <c:v>8</c:v>
                </c:pt>
                <c:pt idx="10">
                  <c:v>13</c:v>
                </c:pt>
                <c:pt idx="11">
                  <c:v>12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13</c:v>
                </c:pt>
                <c:pt idx="17">
                  <c:v>17</c:v>
                </c:pt>
                <c:pt idx="18">
                  <c:v>17</c:v>
                </c:pt>
                <c:pt idx="19">
                  <c:v>13</c:v>
                </c:pt>
                <c:pt idx="20">
                  <c:v>7</c:v>
                </c:pt>
              </c:numCache>
            </c:numRef>
          </c:val>
        </c:ser>
        <c:dLbls>
          <c:showVal val="1"/>
        </c:dLbls>
        <c:marker val="1"/>
        <c:axId val="82655488"/>
        <c:axId val="82698240"/>
      </c:lineChart>
      <c:catAx>
        <c:axId val="8265548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2698240"/>
        <c:crosses val="autoZero"/>
        <c:auto val="1"/>
        <c:lblAlgn val="ctr"/>
        <c:lblOffset val="100"/>
      </c:catAx>
      <c:valAx>
        <c:axId val="82698240"/>
        <c:scaling>
          <c:orientation val="minMax"/>
        </c:scaling>
        <c:delete val="1"/>
        <c:axPos val="l"/>
        <c:numFmt formatCode="General" sourceLinked="1"/>
        <c:tickLblPos val="none"/>
        <c:crossAx val="826554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τιμών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459532101823539E-2"/>
          <c:y val="0.20124412486294052"/>
          <c:w val="0.96908093579635279"/>
          <c:h val="0.46752605173179251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ΒΙΟΜΗΧΑΝΙΕΣ'!$A$28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1505906714283952E-2"/>
                  <c:y val="2.153186682961153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69508269577058E-2"/>
                  <c:y val="2.741084323964004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880098215060351E-2"/>
                  <c:y val="-4.901585009073067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ΒΙΟΜΗΧΑΝΙΕΣ'!$B$28:$V$28</c:f>
              <c:numCache>
                <c:formatCode>General</c:formatCode>
                <c:ptCount val="21"/>
                <c:pt idx="0">
                  <c:v>-22</c:v>
                </c:pt>
                <c:pt idx="1">
                  <c:v>-10</c:v>
                </c:pt>
                <c:pt idx="2">
                  <c:v>-13</c:v>
                </c:pt>
                <c:pt idx="3">
                  <c:v>-4</c:v>
                </c:pt>
                <c:pt idx="4">
                  <c:v>-1</c:v>
                </c:pt>
                <c:pt idx="5">
                  <c:v>-11</c:v>
                </c:pt>
                <c:pt idx="6">
                  <c:v>-17</c:v>
                </c:pt>
                <c:pt idx="7">
                  <c:v>-9</c:v>
                </c:pt>
                <c:pt idx="8">
                  <c:v>-17</c:v>
                </c:pt>
                <c:pt idx="9">
                  <c:v>-14</c:v>
                </c:pt>
                <c:pt idx="10">
                  <c:v>-13</c:v>
                </c:pt>
                <c:pt idx="11">
                  <c:v>-7</c:v>
                </c:pt>
                <c:pt idx="12">
                  <c:v>-5</c:v>
                </c:pt>
                <c:pt idx="13">
                  <c:v>-1</c:v>
                </c:pt>
                <c:pt idx="14">
                  <c:v>-6</c:v>
                </c:pt>
                <c:pt idx="15">
                  <c:v>-11</c:v>
                </c:pt>
                <c:pt idx="16">
                  <c:v>-7</c:v>
                </c:pt>
                <c:pt idx="17">
                  <c:v>-8</c:v>
                </c:pt>
                <c:pt idx="18">
                  <c:v>-3</c:v>
                </c:pt>
                <c:pt idx="19">
                  <c:v>3</c:v>
                </c:pt>
                <c:pt idx="20">
                  <c:v>-4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ΒΙΟΜΗΧΑΝΙΕΣ'!$A$29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2.3017218178373579E-2"/>
                  <c:y val="-4.409232307521388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840102623848893E-2"/>
                  <c:y val="5.8789764100284627E-3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8638866215400308E-2"/>
                  <c:y val="2.9394882050142578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1505906714283952E-2"/>
                  <c:y val="5.585027589527090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ΒΙΟΜΗΧΑΝΙΕΣ'!$B$29:$V$29</c:f>
              <c:numCache>
                <c:formatCode>General</c:formatCode>
                <c:ptCount val="21"/>
                <c:pt idx="0">
                  <c:v>-18</c:v>
                </c:pt>
                <c:pt idx="1">
                  <c:v>-7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0.5</c:v>
                </c:pt>
                <c:pt idx="6">
                  <c:v>-11</c:v>
                </c:pt>
                <c:pt idx="7">
                  <c:v>-11</c:v>
                </c:pt>
                <c:pt idx="8">
                  <c:v>-5</c:v>
                </c:pt>
                <c:pt idx="9">
                  <c:v>-14</c:v>
                </c:pt>
                <c:pt idx="10">
                  <c:v>-6</c:v>
                </c:pt>
                <c:pt idx="11">
                  <c:v>-6</c:v>
                </c:pt>
                <c:pt idx="12">
                  <c:v>-4</c:v>
                </c:pt>
                <c:pt idx="13">
                  <c:v>-6</c:v>
                </c:pt>
                <c:pt idx="14">
                  <c:v>-13</c:v>
                </c:pt>
                <c:pt idx="15">
                  <c:v>0</c:v>
                </c:pt>
                <c:pt idx="16">
                  <c:v>-1</c:v>
                </c:pt>
                <c:pt idx="17">
                  <c:v>4</c:v>
                </c:pt>
                <c:pt idx="18">
                  <c:v>-3</c:v>
                </c:pt>
                <c:pt idx="19">
                  <c:v>5</c:v>
                </c:pt>
                <c:pt idx="20">
                  <c:v>7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ΒΙΟΜΗΧΑΝΙΕΣ'!$A$30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3.0044278224656995E-2"/>
                  <c:y val="-2.9394882050142578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840102623848893E-2"/>
                  <c:y val="-3.52738584601711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611255513198921E-2"/>
                  <c:y val="0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5828042196886884E-2"/>
                  <c:y val="-2.35159056401140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3909161250112875E-2"/>
                  <c:y val="-2.351590564011401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1098337231599511E-2"/>
                  <c:y val="-2.057641743509986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0869930114504566E-2"/>
                  <c:y val="-2.939511350590675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0206394159860197E-2"/>
                  <c:y val="-3.527385846017110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1840102623848893E-2"/>
                  <c:y val="-3.233437025515678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7.7859825312820378E-3"/>
                  <c:y val="-2.35159056401140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ΒΙΟΜΗΧΑΝΙΕΣ'!$B$30:$V$30</c:f>
              <c:numCache>
                <c:formatCode>General</c:formatCode>
                <c:ptCount val="21"/>
                <c:pt idx="0">
                  <c:v>-13</c:v>
                </c:pt>
                <c:pt idx="1">
                  <c:v>-8</c:v>
                </c:pt>
                <c:pt idx="2">
                  <c:v>1</c:v>
                </c:pt>
                <c:pt idx="3">
                  <c:v>10</c:v>
                </c:pt>
                <c:pt idx="4">
                  <c:v>25</c:v>
                </c:pt>
                <c:pt idx="5">
                  <c:v>7</c:v>
                </c:pt>
                <c:pt idx="6">
                  <c:v>8</c:v>
                </c:pt>
                <c:pt idx="7">
                  <c:v>0.5</c:v>
                </c:pt>
                <c:pt idx="8">
                  <c:v>-2</c:v>
                </c:pt>
                <c:pt idx="9">
                  <c:v>0.1</c:v>
                </c:pt>
                <c:pt idx="10">
                  <c:v>0.30000000000000004</c:v>
                </c:pt>
                <c:pt idx="11">
                  <c:v>-0.60000000000000009</c:v>
                </c:pt>
                <c:pt idx="12">
                  <c:v>-3</c:v>
                </c:pt>
                <c:pt idx="13">
                  <c:v>-3</c:v>
                </c:pt>
                <c:pt idx="14">
                  <c:v>-4</c:v>
                </c:pt>
                <c:pt idx="15">
                  <c:v>1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7</c:v>
                </c:pt>
              </c:numCache>
            </c:numRef>
          </c:val>
        </c:ser>
        <c:dLbls>
          <c:showVal val="1"/>
        </c:dLbls>
        <c:marker val="1"/>
        <c:axId val="82804736"/>
        <c:axId val="82806272"/>
      </c:lineChart>
      <c:catAx>
        <c:axId val="8280473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2806272"/>
        <c:crosses val="autoZero"/>
        <c:auto val="1"/>
        <c:lblAlgn val="ctr"/>
        <c:lblOffset val="100"/>
      </c:catAx>
      <c:valAx>
        <c:axId val="82806272"/>
        <c:scaling>
          <c:orientation val="minMax"/>
        </c:scaling>
        <c:delete val="1"/>
        <c:axPos val="l"/>
        <c:numFmt formatCode="General" sourceLinked="1"/>
        <c:tickLblPos val="none"/>
        <c:crossAx val="828047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/>
            </a:pPr>
            <a:r>
              <a:rPr lang="el-GR" sz="1400"/>
              <a:t>Εκτίμηση εξέλιξης απασχόλησης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516915437142719E-2"/>
          <c:y val="0.23012880171784195"/>
          <c:w val="0.96896616912571443"/>
          <c:h val="0.44443604626808314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ΒΙΟΜΗΧΑΝΙΕΣ'!$A$32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3.2623287280194625E-2"/>
                  <c:y val="4.319374350026681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0668289222863562E-2"/>
                  <c:y val="3.425917156745790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391401251882935E-2"/>
                  <c:y val="4.004177131502693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2497671662012133E-2"/>
                  <c:y val="4.556355987416468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212111902173908E-2"/>
                  <c:y val="2.21908403619998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158968521654433E-2"/>
                  <c:y val="3.375603985713795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9239117999422E-2"/>
                  <c:y val="2.508214023578437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4742426978862114E-2"/>
                  <c:y val="-4.1417756861259487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5923800726818096E-2"/>
                  <c:y val="2.2190612700592468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1566315431233637E-2"/>
                  <c:y val="4.8430411192928102E-3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5923800726818096E-2"/>
                  <c:y val="1.6408240614430875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4513172050714214E-2"/>
                  <c:y val="-1.539605799719885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1.4868026246134935E-2"/>
                  <c:y val="-3.563515711369048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ΒΙΟΜΗΧΑΝΙΕΣ'!$B$32:$V$32</c:f>
              <c:numCache>
                <c:formatCode>General</c:formatCode>
                <c:ptCount val="21"/>
                <c:pt idx="0">
                  <c:v>-21</c:v>
                </c:pt>
                <c:pt idx="1">
                  <c:v>-10</c:v>
                </c:pt>
                <c:pt idx="2">
                  <c:v>-29</c:v>
                </c:pt>
                <c:pt idx="3">
                  <c:v>-33</c:v>
                </c:pt>
                <c:pt idx="4">
                  <c:v>-27</c:v>
                </c:pt>
                <c:pt idx="5">
                  <c:v>-28</c:v>
                </c:pt>
                <c:pt idx="6">
                  <c:v>-25</c:v>
                </c:pt>
                <c:pt idx="7">
                  <c:v>-19</c:v>
                </c:pt>
                <c:pt idx="8">
                  <c:v>-12</c:v>
                </c:pt>
                <c:pt idx="9">
                  <c:v>-8</c:v>
                </c:pt>
                <c:pt idx="10">
                  <c:v>2</c:v>
                </c:pt>
                <c:pt idx="11">
                  <c:v>-4</c:v>
                </c:pt>
                <c:pt idx="12">
                  <c:v>5</c:v>
                </c:pt>
                <c:pt idx="13">
                  <c:v>-6</c:v>
                </c:pt>
                <c:pt idx="14">
                  <c:v>-5</c:v>
                </c:pt>
                <c:pt idx="15">
                  <c:v>-4</c:v>
                </c:pt>
                <c:pt idx="16">
                  <c:v>3</c:v>
                </c:pt>
                <c:pt idx="17">
                  <c:v>-1</c:v>
                </c:pt>
                <c:pt idx="18">
                  <c:v>15</c:v>
                </c:pt>
                <c:pt idx="19">
                  <c:v>11</c:v>
                </c:pt>
                <c:pt idx="20">
                  <c:v>8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ΒΙΟΜΗΧΑΝΙΕΣ'!$A$33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4443997930485561E-2"/>
                  <c:y val="-3.469559848541420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87065734629868E-2"/>
                  <c:y val="-2.891299873784515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9239117999422E-2"/>
                  <c:y val="-1.734779924270710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5923800726818096E-2"/>
                  <c:y val="-4.0478198232983223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4513172050714214E-2"/>
                  <c:y val="-1.156519949513806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ΒΙΟΜΗΧΑΝΙΕΣ'!$B$33:$V$33</c:f>
              <c:numCache>
                <c:formatCode>General</c:formatCode>
                <c:ptCount val="21"/>
                <c:pt idx="0">
                  <c:v>-36</c:v>
                </c:pt>
                <c:pt idx="1">
                  <c:v>-22</c:v>
                </c:pt>
                <c:pt idx="2">
                  <c:v>-20</c:v>
                </c:pt>
                <c:pt idx="3">
                  <c:v>-28</c:v>
                </c:pt>
                <c:pt idx="4">
                  <c:v>-11</c:v>
                </c:pt>
                <c:pt idx="5">
                  <c:v>-23</c:v>
                </c:pt>
                <c:pt idx="6">
                  <c:v>-23</c:v>
                </c:pt>
                <c:pt idx="7">
                  <c:v>-15</c:v>
                </c:pt>
                <c:pt idx="8">
                  <c:v>-7</c:v>
                </c:pt>
                <c:pt idx="9">
                  <c:v>-2</c:v>
                </c:pt>
                <c:pt idx="10">
                  <c:v>-8</c:v>
                </c:pt>
                <c:pt idx="11">
                  <c:v>-1</c:v>
                </c:pt>
                <c:pt idx="12">
                  <c:v>-3</c:v>
                </c:pt>
                <c:pt idx="13">
                  <c:v>-16</c:v>
                </c:pt>
                <c:pt idx="14">
                  <c:v>-4</c:v>
                </c:pt>
                <c:pt idx="15">
                  <c:v>-7</c:v>
                </c:pt>
                <c:pt idx="16">
                  <c:v>3</c:v>
                </c:pt>
                <c:pt idx="17">
                  <c:v>-6</c:v>
                </c:pt>
                <c:pt idx="18">
                  <c:v>0</c:v>
                </c:pt>
                <c:pt idx="19">
                  <c:v>2</c:v>
                </c:pt>
                <c:pt idx="20">
                  <c:v>-4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ΒΙΟΜΗΧΑΝΙΕΣ'!$A$34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7"/>
              <c:layout>
                <c:manualLayout>
                  <c:x val="-3.0212111902173908E-2"/>
                  <c:y val="-2.0239099116491556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9239117999422E-2"/>
                  <c:y val="5.7825997475689783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5923800726818096E-2"/>
                  <c:y val="-5.7825997475690321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169191469850645E-2"/>
                  <c:y val="-4.915209785433680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874505807902587E-2"/>
                  <c:y val="-1.1565199495138066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7334429402921984E-2"/>
                  <c:y val="-3.1804298611629679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4513172050714214E-2"/>
                  <c:y val="-2.891299873784515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0384941683277655E-2"/>
                  <c:y val="-2.8912998737845159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051054095055057E-2"/>
                  <c:y val="-4.9152097854336829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7.8148828656155155E-3"/>
                  <c:y val="-1.156519949513806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ΒΙΟΜΗΧΑΝΙΕΣ'!$B$34:$V$34</c:f>
              <c:numCache>
                <c:formatCode>General</c:formatCode>
                <c:ptCount val="21"/>
                <c:pt idx="0">
                  <c:v>-41</c:v>
                </c:pt>
                <c:pt idx="1">
                  <c:v>-30</c:v>
                </c:pt>
                <c:pt idx="2">
                  <c:v>-15</c:v>
                </c:pt>
                <c:pt idx="3">
                  <c:v>-2</c:v>
                </c:pt>
                <c:pt idx="4">
                  <c:v>10</c:v>
                </c:pt>
                <c:pt idx="5">
                  <c:v>-1</c:v>
                </c:pt>
                <c:pt idx="6">
                  <c:v>-3</c:v>
                </c:pt>
                <c:pt idx="7">
                  <c:v>-13</c:v>
                </c:pt>
                <c:pt idx="8">
                  <c:v>-10</c:v>
                </c:pt>
                <c:pt idx="9">
                  <c:v>-6</c:v>
                </c:pt>
                <c:pt idx="10">
                  <c:v>-3</c:v>
                </c:pt>
                <c:pt idx="11">
                  <c:v>-3</c:v>
                </c:pt>
                <c:pt idx="12">
                  <c:v>-2</c:v>
                </c:pt>
                <c:pt idx="13">
                  <c:v>-1</c:v>
                </c:pt>
                <c:pt idx="14">
                  <c:v>-2</c:v>
                </c:pt>
                <c:pt idx="15">
                  <c:v>-1</c:v>
                </c:pt>
                <c:pt idx="16">
                  <c:v>4</c:v>
                </c:pt>
                <c:pt idx="17">
                  <c:v>8</c:v>
                </c:pt>
                <c:pt idx="18">
                  <c:v>10</c:v>
                </c:pt>
                <c:pt idx="19">
                  <c:v>7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marker val="1"/>
        <c:axId val="82966016"/>
        <c:axId val="82967552"/>
      </c:lineChart>
      <c:catAx>
        <c:axId val="8296601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/>
            </a:pPr>
            <a:endParaRPr lang="el-GR"/>
          </a:p>
        </c:txPr>
        <c:crossAx val="82967552"/>
        <c:crosses val="autoZero"/>
        <c:auto val="1"/>
        <c:lblAlgn val="ctr"/>
        <c:lblOffset val="100"/>
      </c:catAx>
      <c:valAx>
        <c:axId val="82967552"/>
        <c:scaling>
          <c:orientation val="minMax"/>
        </c:scaling>
        <c:delete val="1"/>
        <c:axPos val="l"/>
        <c:numFmt formatCode="General" sourceLinked="1"/>
        <c:tickLblPos val="none"/>
        <c:crossAx val="829660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 algn="ctr">
        <a:defRPr lang="el-GR" sz="1400" b="1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τρέχοντος επιπέδου αποθεμάτων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637225327156053E-2"/>
          <c:y val="0.19772347699071688"/>
          <c:w val="0.98436277467284372"/>
          <c:h val="0.47684137099520824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ΒΙΟΜΗΧΑΝΙΕΣ'!$A$20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2.2091134689455009E-2"/>
                  <c:y val="-2.508191257437699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2091134689455009E-2"/>
                  <c:y val="-2.797321244816156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ΒΙΟΜΗΧΑΝΙΕΣ'!$B$20:$V$20</c:f>
              <c:numCache>
                <c:formatCode>General</c:formatCode>
                <c:ptCount val="21"/>
                <c:pt idx="0">
                  <c:v>-1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-3</c:v>
                </c:pt>
                <c:pt idx="5">
                  <c:v>-9</c:v>
                </c:pt>
                <c:pt idx="6">
                  <c:v>-14</c:v>
                </c:pt>
                <c:pt idx="7">
                  <c:v>-9</c:v>
                </c:pt>
                <c:pt idx="8">
                  <c:v>-9</c:v>
                </c:pt>
                <c:pt idx="9">
                  <c:v>-8</c:v>
                </c:pt>
                <c:pt idx="10">
                  <c:v>-15</c:v>
                </c:pt>
                <c:pt idx="11">
                  <c:v>-13</c:v>
                </c:pt>
                <c:pt idx="12">
                  <c:v>-19</c:v>
                </c:pt>
                <c:pt idx="13">
                  <c:v>-27</c:v>
                </c:pt>
                <c:pt idx="14">
                  <c:v>-20</c:v>
                </c:pt>
                <c:pt idx="15">
                  <c:v>-22</c:v>
                </c:pt>
                <c:pt idx="16">
                  <c:v>-10</c:v>
                </c:pt>
                <c:pt idx="17">
                  <c:v>-22</c:v>
                </c:pt>
                <c:pt idx="18">
                  <c:v>-21</c:v>
                </c:pt>
                <c:pt idx="19">
                  <c:v>-13</c:v>
                </c:pt>
                <c:pt idx="20" formatCode="0">
                  <c:v>-14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ΒΙΟΜΗΧΑΝΙΕΣ'!$A$21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1"/>
              <c:layout>
                <c:manualLayout>
                  <c:x val="-2.7190974511434651E-2"/>
                  <c:y val="1.06256408668618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ΒΙΟΜΗΧΑΝΙΕΣ'!$B$21:$V$21</c:f>
              <c:numCache>
                <c:formatCode>General</c:formatCode>
                <c:ptCount val="21"/>
                <c:pt idx="0">
                  <c:v>34</c:v>
                </c:pt>
                <c:pt idx="1">
                  <c:v>20</c:v>
                </c:pt>
                <c:pt idx="2">
                  <c:v>17</c:v>
                </c:pt>
                <c:pt idx="3">
                  <c:v>16</c:v>
                </c:pt>
                <c:pt idx="4">
                  <c:v>10</c:v>
                </c:pt>
                <c:pt idx="5">
                  <c:v>20</c:v>
                </c:pt>
                <c:pt idx="6">
                  <c:v>14</c:v>
                </c:pt>
                <c:pt idx="7">
                  <c:v>11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0.5</c:v>
                </c:pt>
                <c:pt idx="12">
                  <c:v>12</c:v>
                </c:pt>
                <c:pt idx="13">
                  <c:v>17</c:v>
                </c:pt>
                <c:pt idx="14">
                  <c:v>12</c:v>
                </c:pt>
                <c:pt idx="15">
                  <c:v>17</c:v>
                </c:pt>
                <c:pt idx="16">
                  <c:v>12</c:v>
                </c:pt>
                <c:pt idx="17">
                  <c:v>10</c:v>
                </c:pt>
                <c:pt idx="18">
                  <c:v>10</c:v>
                </c:pt>
                <c:pt idx="19">
                  <c:v>13</c:v>
                </c:pt>
                <c:pt idx="20" formatCode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ΒΙΟΜΗΧΑΝΙΕΣ'!$A$22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1"/>
              <c:layout>
                <c:manualLayout>
                  <c:x val="-2.0669568750622636E-2"/>
                  <c:y val="-5.7825997475690321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ΒΙΟΜΗΧΑΝΙΕΣ'!$B$22:$V$22</c:f>
              <c:numCache>
                <c:formatCode>General</c:formatCode>
                <c:ptCount val="21"/>
                <c:pt idx="0">
                  <c:v>22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-1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5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 formatCode="0">
                  <c:v>7</c:v>
                </c:pt>
              </c:numCache>
            </c:numRef>
          </c:val>
        </c:ser>
        <c:dLbls>
          <c:showVal val="1"/>
        </c:dLbls>
        <c:marker val="1"/>
        <c:axId val="82889728"/>
        <c:axId val="82977536"/>
      </c:lineChart>
      <c:catAx>
        <c:axId val="8288972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2977536"/>
        <c:crosses val="autoZero"/>
        <c:auto val="1"/>
        <c:lblAlgn val="ctr"/>
        <c:lblOffset val="100"/>
      </c:catAx>
      <c:valAx>
        <c:axId val="82977536"/>
        <c:scaling>
          <c:orientation val="minMax"/>
        </c:scaling>
        <c:delete val="1"/>
        <c:axPos val="l"/>
        <c:numFmt formatCode="General" sourceLinked="1"/>
        <c:tickLblPos val="none"/>
        <c:crossAx val="828897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τρέχουσας παραγωγικής δυναμικότητας</a:t>
            </a:r>
          </a:p>
        </c:rich>
      </c:tx>
      <c:layout>
        <c:manualLayout>
          <c:xMode val="edge"/>
          <c:yMode val="edge"/>
          <c:x val="0.30482553030287546"/>
          <c:y val="1.2851101021256221E-3"/>
        </c:manualLayout>
      </c:layout>
    </c:title>
    <c:plotArea>
      <c:layout>
        <c:manualLayout>
          <c:layoutTarget val="inner"/>
          <c:xMode val="edge"/>
          <c:yMode val="edge"/>
          <c:x val="3.1453831407248292E-2"/>
          <c:y val="0.23424295448653856"/>
          <c:w val="0.94666524239640515"/>
          <c:h val="0.41982967543886296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ΒΙΟΜΗΧΑΝΙΕΣ'!$A$36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1"/>
              <c:layout>
                <c:manualLayout>
                  <c:x val="-1.9884291680930012E-2"/>
                  <c:y val="-2.447112357886161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2397260060084155E-2"/>
                  <c:y val="-3.9168564603932893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1029702172812591E-2"/>
                  <c:y val="-3.0350099988890069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1.966214428554092E-2"/>
                  <c:y val="-3.3289588193904381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5.9865654128242714E-3"/>
                  <c:y val="-6.8341943487760619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ΒΙΟΜΗΧΑΝΙΕΣ'!$B$36:$V$36</c:f>
              <c:numCache>
                <c:formatCode>General</c:formatCode>
                <c:ptCount val="21"/>
                <c:pt idx="0">
                  <c:v>-2</c:v>
                </c:pt>
                <c:pt idx="1">
                  <c:v>-1</c:v>
                </c:pt>
                <c:pt idx="2">
                  <c:v>-7</c:v>
                </c:pt>
                <c:pt idx="3">
                  <c:v>-11</c:v>
                </c:pt>
                <c:pt idx="4">
                  <c:v>-7</c:v>
                </c:pt>
                <c:pt idx="5">
                  <c:v>-4</c:v>
                </c:pt>
                <c:pt idx="6">
                  <c:v>-11</c:v>
                </c:pt>
                <c:pt idx="7">
                  <c:v>-9</c:v>
                </c:pt>
                <c:pt idx="8">
                  <c:v>-9</c:v>
                </c:pt>
                <c:pt idx="9">
                  <c:v>-2</c:v>
                </c:pt>
                <c:pt idx="10">
                  <c:v>-5</c:v>
                </c:pt>
                <c:pt idx="11">
                  <c:v>3</c:v>
                </c:pt>
                <c:pt idx="12">
                  <c:v>-4</c:v>
                </c:pt>
                <c:pt idx="13">
                  <c:v>-11</c:v>
                </c:pt>
                <c:pt idx="14">
                  <c:v>-20</c:v>
                </c:pt>
                <c:pt idx="15">
                  <c:v>-16</c:v>
                </c:pt>
                <c:pt idx="16">
                  <c:v>-13</c:v>
                </c:pt>
                <c:pt idx="17">
                  <c:v>-7</c:v>
                </c:pt>
                <c:pt idx="18">
                  <c:v>-5</c:v>
                </c:pt>
                <c:pt idx="19">
                  <c:v>-6</c:v>
                </c:pt>
                <c:pt idx="20">
                  <c:v>-4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ΒΙΟΜΗΧΑΝΙΕΣ'!$A$37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2.5409225545507542E-2"/>
                  <c:y val="1.984270266266712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ΒΙΟΜΗΧΑΝΙΕΣ'!$B$37:$V$37</c:f>
              <c:numCache>
                <c:formatCode>General</c:formatCode>
                <c:ptCount val="21"/>
                <c:pt idx="0">
                  <c:v>36</c:v>
                </c:pt>
                <c:pt idx="1">
                  <c:v>41</c:v>
                </c:pt>
                <c:pt idx="2">
                  <c:v>37</c:v>
                </c:pt>
                <c:pt idx="3">
                  <c:v>40</c:v>
                </c:pt>
                <c:pt idx="4">
                  <c:v>35</c:v>
                </c:pt>
                <c:pt idx="5">
                  <c:v>35</c:v>
                </c:pt>
                <c:pt idx="6">
                  <c:v>39</c:v>
                </c:pt>
                <c:pt idx="7">
                  <c:v>41</c:v>
                </c:pt>
                <c:pt idx="8">
                  <c:v>31</c:v>
                </c:pt>
                <c:pt idx="9">
                  <c:v>27</c:v>
                </c:pt>
                <c:pt idx="10">
                  <c:v>25</c:v>
                </c:pt>
                <c:pt idx="11">
                  <c:v>23</c:v>
                </c:pt>
                <c:pt idx="12">
                  <c:v>26</c:v>
                </c:pt>
                <c:pt idx="13">
                  <c:v>38</c:v>
                </c:pt>
                <c:pt idx="14">
                  <c:v>37</c:v>
                </c:pt>
                <c:pt idx="15">
                  <c:v>26</c:v>
                </c:pt>
                <c:pt idx="16">
                  <c:v>26</c:v>
                </c:pt>
                <c:pt idx="17">
                  <c:v>25</c:v>
                </c:pt>
                <c:pt idx="18">
                  <c:v>22</c:v>
                </c:pt>
                <c:pt idx="19">
                  <c:v>26</c:v>
                </c:pt>
                <c:pt idx="20">
                  <c:v>21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ΒΙΟΜΗΧΑΝΙΕΣ'!$A$38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2.5409225545507542E-2"/>
                  <c:y val="-2.9394882050142578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9938993996420875E-2"/>
                  <c:y val="-2.9394882050142578E-3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1251849568201683E-2"/>
                  <c:y val="-2.939488205014257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1251849568201579E-2"/>
                  <c:y val="-2.351590564011407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1.9884291680930012E-2"/>
                  <c:y val="-2.645539384512832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714917590638668E-2"/>
                  <c:y val="-2.3516137095878235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ΒΙΟΜΗΧΑΝΙΕΣ'!$B$38:$V$38</c:f>
              <c:numCache>
                <c:formatCode>General</c:formatCode>
                <c:ptCount val="21"/>
                <c:pt idx="0">
                  <c:v>31</c:v>
                </c:pt>
                <c:pt idx="1">
                  <c:v>51</c:v>
                </c:pt>
                <c:pt idx="2">
                  <c:v>36</c:v>
                </c:pt>
                <c:pt idx="3">
                  <c:v>22</c:v>
                </c:pt>
                <c:pt idx="4">
                  <c:v>12</c:v>
                </c:pt>
                <c:pt idx="5">
                  <c:v>11</c:v>
                </c:pt>
                <c:pt idx="6">
                  <c:v>15</c:v>
                </c:pt>
                <c:pt idx="7">
                  <c:v>21</c:v>
                </c:pt>
                <c:pt idx="8">
                  <c:v>21</c:v>
                </c:pt>
                <c:pt idx="9">
                  <c:v>23</c:v>
                </c:pt>
                <c:pt idx="10">
                  <c:v>17</c:v>
                </c:pt>
                <c:pt idx="11">
                  <c:v>15</c:v>
                </c:pt>
                <c:pt idx="12">
                  <c:v>15</c:v>
                </c:pt>
                <c:pt idx="13">
                  <c:v>17</c:v>
                </c:pt>
                <c:pt idx="14">
                  <c:v>16</c:v>
                </c:pt>
                <c:pt idx="15">
                  <c:v>16</c:v>
                </c:pt>
                <c:pt idx="16">
                  <c:v>12</c:v>
                </c:pt>
                <c:pt idx="17">
                  <c:v>5</c:v>
                </c:pt>
                <c:pt idx="18">
                  <c:v>3</c:v>
                </c:pt>
                <c:pt idx="19">
                  <c:v>3</c:v>
                </c:pt>
                <c:pt idx="20">
                  <c:v>7</c:v>
                </c:pt>
              </c:numCache>
            </c:numRef>
          </c:val>
        </c:ser>
        <c:dLbls>
          <c:showVal val="1"/>
        </c:dLbls>
        <c:marker val="1"/>
        <c:axId val="83047168"/>
        <c:axId val="83048704"/>
      </c:lineChart>
      <c:catAx>
        <c:axId val="8304716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3048704"/>
        <c:crosses val="autoZero"/>
        <c:auto val="1"/>
        <c:lblAlgn val="ctr"/>
        <c:lblOffset val="100"/>
      </c:catAx>
      <c:valAx>
        <c:axId val="83048704"/>
        <c:scaling>
          <c:orientation val="minMax"/>
        </c:scaling>
        <c:delete val="1"/>
        <c:axPos val="l"/>
        <c:numFmt formatCode="General" sourceLinked="1"/>
        <c:tickLblPos val="none"/>
        <c:crossAx val="830471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8791357723315486"/>
          <c:y val="6.9421221716105638E-2"/>
          <c:w val="0.44331854827377049"/>
          <c:h val="6.1361309349178245E-2"/>
        </c:manualLayout>
      </c:layout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/>
            </a:pPr>
            <a:r>
              <a:rPr lang="el-GR" sz="1400"/>
              <a:t>Τρέχον λειτουργικό επίπεδο παραγωγικής δυναμικότητας</a:t>
            </a:r>
          </a:p>
        </c:rich>
      </c:tx>
      <c:layout>
        <c:manualLayout>
          <c:xMode val="edge"/>
          <c:yMode val="edge"/>
          <c:x val="0.29219410245612387"/>
          <c:y val="2.1478848302462782E-2"/>
        </c:manualLayout>
      </c:layout>
    </c:title>
    <c:plotArea>
      <c:layout>
        <c:manualLayout>
          <c:layoutTarget val="inner"/>
          <c:xMode val="edge"/>
          <c:yMode val="edge"/>
          <c:x val="4.0815080829831471E-2"/>
          <c:y val="0.21867008224023915"/>
          <c:w val="0.95918494789664788"/>
          <c:h val="0.41595804725892466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ΒΙΟΜΗΧΑΝΙΕΣ'!$A$48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100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ΒΙΟΜΗΧΑΝΙΕΣ'!$B$48:$V$48</c:f>
              <c:numCache>
                <c:formatCode>0.0%</c:formatCode>
                <c:ptCount val="21"/>
                <c:pt idx="0" formatCode="0%">
                  <c:v>0.66000000000000014</c:v>
                </c:pt>
                <c:pt idx="1">
                  <c:v>0.65200000000000014</c:v>
                </c:pt>
                <c:pt idx="2">
                  <c:v>0.64200000000000013</c:v>
                </c:pt>
                <c:pt idx="3">
                  <c:v>0.62800000000000011</c:v>
                </c:pt>
                <c:pt idx="4">
                  <c:v>0.57800000000000007</c:v>
                </c:pt>
                <c:pt idx="5">
                  <c:v>0.56399999999999995</c:v>
                </c:pt>
                <c:pt idx="6">
                  <c:v>0.57600000000000007</c:v>
                </c:pt>
                <c:pt idx="7">
                  <c:v>0.64700000000000013</c:v>
                </c:pt>
                <c:pt idx="8">
                  <c:v>0.55100000000000005</c:v>
                </c:pt>
                <c:pt idx="9">
                  <c:v>0.60000000000000009</c:v>
                </c:pt>
                <c:pt idx="10">
                  <c:v>0.57299999999999995</c:v>
                </c:pt>
                <c:pt idx="11">
                  <c:v>0.56999999999999995</c:v>
                </c:pt>
                <c:pt idx="12">
                  <c:v>0.60000000000000009</c:v>
                </c:pt>
                <c:pt idx="13">
                  <c:v>0.57399999999999995</c:v>
                </c:pt>
                <c:pt idx="14">
                  <c:v>0.60000000000000009</c:v>
                </c:pt>
                <c:pt idx="15">
                  <c:v>0.6070000000000001</c:v>
                </c:pt>
                <c:pt idx="16">
                  <c:v>0.58200000000000007</c:v>
                </c:pt>
                <c:pt idx="17">
                  <c:v>0.66300000000000003</c:v>
                </c:pt>
                <c:pt idx="18">
                  <c:v>0.62400000000000011</c:v>
                </c:pt>
                <c:pt idx="19">
                  <c:v>0.65100000000000002</c:v>
                </c:pt>
                <c:pt idx="20">
                  <c:v>0.67400000000000015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ΒΙΟΜΗΧΑΝΙΕΣ'!$A$49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6720715992537581E-2"/>
                  <c:y val="3.5184834646368695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720715992537581E-2"/>
                  <c:y val="-1.838580084952403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ΒΙΟΜΗΧΑΝΙΕΣ'!$B$49:$V$49</c:f>
              <c:numCache>
                <c:formatCode>0.0%</c:formatCode>
                <c:ptCount val="21"/>
                <c:pt idx="0">
                  <c:v>0.7340000000000001</c:v>
                </c:pt>
                <c:pt idx="1">
                  <c:v>0.68300000000000005</c:v>
                </c:pt>
                <c:pt idx="2">
                  <c:v>0.69000000000000006</c:v>
                </c:pt>
                <c:pt idx="3">
                  <c:v>0.66600000000000015</c:v>
                </c:pt>
                <c:pt idx="4">
                  <c:v>0.69499999999999995</c:v>
                </c:pt>
                <c:pt idx="5">
                  <c:v>0.67500000000000016</c:v>
                </c:pt>
                <c:pt idx="6">
                  <c:v>0.65500000000000014</c:v>
                </c:pt>
                <c:pt idx="7">
                  <c:v>0.63900000000000012</c:v>
                </c:pt>
                <c:pt idx="8">
                  <c:v>0.65300000000000014</c:v>
                </c:pt>
                <c:pt idx="9">
                  <c:v>0.64900000000000013</c:v>
                </c:pt>
                <c:pt idx="10">
                  <c:v>0.65900000000000014</c:v>
                </c:pt>
                <c:pt idx="11">
                  <c:v>0.70400000000000007</c:v>
                </c:pt>
                <c:pt idx="12">
                  <c:v>0.69199999999999995</c:v>
                </c:pt>
                <c:pt idx="13">
                  <c:v>0.63500000000000012</c:v>
                </c:pt>
                <c:pt idx="14">
                  <c:v>0.65500000000000014</c:v>
                </c:pt>
                <c:pt idx="15">
                  <c:v>0.67800000000000005</c:v>
                </c:pt>
                <c:pt idx="16">
                  <c:v>0.68599999999999994</c:v>
                </c:pt>
                <c:pt idx="17">
                  <c:v>0.72000000000000008</c:v>
                </c:pt>
                <c:pt idx="18">
                  <c:v>0.70400000000000018</c:v>
                </c:pt>
                <c:pt idx="19">
                  <c:v>0.70700000000000018</c:v>
                </c:pt>
                <c:pt idx="20">
                  <c:v>0.70200000000000007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ΒΙΟΜΗΧΑΝΙΕΣ'!$A$50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9737045830204843E-2"/>
                  <c:y val="-3.481401408514472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720715992537581E-2"/>
                  <c:y val="-5.67185139926551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ΒΙΟΜΗΧΑΝΙΕΣ'!$B$50:$V$50</c:f>
              <c:numCache>
                <c:formatCode>0.0%</c:formatCode>
                <c:ptCount val="21"/>
                <c:pt idx="0">
                  <c:v>0.74900000000000011</c:v>
                </c:pt>
                <c:pt idx="1">
                  <c:v>0.70200000000000007</c:v>
                </c:pt>
                <c:pt idx="2">
                  <c:v>0.72900000000000009</c:v>
                </c:pt>
                <c:pt idx="3">
                  <c:v>0.77500000000000013</c:v>
                </c:pt>
                <c:pt idx="4">
                  <c:v>0.79700000000000004</c:v>
                </c:pt>
                <c:pt idx="5">
                  <c:v>0.80700000000000005</c:v>
                </c:pt>
                <c:pt idx="6">
                  <c:v>0.80200000000000005</c:v>
                </c:pt>
                <c:pt idx="7">
                  <c:v>0.78200000000000003</c:v>
                </c:pt>
                <c:pt idx="8">
                  <c:v>0.77600000000000013</c:v>
                </c:pt>
                <c:pt idx="9">
                  <c:v>0.78100000000000003</c:v>
                </c:pt>
                <c:pt idx="10">
                  <c:v>0.80100000000000005</c:v>
                </c:pt>
                <c:pt idx="11">
                  <c:v>0.80200000000000005</c:v>
                </c:pt>
                <c:pt idx="12">
                  <c:v>0.80800000000000005</c:v>
                </c:pt>
                <c:pt idx="13">
                  <c:v>0.81099999999999994</c:v>
                </c:pt>
                <c:pt idx="14">
                  <c:v>0.81499999999999995</c:v>
                </c:pt>
                <c:pt idx="15">
                  <c:v>0.81499999999999995</c:v>
                </c:pt>
                <c:pt idx="16">
                  <c:v>0.82099999999999995</c:v>
                </c:pt>
                <c:pt idx="17">
                  <c:v>0.82900000000000018</c:v>
                </c:pt>
                <c:pt idx="18">
                  <c:v>0.83900000000000019</c:v>
                </c:pt>
                <c:pt idx="19">
                  <c:v>0.84000000000000008</c:v>
                </c:pt>
                <c:pt idx="20" formatCode="0%">
                  <c:v>0.83000000000000007</c:v>
                </c:pt>
              </c:numCache>
            </c:numRef>
          </c:val>
        </c:ser>
        <c:dLbls>
          <c:showVal val="1"/>
        </c:dLbls>
        <c:marker val="1"/>
        <c:axId val="87435520"/>
        <c:axId val="87445504"/>
      </c:lineChart>
      <c:catAx>
        <c:axId val="874355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200"/>
            </a:pPr>
            <a:endParaRPr lang="el-GR"/>
          </a:p>
        </c:txPr>
        <c:crossAx val="87445504"/>
        <c:crosses val="autoZero"/>
        <c:auto val="1"/>
        <c:lblAlgn val="ctr"/>
        <c:lblOffset val="100"/>
      </c:catAx>
      <c:valAx>
        <c:axId val="87445504"/>
        <c:scaling>
          <c:orientation val="minMax"/>
        </c:scaling>
        <c:delete val="1"/>
        <c:axPos val="l"/>
        <c:numFmt formatCode="0%" sourceLinked="1"/>
        <c:tickLblPos val="none"/>
        <c:crossAx val="87435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Εξασφαλισμένοι μήνες παραγωγής βάσει παραγγελιών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948160777834723E-2"/>
          <c:y val="0.18711454604017538"/>
          <c:w val="0.96859477531170368"/>
          <c:h val="0.46358908597474729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ΒΙΟΜΗΧΑΝΙΕΣ'!$A$52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>
                <c:manualLayout>
                  <c:x val="-3.340354655934287E-2"/>
                  <c:y val="3.100836027890880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ΒΙΟΜΗΧΑΝΙΕΣ'!$B$52:$V$52</c:f>
              <c:numCache>
                <c:formatCode>_-* #,##0.0\ _€_-;\-* #,##0.0\ _€_-;_-* "-"??\ _€_-;_-@_-</c:formatCode>
                <c:ptCount val="21"/>
                <c:pt idx="0" formatCode="General">
                  <c:v>3.3</c:v>
                </c:pt>
                <c:pt idx="1">
                  <c:v>3.8</c:v>
                </c:pt>
                <c:pt idx="2">
                  <c:v>3.5</c:v>
                </c:pt>
                <c:pt idx="3">
                  <c:v>3.3</c:v>
                </c:pt>
                <c:pt idx="4">
                  <c:v>3.1</c:v>
                </c:pt>
                <c:pt idx="5">
                  <c:v>3</c:v>
                </c:pt>
                <c:pt idx="6">
                  <c:v>2.7</c:v>
                </c:pt>
                <c:pt idx="7">
                  <c:v>2.8</c:v>
                </c:pt>
                <c:pt idx="8">
                  <c:v>3.1</c:v>
                </c:pt>
                <c:pt idx="9">
                  <c:v>2.6</c:v>
                </c:pt>
                <c:pt idx="10">
                  <c:v>3.3</c:v>
                </c:pt>
                <c:pt idx="11">
                  <c:v>2.9</c:v>
                </c:pt>
                <c:pt idx="12">
                  <c:v>3.7</c:v>
                </c:pt>
                <c:pt idx="13">
                  <c:v>3</c:v>
                </c:pt>
                <c:pt idx="14">
                  <c:v>3.2</c:v>
                </c:pt>
                <c:pt idx="15">
                  <c:v>3.9</c:v>
                </c:pt>
                <c:pt idx="16">
                  <c:v>3.5</c:v>
                </c:pt>
                <c:pt idx="17">
                  <c:v>3.1</c:v>
                </c:pt>
                <c:pt idx="18">
                  <c:v>3.3</c:v>
                </c:pt>
                <c:pt idx="19">
                  <c:v>3.9</c:v>
                </c:pt>
                <c:pt idx="20">
                  <c:v>3.5</c:v>
                </c:pt>
              </c:numCache>
            </c:numRef>
          </c:val>
        </c:ser>
        <c:ser>
          <c:idx val="1"/>
          <c:order val="1"/>
          <c:tx>
            <c:strRef>
              <c:f>'ΣΥΓΚΡΙΤΙΚΑ ΒΙΟΜΗΧΑΝΙΕΣ'!$A$53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ΒΙΟΜΗΧΑΝΙΕΣ'!$B$53:$V$53</c:f>
              <c:numCache>
                <c:formatCode>_-* #,##0.0\ _€_-;\-* #,##0.0\ _€_-;_-* "-"??\ _€_-;_-@_-</c:formatCode>
                <c:ptCount val="21"/>
                <c:pt idx="0" formatCode="General">
                  <c:v>4.5999999999999996</c:v>
                </c:pt>
                <c:pt idx="1">
                  <c:v>4.2</c:v>
                </c:pt>
                <c:pt idx="2">
                  <c:v>3.7</c:v>
                </c:pt>
                <c:pt idx="3">
                  <c:v>3.6</c:v>
                </c:pt>
                <c:pt idx="4">
                  <c:v>4.0999999999999996</c:v>
                </c:pt>
                <c:pt idx="5">
                  <c:v>3.7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  <c:pt idx="9">
                  <c:v>3.8</c:v>
                </c:pt>
                <c:pt idx="10">
                  <c:v>4.5999999999999996</c:v>
                </c:pt>
                <c:pt idx="11">
                  <c:v>4.8</c:v>
                </c:pt>
                <c:pt idx="12">
                  <c:v>4.7</c:v>
                </c:pt>
                <c:pt idx="13">
                  <c:v>3.9</c:v>
                </c:pt>
                <c:pt idx="14">
                  <c:v>3.6</c:v>
                </c:pt>
                <c:pt idx="15">
                  <c:v>4.3</c:v>
                </c:pt>
                <c:pt idx="16">
                  <c:v>4.2</c:v>
                </c:pt>
                <c:pt idx="17">
                  <c:v>4.4000000000000004</c:v>
                </c:pt>
                <c:pt idx="18">
                  <c:v>4.4000000000000004</c:v>
                </c:pt>
                <c:pt idx="19">
                  <c:v>4.8</c:v>
                </c:pt>
                <c:pt idx="20">
                  <c:v>5.3</c:v>
                </c:pt>
              </c:numCache>
            </c:numRef>
          </c:val>
        </c:ser>
        <c:ser>
          <c:idx val="2"/>
          <c:order val="2"/>
          <c:tx>
            <c:strRef>
              <c:f>'ΣΥΓΚΡΙΤΙΚΑ ΒΙΟΜΗΧΑΝΙΕΣ'!$A$54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6"/>
              <c:layout>
                <c:manualLayout>
                  <c:x val="-2.4869548544785246E-2"/>
                  <c:y val="-2.7380355392701134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3.0558880554490363E-2"/>
                  <c:y val="-1.64282132356206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9136547552064115E-2"/>
                  <c:y val="-1.3690177696350569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ΒΙΟΜΗΧΑΝΙΕΣ'!$B$2:$V$2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ΒΙΟΜΗΧΑΝΙΕΣ'!$B$54:$V$54</c:f>
              <c:numCache>
                <c:formatCode>_-* #,##0.0\ _€_-;\-* #,##0.0\ _€_-;_-* "-"??\ _€_-;_-@_-</c:formatCode>
                <c:ptCount val="21"/>
                <c:pt idx="0" formatCode="General">
                  <c:v>3.5</c:v>
                </c:pt>
                <c:pt idx="1">
                  <c:v>3.1</c:v>
                </c:pt>
                <c:pt idx="2">
                  <c:v>3.4</c:v>
                </c:pt>
                <c:pt idx="3">
                  <c:v>3.8</c:v>
                </c:pt>
                <c:pt idx="4">
                  <c:v>3.9</c:v>
                </c:pt>
                <c:pt idx="5">
                  <c:v>4</c:v>
                </c:pt>
                <c:pt idx="6">
                  <c:v>3.9</c:v>
                </c:pt>
                <c:pt idx="7">
                  <c:v>3.9</c:v>
                </c:pt>
                <c:pt idx="8">
                  <c:v>3.9</c:v>
                </c:pt>
                <c:pt idx="9">
                  <c:v>4.2</c:v>
                </c:pt>
                <c:pt idx="10">
                  <c:v>4.2</c:v>
                </c:pt>
                <c:pt idx="11">
                  <c:v>4.3</c:v>
                </c:pt>
                <c:pt idx="12">
                  <c:v>4.4000000000000004</c:v>
                </c:pt>
                <c:pt idx="13">
                  <c:v>4.5999999999999996</c:v>
                </c:pt>
                <c:pt idx="14">
                  <c:v>4.8</c:v>
                </c:pt>
                <c:pt idx="15">
                  <c:v>4.5</c:v>
                </c:pt>
                <c:pt idx="16">
                  <c:v>4.3</c:v>
                </c:pt>
                <c:pt idx="17">
                  <c:v>4.5</c:v>
                </c:pt>
                <c:pt idx="18">
                  <c:v>4.5</c:v>
                </c:pt>
                <c:pt idx="19">
                  <c:v>4.4000000000000004</c:v>
                </c:pt>
                <c:pt idx="20">
                  <c:v>4.4000000000000004</c:v>
                </c:pt>
              </c:numCache>
            </c:numRef>
          </c:val>
        </c:ser>
        <c:dLbls>
          <c:showVal val="1"/>
        </c:dLbls>
        <c:marker val="1"/>
        <c:axId val="87580672"/>
        <c:axId val="87582208"/>
      </c:lineChart>
      <c:catAx>
        <c:axId val="8758067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582208"/>
        <c:crosses val="autoZero"/>
        <c:auto val="1"/>
        <c:lblAlgn val="ctr"/>
        <c:lblOffset val="100"/>
      </c:catAx>
      <c:valAx>
        <c:axId val="87582208"/>
        <c:scaling>
          <c:orientation val="minMax"/>
          <c:min val="2"/>
        </c:scaling>
        <c:axPos val="l"/>
        <c:numFmt formatCode="General" sourceLinked="1"/>
        <c:majorTickMark val="none"/>
        <c:tickLblPos val="none"/>
        <c:crossAx val="875806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ανταγωνιστικής θέσης επιχείρησης στην εξωτερική αγορά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8708267387412384E-3"/>
          <c:y val="0.18066685668805468"/>
          <c:w val="0.98225834652251753"/>
          <c:h val="0.47064943603716164"/>
        </c:manualLayout>
      </c:layout>
      <c:lineChart>
        <c:grouping val="standard"/>
        <c:ser>
          <c:idx val="0"/>
          <c:order val="0"/>
          <c:tx>
            <c:strRef>
              <c:f>'ΣΥΓΚΡΙΤΙΚΑ ΒΙΟΜΗΧΑΝΙΕΣ'!$A$56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>
                <c:manualLayout>
                  <c:x val="-2.8533601002438708E-2"/>
                  <c:y val="3.5764786922882347E-2"/>
                </c:manualLayout>
              </c:layout>
              <c:dLblPos val="r"/>
              <c:showVal val="1"/>
            </c:dLbl>
            <c:dLbl>
              <c:idx val="2"/>
              <c:spPr/>
              <c:txPr>
                <a:bodyPr/>
                <a:lstStyle/>
                <a:p>
                  <a:pPr algn="ctr">
                    <a:defRPr lang="en-US" sz="1400" b="1" i="0" u="none" strike="noStrike" kern="1200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ΒΙΟΜΗΧΑΝΙΕΣ'!$C$2:$V$2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ΒΙΟΜΗΧΑΝΙΕΣ'!$C$56:$V$56</c:f>
              <c:numCache>
                <c:formatCode>General</c:formatCode>
                <c:ptCount val="20"/>
                <c:pt idx="0">
                  <c:v>-2</c:v>
                </c:pt>
                <c:pt idx="1">
                  <c:v>-20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  <c:pt idx="6">
                  <c:v>10</c:v>
                </c:pt>
                <c:pt idx="7">
                  <c:v>13</c:v>
                </c:pt>
                <c:pt idx="8">
                  <c:v>13</c:v>
                </c:pt>
                <c:pt idx="9">
                  <c:v>10</c:v>
                </c:pt>
                <c:pt idx="10">
                  <c:v>6</c:v>
                </c:pt>
                <c:pt idx="11">
                  <c:v>14</c:v>
                </c:pt>
                <c:pt idx="12">
                  <c:v>-1</c:v>
                </c:pt>
                <c:pt idx="13">
                  <c:v>1</c:v>
                </c:pt>
                <c:pt idx="14">
                  <c:v>-5</c:v>
                </c:pt>
                <c:pt idx="15">
                  <c:v>18</c:v>
                </c:pt>
                <c:pt idx="16">
                  <c:v>9</c:v>
                </c:pt>
                <c:pt idx="17">
                  <c:v>5</c:v>
                </c:pt>
                <c:pt idx="18">
                  <c:v>6</c:v>
                </c:pt>
                <c:pt idx="19" formatCode="_-* #,##0\ _€_-;\-* #,##0\ _€_-;_-* &quot;-&quot;??\ _€_-;_-@_-">
                  <c:v>8</c:v>
                </c:pt>
              </c:numCache>
            </c:numRef>
          </c:val>
        </c:ser>
        <c:dLbls>
          <c:showVal val="1"/>
        </c:dLbls>
        <c:marker val="1"/>
        <c:axId val="87656704"/>
        <c:axId val="87662592"/>
      </c:lineChart>
      <c:catAx>
        <c:axId val="8765670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662592"/>
        <c:crosses val="autoZero"/>
        <c:auto val="1"/>
        <c:lblAlgn val="ctr"/>
        <c:lblOffset val="100"/>
      </c:catAx>
      <c:valAx>
        <c:axId val="87662592"/>
        <c:scaling>
          <c:orientation val="minMax"/>
        </c:scaling>
        <c:delete val="1"/>
        <c:axPos val="l"/>
        <c:numFmt formatCode="General" sourceLinked="1"/>
        <c:tickLblPos val="none"/>
        <c:crossAx val="87656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 dirty="0"/>
              <a:t>Εκτίμηση εξέλιξης οικονομικής κατάστασης νοικοκυριών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645663026688791E-2"/>
          <c:y val="0.2087576719169035"/>
          <c:w val="0.97582033895875364"/>
          <c:h val="0.47105620185207886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ΚΑΤΑΝΑΛΩΤΕΣ'!$A$12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5.179789611190156E-2"/>
                  <c:y val="-5.497304623566776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7530897104622799E-2"/>
                  <c:y val="-9.244042497956658E-4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9040568073081485E-2"/>
                  <c:y val="-3.221572329424794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329434274327943E-2"/>
                  <c:y val="-3.22157232942479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ΚΑΤΑΝΑΛΩΤΕΣ'!$B$12:$V$12</c:f>
              <c:numCache>
                <c:formatCode>General</c:formatCode>
                <c:ptCount val="21"/>
                <c:pt idx="0">
                  <c:v>-23</c:v>
                </c:pt>
                <c:pt idx="1">
                  <c:v>-13</c:v>
                </c:pt>
                <c:pt idx="2">
                  <c:v>-47</c:v>
                </c:pt>
                <c:pt idx="3">
                  <c:v>-47</c:v>
                </c:pt>
                <c:pt idx="4">
                  <c:v>-44</c:v>
                </c:pt>
                <c:pt idx="5">
                  <c:v>-65</c:v>
                </c:pt>
                <c:pt idx="6">
                  <c:v>-57</c:v>
                </c:pt>
                <c:pt idx="7">
                  <c:v>-56</c:v>
                </c:pt>
                <c:pt idx="8">
                  <c:v>-40</c:v>
                </c:pt>
                <c:pt idx="9">
                  <c:v>-31</c:v>
                </c:pt>
                <c:pt idx="10">
                  <c:v>-20</c:v>
                </c:pt>
                <c:pt idx="11">
                  <c:v>-26</c:v>
                </c:pt>
                <c:pt idx="12">
                  <c:v>-6</c:v>
                </c:pt>
                <c:pt idx="13">
                  <c:v>-30</c:v>
                </c:pt>
                <c:pt idx="14">
                  <c:v>-31</c:v>
                </c:pt>
                <c:pt idx="15">
                  <c:v>-39</c:v>
                </c:pt>
                <c:pt idx="16">
                  <c:v>-38</c:v>
                </c:pt>
                <c:pt idx="17">
                  <c:v>-24</c:v>
                </c:pt>
                <c:pt idx="18">
                  <c:v>-20</c:v>
                </c:pt>
                <c:pt idx="19">
                  <c:v>-13</c:v>
                </c:pt>
                <c:pt idx="20">
                  <c:v>-7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3263898097344017E-2"/>
                  <c:y val="-3.79050540296028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6195902068228989E-2"/>
                  <c:y val="1.9202611178818136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4773569065802727E-2"/>
                  <c:y val="-5.497304623566776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9040568073081485E-2"/>
                  <c:y val="4.459024163304400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618235070655243E-2"/>
                  <c:y val="7.6095918532367709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885234077933998E-2"/>
                  <c:y val="-9.244042497956658E-4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040568073081485E-2"/>
                  <c:y val="-3.79050540296028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040568073081485E-2"/>
                  <c:y val="-2.937105792657045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196014062953583E-2"/>
                  <c:y val="-3.5060388661925415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1885234077933998E-2"/>
                  <c:y val="-3.506038866192541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ΚΑΤΑΝΑΛΩΤΕΣ'!$B$13:$V$13</c:f>
              <c:numCache>
                <c:formatCode>General</c:formatCode>
                <c:ptCount val="21"/>
                <c:pt idx="0">
                  <c:v>-39</c:v>
                </c:pt>
                <c:pt idx="1">
                  <c:v>-22</c:v>
                </c:pt>
                <c:pt idx="2">
                  <c:v>-45</c:v>
                </c:pt>
                <c:pt idx="3">
                  <c:v>-57</c:v>
                </c:pt>
                <c:pt idx="4">
                  <c:v>-55</c:v>
                </c:pt>
                <c:pt idx="5">
                  <c:v>-66</c:v>
                </c:pt>
                <c:pt idx="6">
                  <c:v>-73</c:v>
                </c:pt>
                <c:pt idx="7">
                  <c:v>-71</c:v>
                </c:pt>
                <c:pt idx="8">
                  <c:v>-63</c:v>
                </c:pt>
                <c:pt idx="9">
                  <c:v>-64</c:v>
                </c:pt>
                <c:pt idx="10">
                  <c:v>-49</c:v>
                </c:pt>
                <c:pt idx="11">
                  <c:v>-47</c:v>
                </c:pt>
                <c:pt idx="12">
                  <c:v>-20</c:v>
                </c:pt>
                <c:pt idx="13">
                  <c:v>-52</c:v>
                </c:pt>
                <c:pt idx="14">
                  <c:v>-63</c:v>
                </c:pt>
                <c:pt idx="15">
                  <c:v>-56</c:v>
                </c:pt>
                <c:pt idx="16">
                  <c:v>-69</c:v>
                </c:pt>
                <c:pt idx="17">
                  <c:v>-45</c:v>
                </c:pt>
                <c:pt idx="18">
                  <c:v>-51</c:v>
                </c:pt>
                <c:pt idx="19">
                  <c:v>-38</c:v>
                </c:pt>
                <c:pt idx="20">
                  <c:v>-26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ΚΑΤΑΝΑΛΩΤΕΣ'!$A$14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ΚΑΤΑΝΑΛΩΤΕΣ'!$B$14:$V$14</c:f>
              <c:numCache>
                <c:formatCode>General</c:formatCode>
                <c:ptCount val="21"/>
                <c:pt idx="0">
                  <c:v>-10</c:v>
                </c:pt>
                <c:pt idx="1">
                  <c:v>-2</c:v>
                </c:pt>
                <c:pt idx="2">
                  <c:v>-2</c:v>
                </c:pt>
                <c:pt idx="3">
                  <c:v>-4</c:v>
                </c:pt>
                <c:pt idx="4">
                  <c:v>-7</c:v>
                </c:pt>
                <c:pt idx="5">
                  <c:v>-9</c:v>
                </c:pt>
                <c:pt idx="6">
                  <c:v>-9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-2</c:v>
                </c:pt>
                <c:pt idx="11">
                  <c:v>-3</c:v>
                </c:pt>
                <c:pt idx="12">
                  <c:v>1</c:v>
                </c:pt>
                <c:pt idx="13">
                  <c:v>1</c:v>
                </c:pt>
                <c:pt idx="14">
                  <c:v>0.5</c:v>
                </c:pt>
                <c:pt idx="15">
                  <c:v>0.60000000000000009</c:v>
                </c:pt>
                <c:pt idx="16">
                  <c:v>0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marker val="1"/>
        <c:axId val="78486144"/>
        <c:axId val="78524800"/>
      </c:lineChart>
      <c:catAx>
        <c:axId val="7848614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8524800"/>
        <c:crosses val="autoZero"/>
        <c:auto val="1"/>
        <c:lblAlgn val="ctr"/>
        <c:lblOffset val="100"/>
      </c:catAx>
      <c:valAx>
        <c:axId val="78524800"/>
        <c:scaling>
          <c:orientation val="minMax"/>
        </c:scaling>
        <c:delete val="1"/>
        <c:axPos val="l"/>
        <c:numFmt formatCode="General" sourceLinked="1"/>
        <c:tickLblPos val="none"/>
        <c:crossAx val="784861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ΔΕΙΚΤΗΣ ΕΠΙΧΕΙΡΗΜΑΤΙΚΩΝ ΠΡΟΣΔΟΚΙΩΝ (ΛΙΑΝΙΚΟ ΕΜΠΟΡΙΟ)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582458442694663E-2"/>
          <c:y val="0.21752207682431654"/>
          <c:w val="0.97228477690288728"/>
          <c:h val="0.45161892854059527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946883202099738E-2"/>
                  <c:y val="-1.962096349920298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9746609798775154E-2"/>
                  <c:y val="3.622929946920262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357720909886263E-2"/>
                  <c:y val="-4.313686369642639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357720909886263E-2"/>
                  <c:y val="3.035032441989676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0024387576552935E-2"/>
                  <c:y val="-3.725788864712054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6968832020997379E-2"/>
                  <c:y val="4.798724956781432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5579943132108488E-2"/>
                  <c:y val="-2.843942607316176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1135498687664048E-2"/>
                  <c:y val="-1.9840383512854244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ΕΜΠΟΡΙΚΕΣ'!$B$4:$V$4</c:f>
              <c:numCache>
                <c:formatCode>General</c:formatCode>
                <c:ptCount val="21"/>
                <c:pt idx="0">
                  <c:v>-32</c:v>
                </c:pt>
                <c:pt idx="1">
                  <c:v>-28</c:v>
                </c:pt>
                <c:pt idx="2">
                  <c:v>-41</c:v>
                </c:pt>
                <c:pt idx="3">
                  <c:v>-43</c:v>
                </c:pt>
                <c:pt idx="4">
                  <c:v>-32</c:v>
                </c:pt>
                <c:pt idx="5">
                  <c:v>-37</c:v>
                </c:pt>
                <c:pt idx="6">
                  <c:v>-37</c:v>
                </c:pt>
                <c:pt idx="7">
                  <c:v>-31</c:v>
                </c:pt>
                <c:pt idx="8">
                  <c:v>-29</c:v>
                </c:pt>
                <c:pt idx="9">
                  <c:v>-17</c:v>
                </c:pt>
                <c:pt idx="10">
                  <c:v>-17</c:v>
                </c:pt>
                <c:pt idx="11">
                  <c:v>-18</c:v>
                </c:pt>
                <c:pt idx="12">
                  <c:v>-20</c:v>
                </c:pt>
                <c:pt idx="13">
                  <c:v>-19</c:v>
                </c:pt>
                <c:pt idx="14">
                  <c:v>-26</c:v>
                </c:pt>
                <c:pt idx="15">
                  <c:v>-20</c:v>
                </c:pt>
                <c:pt idx="16">
                  <c:v>-18</c:v>
                </c:pt>
                <c:pt idx="17">
                  <c:v>-13</c:v>
                </c:pt>
                <c:pt idx="18">
                  <c:v>-6</c:v>
                </c:pt>
                <c:pt idx="19" formatCode="0">
                  <c:v>-10</c:v>
                </c:pt>
                <c:pt idx="20" formatCode="0">
                  <c:v>-10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1135498687664048E-2"/>
                  <c:y val="5.8789750493058526E-3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4191054243219597E-2"/>
                  <c:y val="4.1152825345140968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ΕΜΠΟΡΙΚΕΣ'!$B$5:$V$5</c:f>
              <c:numCache>
                <c:formatCode>General</c:formatCode>
                <c:ptCount val="21"/>
                <c:pt idx="0">
                  <c:v>-38</c:v>
                </c:pt>
                <c:pt idx="1">
                  <c:v>-7</c:v>
                </c:pt>
                <c:pt idx="2">
                  <c:v>-32</c:v>
                </c:pt>
                <c:pt idx="3">
                  <c:v>-45</c:v>
                </c:pt>
                <c:pt idx="4">
                  <c:v>-22</c:v>
                </c:pt>
                <c:pt idx="5">
                  <c:v>-41</c:v>
                </c:pt>
                <c:pt idx="6">
                  <c:v>-36</c:v>
                </c:pt>
                <c:pt idx="7">
                  <c:v>-37</c:v>
                </c:pt>
                <c:pt idx="8">
                  <c:v>-26</c:v>
                </c:pt>
                <c:pt idx="9">
                  <c:v>-23</c:v>
                </c:pt>
                <c:pt idx="10">
                  <c:v>-10</c:v>
                </c:pt>
                <c:pt idx="11">
                  <c:v>-3</c:v>
                </c:pt>
                <c:pt idx="12">
                  <c:v>-4</c:v>
                </c:pt>
                <c:pt idx="13">
                  <c:v>-20</c:v>
                </c:pt>
                <c:pt idx="14">
                  <c:v>3</c:v>
                </c:pt>
                <c:pt idx="15">
                  <c:v>15</c:v>
                </c:pt>
                <c:pt idx="16">
                  <c:v>3</c:v>
                </c:pt>
                <c:pt idx="17">
                  <c:v>0</c:v>
                </c:pt>
                <c:pt idx="18">
                  <c:v>2</c:v>
                </c:pt>
                <c:pt idx="19" formatCode="0">
                  <c:v>21</c:v>
                </c:pt>
                <c:pt idx="20" formatCode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2.4191054243219597E-2"/>
                  <c:y val="1.763692514791756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2746609798775158E-2"/>
                  <c:y val="-3.5273850295835116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158333333333334E-2"/>
                  <c:y val="-2.3515900197223411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158333333333334E-2"/>
                  <c:y val="-2.057641267257049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ΕΜΠΟΡΙΚΕΣ'!$B$6:$V$6</c:f>
              <c:numCache>
                <c:formatCode>General</c:formatCode>
                <c:ptCount val="21"/>
                <c:pt idx="0">
                  <c:v>-22</c:v>
                </c:pt>
                <c:pt idx="1">
                  <c:v>-11</c:v>
                </c:pt>
                <c:pt idx="2">
                  <c:v>-4</c:v>
                </c:pt>
                <c:pt idx="3">
                  <c:v>1</c:v>
                </c:pt>
                <c:pt idx="4">
                  <c:v>0.5</c:v>
                </c:pt>
                <c:pt idx="5">
                  <c:v>-13</c:v>
                </c:pt>
                <c:pt idx="6">
                  <c:v>-11</c:v>
                </c:pt>
                <c:pt idx="7">
                  <c:v>-15</c:v>
                </c:pt>
                <c:pt idx="8">
                  <c:v>-13</c:v>
                </c:pt>
                <c:pt idx="9">
                  <c:v>-0.4</c:v>
                </c:pt>
                <c:pt idx="10">
                  <c:v>0.5</c:v>
                </c:pt>
                <c:pt idx="11">
                  <c:v>-2</c:v>
                </c:pt>
                <c:pt idx="12">
                  <c:v>2</c:v>
                </c:pt>
                <c:pt idx="13">
                  <c:v>9</c:v>
                </c:pt>
                <c:pt idx="14">
                  <c:v>5</c:v>
                </c:pt>
                <c:pt idx="15">
                  <c:v>1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4</c:v>
                </c:pt>
                <c:pt idx="20" formatCode="0">
                  <c:v>2</c:v>
                </c:pt>
              </c:numCache>
            </c:numRef>
          </c:val>
        </c:ser>
        <c:dLbls>
          <c:showVal val="1"/>
        </c:dLbls>
        <c:marker val="1"/>
        <c:axId val="87737088"/>
        <c:axId val="87738624"/>
      </c:lineChart>
      <c:catAx>
        <c:axId val="8773708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738624"/>
        <c:crosses val="autoZero"/>
        <c:auto val="1"/>
        <c:lblAlgn val="ctr"/>
        <c:lblOffset val="100"/>
      </c:catAx>
      <c:valAx>
        <c:axId val="87738624"/>
        <c:scaling>
          <c:orientation val="minMax"/>
        </c:scaling>
        <c:delete val="1"/>
        <c:axPos val="l"/>
        <c:numFmt formatCode="General" sourceLinked="1"/>
        <c:tickLblPos val="none"/>
        <c:crossAx val="877370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πωλήσεων κατά το τελευταίο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4414205656625419E-2"/>
          <c:y val="0.18757742496165669"/>
          <c:w val="0.95329087048834571"/>
          <c:h val="0.43183175439950572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3975140648709656E-2"/>
                  <c:y val="2.827032473963868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583718165732668E-2"/>
                  <c:y val="4.196050243598926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2843760784893762E-2"/>
                  <c:y val="3.374639581817891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409450716801701E-2"/>
                  <c:y val="2.553228920036857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018028233824716E-2"/>
                  <c:y val="3.922246689671914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7278070852985807E-2"/>
                  <c:y val="3.922246689671914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235183267870747E-2"/>
                  <c:y val="3.374639581817891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7018028233824716E-2"/>
                  <c:y val="3.922246689671914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4235183267870747E-2"/>
                  <c:y val="2.553228920036857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2843760784893762E-2"/>
                  <c:y val="2.827032473963868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2843760784893762E-2"/>
                  <c:y val="4.469853797525937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5626605750847731E-2"/>
                  <c:y val="4.196050243598926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4235183267870747E-2"/>
                  <c:y val="3.922246689671914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8409560277627033E-2"/>
                  <c:y val="3.922246689671914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ΕΜΠΟΡΙΚΕΣ'!$B$8:$V$8</c:f>
              <c:numCache>
                <c:formatCode>General</c:formatCode>
                <c:ptCount val="21"/>
                <c:pt idx="0">
                  <c:v>-64</c:v>
                </c:pt>
                <c:pt idx="1">
                  <c:v>-64</c:v>
                </c:pt>
                <c:pt idx="2">
                  <c:v>-73</c:v>
                </c:pt>
                <c:pt idx="3">
                  <c:v>-75</c:v>
                </c:pt>
                <c:pt idx="4">
                  <c:v>-76</c:v>
                </c:pt>
                <c:pt idx="5">
                  <c:v>-71</c:v>
                </c:pt>
                <c:pt idx="6">
                  <c:v>-77</c:v>
                </c:pt>
                <c:pt idx="7">
                  <c:v>-65</c:v>
                </c:pt>
                <c:pt idx="8">
                  <c:v>-71</c:v>
                </c:pt>
                <c:pt idx="9">
                  <c:v>-45</c:v>
                </c:pt>
                <c:pt idx="10">
                  <c:v>-50</c:v>
                </c:pt>
                <c:pt idx="11">
                  <c:v>-49</c:v>
                </c:pt>
                <c:pt idx="12">
                  <c:v>-54</c:v>
                </c:pt>
                <c:pt idx="13">
                  <c:v>-60</c:v>
                </c:pt>
                <c:pt idx="14">
                  <c:v>-66</c:v>
                </c:pt>
                <c:pt idx="15">
                  <c:v>-50</c:v>
                </c:pt>
                <c:pt idx="16">
                  <c:v>-62</c:v>
                </c:pt>
                <c:pt idx="17">
                  <c:v>-37</c:v>
                </c:pt>
                <c:pt idx="18">
                  <c:v>-40</c:v>
                </c:pt>
                <c:pt idx="19">
                  <c:v>-36</c:v>
                </c:pt>
                <c:pt idx="20" formatCode="0">
                  <c:v>-38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1"/>
              <c:layout>
                <c:manualLayout>
                  <c:x val="-2.1396681402597685E-2"/>
                  <c:y val="1.9166248774890791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8635474699666392E-2"/>
                  <c:y val="-2.464231985343101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7244052216689404E-2"/>
                  <c:y val="-3.2856426471241332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ΕΜΠΟΡΙΚΕΣ'!$B$9:$V$9</c:f>
              <c:numCache>
                <c:formatCode>General</c:formatCode>
                <c:ptCount val="21"/>
                <c:pt idx="0">
                  <c:v>-26</c:v>
                </c:pt>
                <c:pt idx="1">
                  <c:v>-5</c:v>
                </c:pt>
                <c:pt idx="2">
                  <c:v>-45</c:v>
                </c:pt>
                <c:pt idx="3">
                  <c:v>-68</c:v>
                </c:pt>
                <c:pt idx="4">
                  <c:v>-36</c:v>
                </c:pt>
                <c:pt idx="5">
                  <c:v>-62</c:v>
                </c:pt>
                <c:pt idx="6">
                  <c:v>-59</c:v>
                </c:pt>
                <c:pt idx="7">
                  <c:v>-69</c:v>
                </c:pt>
                <c:pt idx="8">
                  <c:v>-53</c:v>
                </c:pt>
                <c:pt idx="9">
                  <c:v>-37</c:v>
                </c:pt>
                <c:pt idx="10">
                  <c:v>-18</c:v>
                </c:pt>
                <c:pt idx="11">
                  <c:v>-6</c:v>
                </c:pt>
                <c:pt idx="12">
                  <c:v>-9</c:v>
                </c:pt>
                <c:pt idx="13">
                  <c:v>-34</c:v>
                </c:pt>
                <c:pt idx="14">
                  <c:v>6</c:v>
                </c:pt>
                <c:pt idx="15">
                  <c:v>21</c:v>
                </c:pt>
                <c:pt idx="16">
                  <c:v>4</c:v>
                </c:pt>
                <c:pt idx="17">
                  <c:v>-3</c:v>
                </c:pt>
                <c:pt idx="18">
                  <c:v>-9</c:v>
                </c:pt>
                <c:pt idx="19">
                  <c:v>19</c:v>
                </c:pt>
                <c:pt idx="20" formatCode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ΕΜΠΟΡΙΚΕΣ'!$A$10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6"/>
              <c:layout>
                <c:manualLayout>
                  <c:x val="-2.5852629733712308E-2"/>
                  <c:y val="-2.1904284314160905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1678362284781458E-2"/>
                  <c:y val="1.3690177696350569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8839860419508404E-2"/>
                  <c:y val="1.642821323562068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ΕΜΠΟΡΙΚΕΣ'!$B$10:$V$10</c:f>
              <c:numCache>
                <c:formatCode>General</c:formatCode>
                <c:ptCount val="21"/>
                <c:pt idx="0">
                  <c:v>-49</c:v>
                </c:pt>
                <c:pt idx="1">
                  <c:v>-13</c:v>
                </c:pt>
                <c:pt idx="2">
                  <c:v>-6</c:v>
                </c:pt>
                <c:pt idx="3">
                  <c:v>1</c:v>
                </c:pt>
                <c:pt idx="4">
                  <c:v>5</c:v>
                </c:pt>
                <c:pt idx="5">
                  <c:v>-14</c:v>
                </c:pt>
                <c:pt idx="6">
                  <c:v>-10</c:v>
                </c:pt>
                <c:pt idx="7">
                  <c:v>-20</c:v>
                </c:pt>
                <c:pt idx="8">
                  <c:v>-19</c:v>
                </c:pt>
                <c:pt idx="9">
                  <c:v>1</c:v>
                </c:pt>
                <c:pt idx="10">
                  <c:v>1</c:v>
                </c:pt>
                <c:pt idx="11">
                  <c:v>-0.2</c:v>
                </c:pt>
                <c:pt idx="12">
                  <c:v>6</c:v>
                </c:pt>
                <c:pt idx="13">
                  <c:v>19</c:v>
                </c:pt>
                <c:pt idx="14">
                  <c:v>15</c:v>
                </c:pt>
                <c:pt idx="15">
                  <c:v>7</c:v>
                </c:pt>
                <c:pt idx="16">
                  <c:v>10</c:v>
                </c:pt>
                <c:pt idx="17">
                  <c:v>13</c:v>
                </c:pt>
                <c:pt idx="18">
                  <c:v>10</c:v>
                </c:pt>
                <c:pt idx="19">
                  <c:v>12</c:v>
                </c:pt>
                <c:pt idx="20" formatCode="0">
                  <c:v>7</c:v>
                </c:pt>
              </c:numCache>
            </c:numRef>
          </c:val>
        </c:ser>
        <c:dLbls>
          <c:showVal val="1"/>
        </c:dLbls>
        <c:marker val="1"/>
        <c:axId val="87554304"/>
        <c:axId val="87797760"/>
      </c:lineChart>
      <c:catAx>
        <c:axId val="8755430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797760"/>
        <c:crosses val="autoZero"/>
        <c:auto val="1"/>
        <c:lblAlgn val="ctr"/>
        <c:lblOffset val="100"/>
      </c:catAx>
      <c:valAx>
        <c:axId val="87797760"/>
        <c:scaling>
          <c:orientation val="minMax"/>
        </c:scaling>
        <c:delete val="1"/>
        <c:axPos val="l"/>
        <c:numFmt formatCode="General" sourceLinked="1"/>
        <c:tickLblPos val="none"/>
        <c:crossAx val="87554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πωλήσεων κατά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772863539100897E-2"/>
          <c:y val="0.22404639724500774"/>
          <c:w val="0.9756237563486625"/>
          <c:h val="0.43328873842268262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ΕΜΠΟΡΙΚΕΣ'!$A$20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5012144088777855E-2"/>
                  <c:y val="-3.493986521929088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14435071803224E-2"/>
                  <c:y val="3.688536758825102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276557347286611E-2"/>
                  <c:y val="2.491449545366071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214435071803224E-2"/>
                  <c:y val="-1.399083898375779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710454032659422E-2"/>
                  <c:y val="-2.596171111834809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540970605795384E-2"/>
                  <c:y val="-2.596194676543736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01225699402867E-2"/>
                  <c:y val="-2.596171111834803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276557347286611E-2"/>
                  <c:y val="6.9581872517752476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6408763976541003E-2"/>
                  <c:y val="3.688536758825102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4917511423753286E-2"/>
                  <c:y val="3.089993152095581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4974867291168192E-2"/>
                  <c:y val="-3.49403365134693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ΕΜΠΟΡΙΚΕΣ'!$B$20:$V$20</c:f>
              <c:numCache>
                <c:formatCode>General</c:formatCode>
                <c:ptCount val="21"/>
                <c:pt idx="0">
                  <c:v>-25</c:v>
                </c:pt>
                <c:pt idx="1">
                  <c:v>-24</c:v>
                </c:pt>
                <c:pt idx="2">
                  <c:v>-44</c:v>
                </c:pt>
                <c:pt idx="3">
                  <c:v>-48</c:v>
                </c:pt>
                <c:pt idx="4">
                  <c:v>-32</c:v>
                </c:pt>
                <c:pt idx="5">
                  <c:v>-60</c:v>
                </c:pt>
                <c:pt idx="6">
                  <c:v>-40</c:v>
                </c:pt>
                <c:pt idx="7">
                  <c:v>-43</c:v>
                </c:pt>
                <c:pt idx="8">
                  <c:v>-28</c:v>
                </c:pt>
                <c:pt idx="9">
                  <c:v>-22</c:v>
                </c:pt>
                <c:pt idx="10">
                  <c:v>-11</c:v>
                </c:pt>
                <c:pt idx="11">
                  <c:v>-24</c:v>
                </c:pt>
                <c:pt idx="12">
                  <c:v>-9</c:v>
                </c:pt>
                <c:pt idx="13">
                  <c:v>-25</c:v>
                </c:pt>
                <c:pt idx="14">
                  <c:v>-34</c:v>
                </c:pt>
                <c:pt idx="15">
                  <c:v>-31</c:v>
                </c:pt>
                <c:pt idx="16">
                  <c:v>-16</c:v>
                </c:pt>
                <c:pt idx="17">
                  <c:v>-17</c:v>
                </c:pt>
                <c:pt idx="18">
                  <c:v>6</c:v>
                </c:pt>
                <c:pt idx="19">
                  <c:v>-7</c:v>
                </c:pt>
                <c:pt idx="20">
                  <c:v>4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ΕΜΠΟΡΙΚΕΣ'!$A$21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5012144088777855E-2"/>
                  <c:y val="4.48907705047136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408763976541003E-2"/>
                  <c:y val="3.291989837012335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3541083511046199E-2"/>
                  <c:y val="3.890533443741849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276557347286611E-2"/>
                  <c:y val="2.992718033647576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862780377609354E-2"/>
                  <c:y val="2.3941744269180613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4974867291168192E-2"/>
                  <c:y val="3.890533443741849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80756970995996E-2"/>
                  <c:y val="-3.291989837012335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3.0943490470345215E-2"/>
                  <c:y val="-3.890533443741849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ΕΜΠΟΡΙΚΕΣ'!$B$21:$V$21</c:f>
              <c:numCache>
                <c:formatCode>General</c:formatCode>
                <c:ptCount val="21"/>
                <c:pt idx="0">
                  <c:v>-32</c:v>
                </c:pt>
                <c:pt idx="1">
                  <c:v>-15</c:v>
                </c:pt>
                <c:pt idx="2">
                  <c:v>-45</c:v>
                </c:pt>
                <c:pt idx="3">
                  <c:v>-39</c:v>
                </c:pt>
                <c:pt idx="4">
                  <c:v>-18</c:v>
                </c:pt>
                <c:pt idx="5">
                  <c:v>-41</c:v>
                </c:pt>
                <c:pt idx="6">
                  <c:v>-50</c:v>
                </c:pt>
                <c:pt idx="7">
                  <c:v>-54</c:v>
                </c:pt>
                <c:pt idx="8">
                  <c:v>-36</c:v>
                </c:pt>
                <c:pt idx="9">
                  <c:v>-39</c:v>
                </c:pt>
                <c:pt idx="10">
                  <c:v>-15</c:v>
                </c:pt>
                <c:pt idx="11">
                  <c:v>-0.1</c:v>
                </c:pt>
                <c:pt idx="12">
                  <c:v>-9</c:v>
                </c:pt>
                <c:pt idx="13">
                  <c:v>-39</c:v>
                </c:pt>
                <c:pt idx="14">
                  <c:v>-5</c:v>
                </c:pt>
                <c:pt idx="15">
                  <c:v>27</c:v>
                </c:pt>
                <c:pt idx="16">
                  <c:v>13</c:v>
                </c:pt>
                <c:pt idx="17">
                  <c:v>4</c:v>
                </c:pt>
                <c:pt idx="18">
                  <c:v>20</c:v>
                </c:pt>
                <c:pt idx="19">
                  <c:v>42</c:v>
                </c:pt>
                <c:pt idx="20">
                  <c:v>18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ΕΜΠΟΡΙΚΕΣ'!$A$22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5.221890431325156E-2"/>
                  <c:y val="5.9854360672951523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4974867291168192E-2"/>
                  <c:y val="-2.9927180336475765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1.8038420301989936E-2"/>
                  <c:y val="-3.591261640377092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80756970995996E-2"/>
                  <c:y val="2.9927180336475766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7.170838289873846E-3"/>
                  <c:y val="2.394174426918061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ΕΜΠΟΡΙΚΕΣ'!$B$22:$V$22</c:f>
              <c:numCache>
                <c:formatCode>General</c:formatCode>
                <c:ptCount val="21"/>
                <c:pt idx="0">
                  <c:v>-27</c:v>
                </c:pt>
                <c:pt idx="1">
                  <c:v>-11</c:v>
                </c:pt>
                <c:pt idx="2">
                  <c:v>3</c:v>
                </c:pt>
                <c:pt idx="3">
                  <c:v>13</c:v>
                </c:pt>
                <c:pt idx="4">
                  <c:v>10</c:v>
                </c:pt>
                <c:pt idx="5">
                  <c:v>-9</c:v>
                </c:pt>
                <c:pt idx="6">
                  <c:v>-6</c:v>
                </c:pt>
                <c:pt idx="7">
                  <c:v>-11</c:v>
                </c:pt>
                <c:pt idx="8">
                  <c:v>-8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13</c:v>
                </c:pt>
                <c:pt idx="13">
                  <c:v>20</c:v>
                </c:pt>
                <c:pt idx="14">
                  <c:v>13</c:v>
                </c:pt>
                <c:pt idx="15">
                  <c:v>10</c:v>
                </c:pt>
                <c:pt idx="16">
                  <c:v>14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11</c:v>
                </c:pt>
              </c:numCache>
            </c:numRef>
          </c:val>
        </c:ser>
        <c:dLbls>
          <c:showVal val="1"/>
        </c:dLbls>
        <c:marker val="1"/>
        <c:axId val="87830528"/>
        <c:axId val="87832064"/>
      </c:lineChart>
      <c:catAx>
        <c:axId val="8783052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832064"/>
        <c:crosses val="autoZero"/>
        <c:auto val="1"/>
        <c:lblAlgn val="ctr"/>
        <c:lblOffset val="100"/>
      </c:catAx>
      <c:valAx>
        <c:axId val="87832064"/>
        <c:scaling>
          <c:orientation val="minMax"/>
        </c:scaling>
        <c:delete val="1"/>
        <c:axPos val="l"/>
        <c:numFmt formatCode="General" sourceLinked="1"/>
        <c:tickLblPos val="none"/>
        <c:crossAx val="878305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τρέχοντος όγκου αποθεμάτων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851409596123936E-2"/>
          <c:y val="0.21841266378087784"/>
          <c:w val="0.96858544320947493"/>
          <c:h val="0.4076144626010485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ΕΜΠΟΡΙΚΕΣ'!$A$12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5"/>
              <c:layout>
                <c:manualLayout>
                  <c:x val="-3.2010691293400485E-2"/>
                  <c:y val="3.256936971128517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7722428891677789E-2"/>
                  <c:y val="1.6714149098999001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7726888094692505E-2"/>
                  <c:y val="2.464175940514208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4871019295553867E-2"/>
                  <c:y val="2.728429617385645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915482249426184E-2"/>
                  <c:y val="3.256936971128517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ΕΜΠΟΡΙΚΕΣ'!$B$12:$V$12</c:f>
              <c:numCache>
                <c:formatCode>General</c:formatCode>
                <c:ptCount val="21"/>
                <c:pt idx="0">
                  <c:v>5</c:v>
                </c:pt>
                <c:pt idx="1">
                  <c:v>-4</c:v>
                </c:pt>
                <c:pt idx="2">
                  <c:v>5</c:v>
                </c:pt>
                <c:pt idx="3">
                  <c:v>4</c:v>
                </c:pt>
                <c:pt idx="4">
                  <c:v>-12</c:v>
                </c:pt>
                <c:pt idx="5">
                  <c:v>-19</c:v>
                </c:pt>
                <c:pt idx="6">
                  <c:v>-7</c:v>
                </c:pt>
                <c:pt idx="7">
                  <c:v>-16</c:v>
                </c:pt>
                <c:pt idx="8">
                  <c:v>-11</c:v>
                </c:pt>
                <c:pt idx="9">
                  <c:v>-16</c:v>
                </c:pt>
                <c:pt idx="10">
                  <c:v>-9</c:v>
                </c:pt>
                <c:pt idx="11">
                  <c:v>-20</c:v>
                </c:pt>
                <c:pt idx="12">
                  <c:v>-3</c:v>
                </c:pt>
                <c:pt idx="13">
                  <c:v>-27</c:v>
                </c:pt>
                <c:pt idx="14">
                  <c:v>-23</c:v>
                </c:pt>
                <c:pt idx="15">
                  <c:v>-20</c:v>
                </c:pt>
                <c:pt idx="16">
                  <c:v>-24</c:v>
                </c:pt>
                <c:pt idx="17">
                  <c:v>-15</c:v>
                </c:pt>
                <c:pt idx="18">
                  <c:v>-16</c:v>
                </c:pt>
                <c:pt idx="19">
                  <c:v>-12</c:v>
                </c:pt>
                <c:pt idx="20" formatCode="0">
                  <c:v>-4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5"/>
              <c:layout>
                <c:manualLayout>
                  <c:x val="-2.5103086744428748E-2"/>
                  <c:y val="-3.171044122457234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ΕΜΠΟΡΙΚΕΣ'!$B$13:$V$13</c:f>
              <c:numCache>
                <c:formatCode>General</c:formatCode>
                <c:ptCount val="21"/>
                <c:pt idx="0">
                  <c:v>33</c:v>
                </c:pt>
                <c:pt idx="1">
                  <c:v>10</c:v>
                </c:pt>
                <c:pt idx="2">
                  <c:v>7</c:v>
                </c:pt>
                <c:pt idx="3">
                  <c:v>28</c:v>
                </c:pt>
                <c:pt idx="4">
                  <c:v>12</c:v>
                </c:pt>
                <c:pt idx="5">
                  <c:v>19</c:v>
                </c:pt>
                <c:pt idx="6">
                  <c:v>-1</c:v>
                </c:pt>
                <c:pt idx="7">
                  <c:v>-12</c:v>
                </c:pt>
                <c:pt idx="8">
                  <c:v>-11</c:v>
                </c:pt>
                <c:pt idx="9">
                  <c:v>-8</c:v>
                </c:pt>
                <c:pt idx="10">
                  <c:v>-4</c:v>
                </c:pt>
                <c:pt idx="11">
                  <c:v>2</c:v>
                </c:pt>
                <c:pt idx="12">
                  <c:v>-6</c:v>
                </c:pt>
                <c:pt idx="13">
                  <c:v>-13</c:v>
                </c:pt>
                <c:pt idx="14">
                  <c:v>-8</c:v>
                </c:pt>
                <c:pt idx="15">
                  <c:v>3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-3</c:v>
                </c:pt>
                <c:pt idx="20" formatCode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ΕΜΠΟΡΙΚΕΣ'!$A$14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1.7906297370599348E-2"/>
                  <c:y val="2.642536768714363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9391349146151423E-2"/>
                  <c:y val="-2.378283091842926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5103086744428748E-2"/>
                  <c:y val="2.6425367687144125E-3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9386889943136724E-2"/>
                  <c:y val="-1.84977573810005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ΕΜΠΟΡΙΚΕΣ'!$B$14:$V$14</c:f>
              <c:numCache>
                <c:formatCode>General</c:formatCode>
                <c:ptCount val="21"/>
                <c:pt idx="0">
                  <c:v>13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13</c:v>
                </c:pt>
                <c:pt idx="5">
                  <c:v>17</c:v>
                </c:pt>
                <c:pt idx="6">
                  <c:v>18</c:v>
                </c:pt>
                <c:pt idx="7">
                  <c:v>15</c:v>
                </c:pt>
                <c:pt idx="8">
                  <c:v>13</c:v>
                </c:pt>
                <c:pt idx="9">
                  <c:v>8</c:v>
                </c:pt>
                <c:pt idx="10">
                  <c:v>7</c:v>
                </c:pt>
                <c:pt idx="11">
                  <c:v>11</c:v>
                </c:pt>
                <c:pt idx="12">
                  <c:v>13</c:v>
                </c:pt>
                <c:pt idx="13">
                  <c:v>11</c:v>
                </c:pt>
                <c:pt idx="14">
                  <c:v>14</c:v>
                </c:pt>
                <c:pt idx="15">
                  <c:v>14</c:v>
                </c:pt>
                <c:pt idx="16">
                  <c:v>11</c:v>
                </c:pt>
                <c:pt idx="17">
                  <c:v>14</c:v>
                </c:pt>
                <c:pt idx="18">
                  <c:v>15</c:v>
                </c:pt>
                <c:pt idx="19">
                  <c:v>14</c:v>
                </c:pt>
                <c:pt idx="20" formatCode="0">
                  <c:v>14</c:v>
                </c:pt>
              </c:numCache>
            </c:numRef>
          </c:val>
        </c:ser>
        <c:dLbls>
          <c:showVal val="1"/>
        </c:dLbls>
        <c:marker val="1"/>
        <c:axId val="87946752"/>
        <c:axId val="87948288"/>
      </c:lineChart>
      <c:catAx>
        <c:axId val="8794675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7948288"/>
        <c:crosses val="autoZero"/>
        <c:auto val="1"/>
        <c:lblAlgn val="ctr"/>
        <c:lblOffset val="100"/>
      </c:catAx>
      <c:valAx>
        <c:axId val="87948288"/>
        <c:scaling>
          <c:orientation val="minMax"/>
        </c:scaling>
        <c:delete val="1"/>
        <c:axPos val="l"/>
        <c:numFmt formatCode="General" sourceLinked="1"/>
        <c:tickLblPos val="none"/>
        <c:crossAx val="879467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παραγγελιών κατά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772863539100897E-2"/>
          <c:y val="0.23396428174647266"/>
          <c:w val="0.9756237563486625"/>
          <c:h val="0.43517664703921793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ΕΜΠΟΡΙΚΕΣ'!$A$16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3615524201014701E-2"/>
                  <c:y val="-1.080250342554531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14435071803224E-2"/>
                  <c:y val="3.916879605969706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9276557347286611E-2"/>
                  <c:y val="3.91687960596970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408763976541003E-2"/>
                  <c:y val="3.32898196496685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0710454032659422E-2"/>
                  <c:y val="3.32898196496685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5012144088777855E-2"/>
                  <c:y val="-2.549994445061660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3578247403405051E-2"/>
                  <c:y val="-1.962096804058809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9276557347286611E-2"/>
                  <c:y val="-1.9840388105025371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ΕΜΠΟΡΙΚΕΣ'!$B$16:$V$16</c:f>
              <c:numCache>
                <c:formatCode>General</c:formatCode>
                <c:ptCount val="21"/>
                <c:pt idx="0">
                  <c:v>-43</c:v>
                </c:pt>
                <c:pt idx="1">
                  <c:v>-31</c:v>
                </c:pt>
                <c:pt idx="2">
                  <c:v>-51</c:v>
                </c:pt>
                <c:pt idx="3">
                  <c:v>-60</c:v>
                </c:pt>
                <c:pt idx="4">
                  <c:v>-45</c:v>
                </c:pt>
                <c:pt idx="5">
                  <c:v>-61</c:v>
                </c:pt>
                <c:pt idx="6">
                  <c:v>-43</c:v>
                </c:pt>
                <c:pt idx="7">
                  <c:v>-49</c:v>
                </c:pt>
                <c:pt idx="8">
                  <c:v>-44</c:v>
                </c:pt>
                <c:pt idx="9">
                  <c:v>-39</c:v>
                </c:pt>
                <c:pt idx="10">
                  <c:v>-20</c:v>
                </c:pt>
                <c:pt idx="11">
                  <c:v>-33</c:v>
                </c:pt>
                <c:pt idx="12">
                  <c:v>-29</c:v>
                </c:pt>
                <c:pt idx="13">
                  <c:v>-37</c:v>
                </c:pt>
                <c:pt idx="14">
                  <c:v>-39</c:v>
                </c:pt>
                <c:pt idx="15">
                  <c:v>-37</c:v>
                </c:pt>
                <c:pt idx="16">
                  <c:v>-23</c:v>
                </c:pt>
                <c:pt idx="17">
                  <c:v>-28</c:v>
                </c:pt>
                <c:pt idx="18">
                  <c:v>-8</c:v>
                </c:pt>
                <c:pt idx="19">
                  <c:v>-21</c:v>
                </c:pt>
                <c:pt idx="20" formatCode="0">
                  <c:v>-6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ΕΜΠΟΡΙΚΕΣ'!$A$17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3615862916767147E-2"/>
                  <c:y val="2.057641743509980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14435071803224E-2"/>
                  <c:y val="-1.469744102507123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012144088777855E-2"/>
                  <c:y val="2.057641743509980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0710454032659422E-2"/>
                  <c:y val="4.9971299485242385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848857805320645E-2"/>
                  <c:y val="-2.9394882050142578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ΕΜΠΟΡΙΚΕΣ'!$B$17:$V$17</c:f>
              <c:numCache>
                <c:formatCode>General</c:formatCode>
                <c:ptCount val="21"/>
                <c:pt idx="0">
                  <c:v>-48</c:v>
                </c:pt>
                <c:pt idx="1">
                  <c:v>-19</c:v>
                </c:pt>
                <c:pt idx="2">
                  <c:v>-52</c:v>
                </c:pt>
                <c:pt idx="3">
                  <c:v>-58</c:v>
                </c:pt>
                <c:pt idx="4">
                  <c:v>-33</c:v>
                </c:pt>
                <c:pt idx="5">
                  <c:v>-47</c:v>
                </c:pt>
                <c:pt idx="6">
                  <c:v>-51</c:v>
                </c:pt>
                <c:pt idx="7">
                  <c:v>-56</c:v>
                </c:pt>
                <c:pt idx="8">
                  <c:v>-44</c:v>
                </c:pt>
                <c:pt idx="9">
                  <c:v>-30</c:v>
                </c:pt>
                <c:pt idx="10">
                  <c:v>-6</c:v>
                </c:pt>
                <c:pt idx="11">
                  <c:v>-10</c:v>
                </c:pt>
                <c:pt idx="12">
                  <c:v>-12</c:v>
                </c:pt>
                <c:pt idx="13">
                  <c:v>-49</c:v>
                </c:pt>
                <c:pt idx="14">
                  <c:v>-10</c:v>
                </c:pt>
                <c:pt idx="15">
                  <c:v>6</c:v>
                </c:pt>
                <c:pt idx="16">
                  <c:v>-2</c:v>
                </c:pt>
                <c:pt idx="17">
                  <c:v>7</c:v>
                </c:pt>
                <c:pt idx="18">
                  <c:v>16</c:v>
                </c:pt>
                <c:pt idx="19">
                  <c:v>33</c:v>
                </c:pt>
                <c:pt idx="20" formatCode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ΕΜΠΟΡΙΚΕΣ'!$A$18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3.214435071803224E-2"/>
                  <c:y val="-2.9394882050142578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4917511423753286E-2"/>
                  <c:y val="-2.645539384512832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848857805320645E-2"/>
                  <c:y val="8.8184646150427752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ΕΜΠΟΡΙΚΕΣ'!$B$18:$V$18</c:f>
              <c:numCache>
                <c:formatCode>General</c:formatCode>
                <c:ptCount val="21"/>
                <c:pt idx="0">
                  <c:v>-30</c:v>
                </c:pt>
                <c:pt idx="1">
                  <c:v>-14</c:v>
                </c:pt>
                <c:pt idx="2">
                  <c:v>-5</c:v>
                </c:pt>
                <c:pt idx="3">
                  <c:v>3</c:v>
                </c:pt>
                <c:pt idx="4">
                  <c:v>0</c:v>
                </c:pt>
                <c:pt idx="5">
                  <c:v>-15</c:v>
                </c:pt>
                <c:pt idx="6">
                  <c:v>-14</c:v>
                </c:pt>
                <c:pt idx="7">
                  <c:v>-20</c:v>
                </c:pt>
                <c:pt idx="8">
                  <c:v>-14</c:v>
                </c:pt>
                <c:pt idx="9">
                  <c:v>-3</c:v>
                </c:pt>
                <c:pt idx="10">
                  <c:v>-1</c:v>
                </c:pt>
                <c:pt idx="11">
                  <c:v>-6</c:v>
                </c:pt>
                <c:pt idx="12">
                  <c:v>5</c:v>
                </c:pt>
                <c:pt idx="13">
                  <c:v>9</c:v>
                </c:pt>
                <c:pt idx="14">
                  <c:v>3</c:v>
                </c:pt>
                <c:pt idx="15">
                  <c:v>3</c:v>
                </c:pt>
                <c:pt idx="16">
                  <c:v>5</c:v>
                </c:pt>
                <c:pt idx="17">
                  <c:v>7</c:v>
                </c:pt>
                <c:pt idx="18">
                  <c:v>7</c:v>
                </c:pt>
                <c:pt idx="19">
                  <c:v>4</c:v>
                </c:pt>
                <c:pt idx="20" formatCode="0">
                  <c:v>2</c:v>
                </c:pt>
              </c:numCache>
            </c:numRef>
          </c:val>
        </c:ser>
        <c:dLbls>
          <c:showVal val="1"/>
        </c:dLbls>
        <c:marker val="1"/>
        <c:axId val="88009728"/>
        <c:axId val="88040192"/>
      </c:lineChart>
      <c:catAx>
        <c:axId val="8800972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040192"/>
        <c:crosses val="autoZero"/>
        <c:auto val="1"/>
        <c:lblAlgn val="ctr"/>
        <c:lblOffset val="100"/>
      </c:catAx>
      <c:valAx>
        <c:axId val="88040192"/>
        <c:scaling>
          <c:orientation val="minMax"/>
        </c:scaling>
        <c:delete val="1"/>
        <c:axPos val="l"/>
        <c:numFmt formatCode="General" sourceLinked="1"/>
        <c:tickLblPos val="none"/>
        <c:crossAx val="880097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τιμών κατά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036684497733961E-2"/>
          <c:y val="0.21463507697687503"/>
          <c:w val="0.94959908361972134"/>
          <c:h val="0.42194651413959472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ΕΜΠΟΡΙΚΕΣ'!$A$28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>
                <c:manualLayout>
                  <c:x val="-2.1803442347940044E-2"/>
                  <c:y val="2.89050775663374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8949564286181593E-2"/>
                  <c:y val="-2.988468653394767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4621089633992345E-2"/>
                  <c:y val="2.330605241392931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531682949228909E-2"/>
                  <c:y val="3.170459014254148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949564286181593E-2"/>
                  <c:y val="-1.8895607719071781E-3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6113801612276222E-2"/>
                  <c:y val="4.570215302356177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1785326960086985E-2"/>
                  <c:y val="-1.308761107672339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621089633992345E-2"/>
                  <c:y val="4.010312787115365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327803893837084E-2"/>
                  <c:y val="3.450410271874554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8949564286181593E-2"/>
                  <c:y val="2.890507756633743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9123282661008238E-2"/>
                  <c:y val="2.610556499013336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ΕΜΠΟΡΙΚΕΣ'!$C$28:$V$28</c:f>
              <c:numCache>
                <c:formatCode>General</c:formatCode>
                <c:ptCount val="20"/>
                <c:pt idx="0">
                  <c:v>-12</c:v>
                </c:pt>
                <c:pt idx="1">
                  <c:v>-3</c:v>
                </c:pt>
                <c:pt idx="2">
                  <c:v>-11</c:v>
                </c:pt>
                <c:pt idx="3">
                  <c:v>-19</c:v>
                </c:pt>
                <c:pt idx="4">
                  <c:v>-17</c:v>
                </c:pt>
                <c:pt idx="5">
                  <c:v>-24</c:v>
                </c:pt>
                <c:pt idx="6">
                  <c:v>-21</c:v>
                </c:pt>
                <c:pt idx="7">
                  <c:v>-23</c:v>
                </c:pt>
                <c:pt idx="8">
                  <c:v>-22</c:v>
                </c:pt>
                <c:pt idx="9">
                  <c:v>-26</c:v>
                </c:pt>
                <c:pt idx="10">
                  <c:v>-21</c:v>
                </c:pt>
                <c:pt idx="11">
                  <c:v>3</c:v>
                </c:pt>
                <c:pt idx="12">
                  <c:v>-4</c:v>
                </c:pt>
                <c:pt idx="13">
                  <c:v>-19</c:v>
                </c:pt>
                <c:pt idx="14">
                  <c:v>-11</c:v>
                </c:pt>
                <c:pt idx="15">
                  <c:v>-13</c:v>
                </c:pt>
                <c:pt idx="16">
                  <c:v>-8</c:v>
                </c:pt>
                <c:pt idx="17">
                  <c:v>-5</c:v>
                </c:pt>
                <c:pt idx="18">
                  <c:v>-7</c:v>
                </c:pt>
                <c:pt idx="19">
                  <c:v>-11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ΕΜΠΟΡΙΚΕΣ'!$A$29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5.3053547014377318E-2"/>
                  <c:y val="-8.3985377286121647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949564286181593E-2"/>
                  <c:y val="2.7995125762040555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0385561010987353E-2"/>
                  <c:y val="8.3983172945510474E-3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0615994639292104E-2"/>
                  <c:y val="-2.519561318583644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0615994639292104E-2"/>
                  <c:y val="-1.959658803342838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ΕΜΠΟΡΙΚΕΣ'!$C$29:$V$29</c:f>
              <c:numCache>
                <c:formatCode>General</c:formatCode>
                <c:ptCount val="20"/>
                <c:pt idx="0">
                  <c:v>-16</c:v>
                </c:pt>
                <c:pt idx="1">
                  <c:v>-1</c:v>
                </c:pt>
                <c:pt idx="2">
                  <c:v>-14</c:v>
                </c:pt>
                <c:pt idx="3">
                  <c:v>-19</c:v>
                </c:pt>
                <c:pt idx="4">
                  <c:v>-14</c:v>
                </c:pt>
                <c:pt idx="5">
                  <c:v>-32</c:v>
                </c:pt>
                <c:pt idx="6">
                  <c:v>-22</c:v>
                </c:pt>
                <c:pt idx="7">
                  <c:v>-28</c:v>
                </c:pt>
                <c:pt idx="8">
                  <c:v>-22</c:v>
                </c:pt>
                <c:pt idx="9">
                  <c:v>-20</c:v>
                </c:pt>
                <c:pt idx="10">
                  <c:v>-12</c:v>
                </c:pt>
                <c:pt idx="11">
                  <c:v>-4</c:v>
                </c:pt>
                <c:pt idx="12">
                  <c:v>3</c:v>
                </c:pt>
                <c:pt idx="13">
                  <c:v>5</c:v>
                </c:pt>
                <c:pt idx="14">
                  <c:v>9</c:v>
                </c:pt>
                <c:pt idx="15">
                  <c:v>9</c:v>
                </c:pt>
                <c:pt idx="16">
                  <c:v>-1</c:v>
                </c:pt>
                <c:pt idx="17">
                  <c:v>3</c:v>
                </c:pt>
                <c:pt idx="18">
                  <c:v>0</c:v>
                </c:pt>
                <c:pt idx="19">
                  <c:v>5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ΕΜΠΟΡΙΚΕΣ'!$A$30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2.2033875976244805E-2"/>
                  <c:y val="-1.959658803342838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0615994639292104E-2"/>
                  <c:y val="-2.7995125762040555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ΕΜΠΟΡΙΚΕΣ'!$C$30:$V$30</c:f>
              <c:numCache>
                <c:formatCode>General</c:formatCode>
                <c:ptCount val="20"/>
                <c:pt idx="0">
                  <c:v>-2</c:v>
                </c:pt>
                <c:pt idx="1">
                  <c:v>3</c:v>
                </c:pt>
                <c:pt idx="2">
                  <c:v>14</c:v>
                </c:pt>
                <c:pt idx="3">
                  <c:v>28</c:v>
                </c:pt>
                <c:pt idx="4">
                  <c:v>16</c:v>
                </c:pt>
                <c:pt idx="5">
                  <c:v>13</c:v>
                </c:pt>
                <c:pt idx="6">
                  <c:v>11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-1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16</c:v>
                </c:pt>
                <c:pt idx="16">
                  <c:v>15</c:v>
                </c:pt>
                <c:pt idx="17">
                  <c:v>12</c:v>
                </c:pt>
                <c:pt idx="18">
                  <c:v>16</c:v>
                </c:pt>
                <c:pt idx="19">
                  <c:v>15</c:v>
                </c:pt>
              </c:numCache>
            </c:numRef>
          </c:val>
        </c:ser>
        <c:dLbls>
          <c:showVal val="1"/>
        </c:dLbls>
        <c:marker val="1"/>
        <c:axId val="88080384"/>
        <c:axId val="88081920"/>
      </c:lineChart>
      <c:catAx>
        <c:axId val="8808038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081920"/>
        <c:crosses val="autoZero"/>
        <c:auto val="1"/>
        <c:lblAlgn val="ctr"/>
        <c:lblOffset val="100"/>
      </c:catAx>
      <c:valAx>
        <c:axId val="88081920"/>
        <c:scaling>
          <c:orientation val="minMax"/>
        </c:scaling>
        <c:delete val="1"/>
        <c:axPos val="l"/>
        <c:numFmt formatCode="General" sourceLinked="1"/>
        <c:tickLblPos val="none"/>
        <c:crossAx val="880803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απασχόλησης κατά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1231422505307896E-2"/>
          <c:y val="0.22500204017089986"/>
          <c:w val="0.95329087048834571"/>
          <c:h val="0.41885582001442856"/>
        </c:manualLayout>
      </c:layout>
      <c:lineChart>
        <c:grouping val="standard"/>
        <c:ser>
          <c:idx val="0"/>
          <c:order val="0"/>
          <c:tx>
            <c:strRef>
              <c:f>'ΣΥΓΚΡΙΤΙΚΑ ΕΜΠΟΡΙΚΕΣ'!$A$24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6"/>
              <c:layout>
                <c:manualLayout>
                  <c:x val="-2.4760096756031295E-2"/>
                  <c:y val="9.2440445685246469E-4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9024794572528403E-2"/>
                  <c:y val="2.083729048026923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0446360511360786E-2"/>
                  <c:y val="-1.0454035573108313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6.453909362298952E-3"/>
                  <c:y val="-1.89880335876658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ΕΜΠΟΡΙΚΕΣ'!$B$24:$V$24</c:f>
              <c:numCache>
                <c:formatCode>General</c:formatCode>
                <c:ptCount val="21"/>
                <c:pt idx="0">
                  <c:v>-14</c:v>
                </c:pt>
                <c:pt idx="1">
                  <c:v>-10</c:v>
                </c:pt>
                <c:pt idx="2">
                  <c:v>-21</c:v>
                </c:pt>
                <c:pt idx="3">
                  <c:v>-22</c:v>
                </c:pt>
                <c:pt idx="4">
                  <c:v>-23</c:v>
                </c:pt>
                <c:pt idx="5">
                  <c:v>-27</c:v>
                </c:pt>
                <c:pt idx="6">
                  <c:v>-23</c:v>
                </c:pt>
                <c:pt idx="7">
                  <c:v>-20</c:v>
                </c:pt>
                <c:pt idx="8">
                  <c:v>-18</c:v>
                </c:pt>
                <c:pt idx="9">
                  <c:v>-15</c:v>
                </c:pt>
                <c:pt idx="10">
                  <c:v>-15</c:v>
                </c:pt>
                <c:pt idx="11">
                  <c:v>-11</c:v>
                </c:pt>
                <c:pt idx="12">
                  <c:v>-8</c:v>
                </c:pt>
                <c:pt idx="13">
                  <c:v>-12</c:v>
                </c:pt>
                <c:pt idx="14">
                  <c:v>-11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-3</c:v>
                </c:pt>
                <c:pt idx="19">
                  <c:v>-4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'ΣΥΓΚΡΙΤΙΚΑ ΕΜΠΟΡΙΚΕΣ'!$A$25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6"/>
              <c:layout>
                <c:manualLayout>
                  <c:x val="-2.4760096756031295E-2"/>
                  <c:y val="-2.8446660048525078E-3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7603228633696044E-2"/>
                  <c:y val="4.835932208249262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2091134689455009E-2"/>
                  <c:y val="-1.7067996029115046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4711058327857876E-2"/>
                  <c:y val="4.8359322082492627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2091134689455009E-2"/>
                  <c:y val="-5.404865409219765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ΕΜΠΟΡΙΚΕΣ'!$B$25:$V$25</c:f>
              <c:numCache>
                <c:formatCode>General</c:formatCode>
                <c:ptCount val="21"/>
                <c:pt idx="0">
                  <c:v>20</c:v>
                </c:pt>
                <c:pt idx="1">
                  <c:v>5</c:v>
                </c:pt>
                <c:pt idx="2">
                  <c:v>-22</c:v>
                </c:pt>
                <c:pt idx="3">
                  <c:v>0</c:v>
                </c:pt>
                <c:pt idx="4">
                  <c:v>-9</c:v>
                </c:pt>
                <c:pt idx="5">
                  <c:v>-28</c:v>
                </c:pt>
                <c:pt idx="6">
                  <c:v>-42</c:v>
                </c:pt>
                <c:pt idx="7">
                  <c:v>-57</c:v>
                </c:pt>
                <c:pt idx="8">
                  <c:v>-25</c:v>
                </c:pt>
                <c:pt idx="9">
                  <c:v>7</c:v>
                </c:pt>
                <c:pt idx="10">
                  <c:v>18</c:v>
                </c:pt>
                <c:pt idx="11">
                  <c:v>13</c:v>
                </c:pt>
                <c:pt idx="12">
                  <c:v>7</c:v>
                </c:pt>
                <c:pt idx="13">
                  <c:v>-25</c:v>
                </c:pt>
                <c:pt idx="14">
                  <c:v>6</c:v>
                </c:pt>
                <c:pt idx="15">
                  <c:v>-2</c:v>
                </c:pt>
                <c:pt idx="16">
                  <c:v>22</c:v>
                </c:pt>
                <c:pt idx="17">
                  <c:v>20</c:v>
                </c:pt>
                <c:pt idx="18">
                  <c:v>13</c:v>
                </c:pt>
                <c:pt idx="19">
                  <c:v>40</c:v>
                </c:pt>
                <c:pt idx="20">
                  <c:v>22</c:v>
                </c:pt>
              </c:numCache>
            </c:numRef>
          </c:val>
        </c:ser>
        <c:ser>
          <c:idx val="2"/>
          <c:order val="2"/>
          <c:tx>
            <c:strRef>
              <c:f>'ΣΥΓΚΡΙΤΙΚΑ ΕΜΠΟΡΙΚΕΣ'!$A$26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8926717716181567E-2"/>
                  <c:y val="-2.275732803882001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3512700628287371E-2"/>
                  <c:y val="-3.6980658063082594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1.7826436872957901E-2"/>
                  <c:y val="5.6893320097050684E-3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2091134689455009E-2"/>
                  <c:y val="-3.129132605337758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0669680684948427E-2"/>
                  <c:y val="5.6893320097050684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4752272546651428E-2"/>
                  <c:y val="1.991266203396755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ΕΜΠΟΡΙΚΕΣ'!$B$2:$V$2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ΕΜΠΟΡΙΚΕΣ'!$B$26:$V$26</c:f>
              <c:numCache>
                <c:formatCode>General</c:formatCode>
                <c:ptCount val="21"/>
                <c:pt idx="0">
                  <c:v>-16</c:v>
                </c:pt>
                <c:pt idx="1">
                  <c:v>-8</c:v>
                </c:pt>
                <c:pt idx="2">
                  <c:v>-3</c:v>
                </c:pt>
                <c:pt idx="3">
                  <c:v>2</c:v>
                </c:pt>
                <c:pt idx="4">
                  <c:v>3</c:v>
                </c:pt>
                <c:pt idx="5">
                  <c:v>-8</c:v>
                </c:pt>
                <c:pt idx="6">
                  <c:v>-4</c:v>
                </c:pt>
                <c:pt idx="7">
                  <c:v>-9</c:v>
                </c:pt>
                <c:pt idx="8">
                  <c:v>-7</c:v>
                </c:pt>
                <c:pt idx="9">
                  <c:v>-3</c:v>
                </c:pt>
                <c:pt idx="10">
                  <c:v>2</c:v>
                </c:pt>
                <c:pt idx="11">
                  <c:v>0.1</c:v>
                </c:pt>
                <c:pt idx="12">
                  <c:v>1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1</c:v>
                </c:pt>
                <c:pt idx="18">
                  <c:v>4</c:v>
                </c:pt>
                <c:pt idx="19">
                  <c:v>3</c:v>
                </c:pt>
                <c:pt idx="20">
                  <c:v>-1</c:v>
                </c:pt>
              </c:numCache>
            </c:numRef>
          </c:val>
        </c:ser>
        <c:dLbls>
          <c:showVal val="1"/>
        </c:dLbls>
        <c:marker val="1"/>
        <c:axId val="88307968"/>
        <c:axId val="88330240"/>
      </c:lineChart>
      <c:catAx>
        <c:axId val="8830796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330240"/>
        <c:crosses val="autoZero"/>
        <c:auto val="1"/>
        <c:lblAlgn val="ctr"/>
        <c:lblOffset val="100"/>
      </c:catAx>
      <c:valAx>
        <c:axId val="88330240"/>
        <c:scaling>
          <c:orientation val="minMax"/>
        </c:scaling>
        <c:delete val="1"/>
        <c:axPos val="l"/>
        <c:numFmt formatCode="General" sourceLinked="1"/>
        <c:tickLblPos val="none"/>
        <c:crossAx val="883079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ΔΕΙΚΤΗΣ ΕΠΙΧΕΙΡΗΜΑΤΙΚΩΝ ΠΡΟΣΔΟΚΙΩΝ (ΥΠΗΡΕΣΙΕΣ)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8537839020122487E-2"/>
          <c:y val="0.22332405512631145"/>
          <c:w val="0.9528403001072"/>
          <c:h val="0.43982565893964531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2.9746609798775154E-2"/>
                  <c:y val="4.287078345079549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357720909886263E-2"/>
                  <c:y val="4.58635000739931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5579943132108488E-2"/>
                  <c:y val="4.287078345079549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746609798775154E-2"/>
                  <c:y val="4.287078345079549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8357720909886263E-2"/>
                  <c:y val="3.089991695800488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ΥΠΗΡΕΣΙΕΣ'!$B$4:$V$4</c:f>
              <c:numCache>
                <c:formatCode>General</c:formatCode>
                <c:ptCount val="21"/>
                <c:pt idx="0">
                  <c:v>-33</c:v>
                </c:pt>
                <c:pt idx="1">
                  <c:v>-24</c:v>
                </c:pt>
                <c:pt idx="2">
                  <c:v>-41</c:v>
                </c:pt>
                <c:pt idx="3">
                  <c:v>-47</c:v>
                </c:pt>
                <c:pt idx="4">
                  <c:v>-40</c:v>
                </c:pt>
                <c:pt idx="5">
                  <c:v>-51</c:v>
                </c:pt>
                <c:pt idx="6">
                  <c:v>-51</c:v>
                </c:pt>
                <c:pt idx="7">
                  <c:v>-43</c:v>
                </c:pt>
                <c:pt idx="8">
                  <c:v>-30</c:v>
                </c:pt>
                <c:pt idx="9">
                  <c:v>-27</c:v>
                </c:pt>
                <c:pt idx="10">
                  <c:v>-20</c:v>
                </c:pt>
                <c:pt idx="11">
                  <c:v>-14</c:v>
                </c:pt>
                <c:pt idx="12">
                  <c:v>-17</c:v>
                </c:pt>
                <c:pt idx="13">
                  <c:v>-39</c:v>
                </c:pt>
                <c:pt idx="14">
                  <c:v>-31</c:v>
                </c:pt>
                <c:pt idx="15">
                  <c:v>-21</c:v>
                </c:pt>
                <c:pt idx="16">
                  <c:v>-31</c:v>
                </c:pt>
                <c:pt idx="17">
                  <c:v>-14</c:v>
                </c:pt>
                <c:pt idx="18">
                  <c:v>-1</c:v>
                </c:pt>
                <c:pt idx="19" formatCode="0">
                  <c:v>-2</c:v>
                </c:pt>
                <c:pt idx="20" formatCode="0">
                  <c:v>-3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7"/>
              <c:layout>
                <c:manualLayout>
                  <c:x val="-2.5805555555555564E-2"/>
                  <c:y val="-3.2919882855174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5805555555555661E-2"/>
                  <c:y val="-3.29198828551742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3027777777777786E-2"/>
                  <c:y val="-8.9781498695929666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8583333333333332E-2"/>
                  <c:y val="-5.386889921755779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ΥΠΗΡΕΣΙΕΣ'!$B$5:$V$5</c:f>
              <c:numCache>
                <c:formatCode>General</c:formatCode>
                <c:ptCount val="21"/>
                <c:pt idx="0">
                  <c:v>-17</c:v>
                </c:pt>
                <c:pt idx="1">
                  <c:v>-19</c:v>
                </c:pt>
                <c:pt idx="2">
                  <c:v>-21</c:v>
                </c:pt>
                <c:pt idx="3">
                  <c:v>-17</c:v>
                </c:pt>
                <c:pt idx="4">
                  <c:v>-26</c:v>
                </c:pt>
                <c:pt idx="5">
                  <c:v>-25</c:v>
                </c:pt>
                <c:pt idx="6">
                  <c:v>-32</c:v>
                </c:pt>
                <c:pt idx="7">
                  <c:v>-41</c:v>
                </c:pt>
                <c:pt idx="8">
                  <c:v>-22</c:v>
                </c:pt>
                <c:pt idx="9">
                  <c:v>-10</c:v>
                </c:pt>
                <c:pt idx="10">
                  <c:v>5</c:v>
                </c:pt>
                <c:pt idx="11">
                  <c:v>15</c:v>
                </c:pt>
                <c:pt idx="12">
                  <c:v>-0.30000000000000004</c:v>
                </c:pt>
                <c:pt idx="13">
                  <c:v>-15</c:v>
                </c:pt>
                <c:pt idx="14">
                  <c:v>-17</c:v>
                </c:pt>
                <c:pt idx="15">
                  <c:v>-7</c:v>
                </c:pt>
                <c:pt idx="16">
                  <c:v>7</c:v>
                </c:pt>
                <c:pt idx="17">
                  <c:v>15</c:v>
                </c:pt>
                <c:pt idx="18">
                  <c:v>18</c:v>
                </c:pt>
                <c:pt idx="19" formatCode="0">
                  <c:v>10</c:v>
                </c:pt>
                <c:pt idx="20" formatCode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0"/>
              <c:layout>
                <c:manualLayout>
                  <c:x val="-2.2972222222222231E-2"/>
                  <c:y val="-1.496358311598827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7194444444444445E-2"/>
                  <c:y val="-1.4963583115988274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5805664916885393E-2"/>
                  <c:y val="0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3027777777777786E-2"/>
                  <c:y val="-4.489074934796478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ΥΠΗΡΕΣΙΕΣ'!$B$6:$V$6</c:f>
              <c:numCache>
                <c:formatCode>General</c:formatCode>
                <c:ptCount val="21"/>
                <c:pt idx="0">
                  <c:v>-31</c:v>
                </c:pt>
                <c:pt idx="1">
                  <c:v>-11</c:v>
                </c:pt>
                <c:pt idx="2">
                  <c:v>1</c:v>
                </c:pt>
                <c:pt idx="3">
                  <c:v>5</c:v>
                </c:pt>
                <c:pt idx="4">
                  <c:v>10</c:v>
                </c:pt>
                <c:pt idx="5">
                  <c:v>-4</c:v>
                </c:pt>
                <c:pt idx="6">
                  <c:v>-4</c:v>
                </c:pt>
                <c:pt idx="7">
                  <c:v>-13</c:v>
                </c:pt>
                <c:pt idx="8">
                  <c:v>-5</c:v>
                </c:pt>
                <c:pt idx="9">
                  <c:v>1</c:v>
                </c:pt>
                <c:pt idx="10">
                  <c:v>8</c:v>
                </c:pt>
                <c:pt idx="11">
                  <c:v>7</c:v>
                </c:pt>
                <c:pt idx="12">
                  <c:v>8</c:v>
                </c:pt>
                <c:pt idx="13">
                  <c:v>14</c:v>
                </c:pt>
                <c:pt idx="14">
                  <c:v>9</c:v>
                </c:pt>
                <c:pt idx="15">
                  <c:v>9</c:v>
                </c:pt>
                <c:pt idx="16">
                  <c:v>12</c:v>
                </c:pt>
                <c:pt idx="17">
                  <c:v>13</c:v>
                </c:pt>
                <c:pt idx="18">
                  <c:v>15</c:v>
                </c:pt>
                <c:pt idx="19">
                  <c:v>13</c:v>
                </c:pt>
                <c:pt idx="20" formatCode="0">
                  <c:v>8</c:v>
                </c:pt>
              </c:numCache>
            </c:numRef>
          </c:val>
        </c:ser>
        <c:dLbls>
          <c:showVal val="1"/>
        </c:dLbls>
        <c:marker val="1"/>
        <c:axId val="88346624"/>
        <c:axId val="88348160"/>
      </c:lineChart>
      <c:catAx>
        <c:axId val="8834662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348160"/>
        <c:crosses val="autoZero"/>
        <c:auto val="1"/>
        <c:lblAlgn val="ctr"/>
        <c:lblOffset val="100"/>
      </c:catAx>
      <c:valAx>
        <c:axId val="88348160"/>
        <c:scaling>
          <c:orientation val="minMax"/>
        </c:scaling>
        <c:delete val="1"/>
        <c:axPos val="l"/>
        <c:numFmt formatCode="General" sourceLinked="1"/>
        <c:tickLblPos val="none"/>
        <c:crossAx val="883466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κατάστασης επιχείρησης το τελευταίο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745584742191179E-3"/>
          <c:y val="0.23820103241702756"/>
          <c:w val="0.98250883051561766"/>
          <c:h val="0.42494852289335044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ΥΠΗΡΕΣΙΕΣ'!$B$8:$V$8</c:f>
              <c:numCache>
                <c:formatCode>General</c:formatCode>
                <c:ptCount val="21"/>
                <c:pt idx="0">
                  <c:v>-46</c:v>
                </c:pt>
                <c:pt idx="1">
                  <c:v>-36</c:v>
                </c:pt>
                <c:pt idx="2">
                  <c:v>-57</c:v>
                </c:pt>
                <c:pt idx="3">
                  <c:v>-60</c:v>
                </c:pt>
                <c:pt idx="4">
                  <c:v>-58</c:v>
                </c:pt>
                <c:pt idx="5">
                  <c:v>-60</c:v>
                </c:pt>
                <c:pt idx="6">
                  <c:v>-66</c:v>
                </c:pt>
                <c:pt idx="7">
                  <c:v>-55</c:v>
                </c:pt>
                <c:pt idx="8">
                  <c:v>-46</c:v>
                </c:pt>
                <c:pt idx="9">
                  <c:v>-46</c:v>
                </c:pt>
                <c:pt idx="10">
                  <c:v>-44</c:v>
                </c:pt>
                <c:pt idx="11">
                  <c:v>-38</c:v>
                </c:pt>
                <c:pt idx="12">
                  <c:v>-39</c:v>
                </c:pt>
                <c:pt idx="13">
                  <c:v>-64</c:v>
                </c:pt>
                <c:pt idx="14">
                  <c:v>-56</c:v>
                </c:pt>
                <c:pt idx="15">
                  <c:v>-38</c:v>
                </c:pt>
                <c:pt idx="16">
                  <c:v>-50</c:v>
                </c:pt>
                <c:pt idx="17">
                  <c:v>-28</c:v>
                </c:pt>
                <c:pt idx="18">
                  <c:v>-23</c:v>
                </c:pt>
                <c:pt idx="19">
                  <c:v>-12</c:v>
                </c:pt>
                <c:pt idx="20" formatCode="0">
                  <c:v>-21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2"/>
              <c:layout>
                <c:manualLayout>
                  <c:x val="-2.8539758208683885E-2"/>
                  <c:y val="-5.7825997475690321E-3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7082160751652019E-2"/>
                  <c:y val="-2.8912998737845183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166965837588185E-2"/>
                  <c:y val="-2.3130398990276128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1251770923524579E-2"/>
                  <c:y val="-2.3130398990276128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5363077197115844E-2"/>
                  <c:y val="-1.445649936892258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ΥΠΗΡΕΣΙΕΣ'!$B$9:$V$9</c:f>
              <c:numCache>
                <c:formatCode>General</c:formatCode>
                <c:ptCount val="21"/>
                <c:pt idx="0">
                  <c:v>-14</c:v>
                </c:pt>
                <c:pt idx="1">
                  <c:v>-14</c:v>
                </c:pt>
                <c:pt idx="2">
                  <c:v>-20</c:v>
                </c:pt>
                <c:pt idx="3">
                  <c:v>-31</c:v>
                </c:pt>
                <c:pt idx="4">
                  <c:v>-29</c:v>
                </c:pt>
                <c:pt idx="5">
                  <c:v>-19</c:v>
                </c:pt>
                <c:pt idx="6">
                  <c:v>-34</c:v>
                </c:pt>
                <c:pt idx="7">
                  <c:v>-38</c:v>
                </c:pt>
                <c:pt idx="8">
                  <c:v>-35</c:v>
                </c:pt>
                <c:pt idx="9">
                  <c:v>-13</c:v>
                </c:pt>
                <c:pt idx="10">
                  <c:v>-1</c:v>
                </c:pt>
                <c:pt idx="11">
                  <c:v>14</c:v>
                </c:pt>
                <c:pt idx="12">
                  <c:v>11</c:v>
                </c:pt>
                <c:pt idx="13">
                  <c:v>-18</c:v>
                </c:pt>
                <c:pt idx="14">
                  <c:v>-18</c:v>
                </c:pt>
                <c:pt idx="15">
                  <c:v>-6</c:v>
                </c:pt>
                <c:pt idx="16">
                  <c:v>6</c:v>
                </c:pt>
                <c:pt idx="17">
                  <c:v>23</c:v>
                </c:pt>
                <c:pt idx="18">
                  <c:v>19</c:v>
                </c:pt>
                <c:pt idx="19">
                  <c:v>15</c:v>
                </c:pt>
                <c:pt idx="20" formatCode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ΥΠΗΡΕΣΙΕΣ'!$A$10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3.267577707160179E-2"/>
                  <c:y val="2.6021698864060697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2651064482275166E-2"/>
                  <c:y val="-2.8912998737845159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4166965837588185E-2"/>
                  <c:y val="1.1565199495138066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1193467025243197E-2"/>
                  <c:y val="2.8912998737845156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6820674654147705E-2"/>
                  <c:y val="3.469559848541420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ΥΠΗΡΕΣΙΕΣ'!$B$10:$V$10</c:f>
              <c:numCache>
                <c:formatCode>General</c:formatCode>
                <c:ptCount val="21"/>
                <c:pt idx="0">
                  <c:v>-39</c:v>
                </c:pt>
                <c:pt idx="1">
                  <c:v>-18</c:v>
                </c:pt>
                <c:pt idx="2">
                  <c:v>-6</c:v>
                </c:pt>
                <c:pt idx="3">
                  <c:v>0</c:v>
                </c:pt>
                <c:pt idx="4">
                  <c:v>5</c:v>
                </c:pt>
                <c:pt idx="5">
                  <c:v>-8</c:v>
                </c:pt>
                <c:pt idx="6">
                  <c:v>-11</c:v>
                </c:pt>
                <c:pt idx="7">
                  <c:v>-19</c:v>
                </c:pt>
                <c:pt idx="8">
                  <c:v>-12</c:v>
                </c:pt>
                <c:pt idx="9">
                  <c:v>-4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11</c:v>
                </c:pt>
                <c:pt idx="14">
                  <c:v>6</c:v>
                </c:pt>
                <c:pt idx="15">
                  <c:v>6</c:v>
                </c:pt>
                <c:pt idx="16">
                  <c:v>9</c:v>
                </c:pt>
                <c:pt idx="17">
                  <c:v>9</c:v>
                </c:pt>
                <c:pt idx="18">
                  <c:v>12</c:v>
                </c:pt>
                <c:pt idx="19">
                  <c:v>9</c:v>
                </c:pt>
                <c:pt idx="20" formatCode="0">
                  <c:v>5</c:v>
                </c:pt>
              </c:numCache>
            </c:numRef>
          </c:val>
        </c:ser>
        <c:dLbls>
          <c:showVal val="1"/>
        </c:dLbls>
        <c:marker val="1"/>
        <c:axId val="88397312"/>
        <c:axId val="88398848"/>
      </c:lineChart>
      <c:catAx>
        <c:axId val="8839731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398848"/>
        <c:crosses val="autoZero"/>
        <c:auto val="1"/>
        <c:lblAlgn val="ctr"/>
        <c:lblOffset val="100"/>
      </c:catAx>
      <c:valAx>
        <c:axId val="88398848"/>
        <c:scaling>
          <c:orientation val="minMax"/>
        </c:scaling>
        <c:delete val="1"/>
        <c:axPos val="l"/>
        <c:numFmt formatCode="General" sourceLinked="1"/>
        <c:tickLblPos val="none"/>
        <c:crossAx val="883973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ζήτησης κατά το τελευταίο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673899621353549E-3"/>
          <c:y val="0.22404634353782271"/>
          <c:w val="0.97542395107283153"/>
          <c:h val="0.43328887427162738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ΥΠΗΡΕΣΙΕΣ'!$A$12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7245720420863997E-2"/>
                  <c:y val="4.936537965513704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487439920154591E-2"/>
                  <c:y val="3.527807369209335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9933035673631894E-2"/>
                  <c:y val="4.1186558341251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9454008753125796E-2"/>
                  <c:y val="1.52125261408735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5179693148848669E-2"/>
                  <c:y val="4.056641675624002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516642959525448E-2"/>
                  <c:y val="4.056641675624002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6625343085740941E-2"/>
                  <c:y val="2.534454174725071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3734043211956414E-2"/>
                  <c:y val="4.6655166759835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ΥΠΗΡΕΣΙΕΣ'!$B$12:$V$12</c:f>
              <c:numCache>
                <c:formatCode>General</c:formatCode>
                <c:ptCount val="21"/>
                <c:pt idx="0">
                  <c:v>-44</c:v>
                </c:pt>
                <c:pt idx="1">
                  <c:v>-44</c:v>
                </c:pt>
                <c:pt idx="2">
                  <c:v>-39</c:v>
                </c:pt>
                <c:pt idx="3">
                  <c:v>-55</c:v>
                </c:pt>
                <c:pt idx="4">
                  <c:v>-50</c:v>
                </c:pt>
                <c:pt idx="5">
                  <c:v>-50</c:v>
                </c:pt>
                <c:pt idx="6">
                  <c:v>-53</c:v>
                </c:pt>
                <c:pt idx="7">
                  <c:v>-45</c:v>
                </c:pt>
                <c:pt idx="8">
                  <c:v>-31</c:v>
                </c:pt>
                <c:pt idx="9">
                  <c:v>-13</c:v>
                </c:pt>
                <c:pt idx="10">
                  <c:v>-21</c:v>
                </c:pt>
                <c:pt idx="11">
                  <c:v>2</c:v>
                </c:pt>
                <c:pt idx="12">
                  <c:v>-21</c:v>
                </c:pt>
                <c:pt idx="13">
                  <c:v>-41</c:v>
                </c:pt>
                <c:pt idx="14">
                  <c:v>-18</c:v>
                </c:pt>
                <c:pt idx="15">
                  <c:v>-9</c:v>
                </c:pt>
                <c:pt idx="16">
                  <c:v>-31</c:v>
                </c:pt>
                <c:pt idx="17">
                  <c:v>-10</c:v>
                </c:pt>
                <c:pt idx="18">
                  <c:v>-4</c:v>
                </c:pt>
                <c:pt idx="19">
                  <c:v>-5</c:v>
                </c:pt>
                <c:pt idx="20" formatCode="0">
                  <c:v>-11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1"/>
              <c:layout>
                <c:manualLayout>
                  <c:x val="-3.1197125638134929E-2"/>
                  <c:y val="-2.435500001438287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5414525890565889E-2"/>
                  <c:y val="-3.6532500021574321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6682800271736659E-2"/>
                  <c:y val="-3.653250002157432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ΥΠΗΡΕΣΙΕΣ'!$B$13:$V$13</c:f>
              <c:numCache>
                <c:formatCode>General</c:formatCode>
                <c:ptCount val="21"/>
                <c:pt idx="0">
                  <c:v>-17</c:v>
                </c:pt>
                <c:pt idx="1">
                  <c:v>-17</c:v>
                </c:pt>
                <c:pt idx="2">
                  <c:v>-21</c:v>
                </c:pt>
                <c:pt idx="3">
                  <c:v>-9</c:v>
                </c:pt>
                <c:pt idx="4">
                  <c:v>-26</c:v>
                </c:pt>
                <c:pt idx="5">
                  <c:v>-26</c:v>
                </c:pt>
                <c:pt idx="6">
                  <c:v>-34</c:v>
                </c:pt>
                <c:pt idx="7">
                  <c:v>-42</c:v>
                </c:pt>
                <c:pt idx="8">
                  <c:v>-23</c:v>
                </c:pt>
                <c:pt idx="9">
                  <c:v>-11</c:v>
                </c:pt>
                <c:pt idx="10">
                  <c:v>-1</c:v>
                </c:pt>
                <c:pt idx="11">
                  <c:v>12</c:v>
                </c:pt>
                <c:pt idx="12">
                  <c:v>-3</c:v>
                </c:pt>
                <c:pt idx="13">
                  <c:v>-20</c:v>
                </c:pt>
                <c:pt idx="14">
                  <c:v>-17</c:v>
                </c:pt>
                <c:pt idx="15">
                  <c:v>-8</c:v>
                </c:pt>
                <c:pt idx="16">
                  <c:v>9</c:v>
                </c:pt>
                <c:pt idx="17">
                  <c:v>17</c:v>
                </c:pt>
                <c:pt idx="18">
                  <c:v>14</c:v>
                </c:pt>
                <c:pt idx="19">
                  <c:v>13</c:v>
                </c:pt>
                <c:pt idx="20" formatCode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ΥΠΗΡΕΣΙΕΣ'!$A$14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6"/>
              <c:layout>
                <c:manualLayout>
                  <c:x val="-2.6860175827458154E-2"/>
                  <c:y val="-2.435500001438287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1077576079889131E-2"/>
                  <c:y val="-4.5665625026967888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6860289658161739E-2"/>
                  <c:y val="-3.348836473434353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6682800271736659E-2"/>
                  <c:y val="2.739913530161367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ΥΠΗΡΕΣΙΕΣ'!$B$14:$V$14</c:f>
              <c:numCache>
                <c:formatCode>General</c:formatCode>
                <c:ptCount val="21"/>
                <c:pt idx="0">
                  <c:v>-30</c:v>
                </c:pt>
                <c:pt idx="1">
                  <c:v>-12</c:v>
                </c:pt>
                <c:pt idx="2">
                  <c:v>1</c:v>
                </c:pt>
                <c:pt idx="3">
                  <c:v>5</c:v>
                </c:pt>
                <c:pt idx="4">
                  <c:v>10</c:v>
                </c:pt>
                <c:pt idx="5">
                  <c:v>-4</c:v>
                </c:pt>
                <c:pt idx="6">
                  <c:v>-2</c:v>
                </c:pt>
                <c:pt idx="7">
                  <c:v>-15</c:v>
                </c:pt>
                <c:pt idx="8">
                  <c:v>-5</c:v>
                </c:pt>
                <c:pt idx="9">
                  <c:v>-1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15</c:v>
                </c:pt>
                <c:pt idx="14">
                  <c:v>9</c:v>
                </c:pt>
                <c:pt idx="15">
                  <c:v>7</c:v>
                </c:pt>
                <c:pt idx="16">
                  <c:v>12</c:v>
                </c:pt>
                <c:pt idx="17">
                  <c:v>14</c:v>
                </c:pt>
                <c:pt idx="18">
                  <c:v>15</c:v>
                </c:pt>
                <c:pt idx="19">
                  <c:v>14</c:v>
                </c:pt>
                <c:pt idx="20" formatCode="0">
                  <c:v>8</c:v>
                </c:pt>
              </c:numCache>
            </c:numRef>
          </c:val>
        </c:ser>
        <c:dLbls>
          <c:showVal val="1"/>
        </c:dLbls>
        <c:marker val="1"/>
        <c:axId val="88488960"/>
        <c:axId val="88503040"/>
      </c:lineChart>
      <c:catAx>
        <c:axId val="8848896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503040"/>
        <c:crosses val="autoZero"/>
        <c:auto val="1"/>
        <c:lblAlgn val="ctr"/>
        <c:lblOffset val="100"/>
      </c:catAx>
      <c:valAx>
        <c:axId val="88503040"/>
        <c:scaling>
          <c:orientation val="minMax"/>
        </c:scaling>
        <c:delete val="1"/>
        <c:axPos val="l"/>
        <c:numFmt formatCode="General" sourceLinked="1"/>
        <c:tickLblPos val="none"/>
        <c:crossAx val="884889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οικονομικής κατάστασης της χώρας το τελευταίο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3368385297936327E-2"/>
          <c:y val="0.19785643125262953"/>
          <c:w val="0.94858955234455811"/>
          <c:h val="0.49116491610221824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ΚΑΤΑΝΑΛΩΤΕΣ'!$A$16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0"/>
              <c:layout>
                <c:manualLayout>
                  <c:x val="-1.4474364381399058E-2"/>
                  <c:y val="-2.98525573661214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ΚΑΤΑΝΑΛΩΤΕΣ'!$B$16:$V$16</c:f>
              <c:numCache>
                <c:formatCode>General</c:formatCode>
                <c:ptCount val="21"/>
                <c:pt idx="0">
                  <c:v>-61</c:v>
                </c:pt>
                <c:pt idx="1">
                  <c:v>-60</c:v>
                </c:pt>
                <c:pt idx="2">
                  <c:v>-67</c:v>
                </c:pt>
                <c:pt idx="3">
                  <c:v>-66</c:v>
                </c:pt>
                <c:pt idx="4">
                  <c:v>-78</c:v>
                </c:pt>
                <c:pt idx="5">
                  <c:v>-85</c:v>
                </c:pt>
                <c:pt idx="6">
                  <c:v>-86</c:v>
                </c:pt>
                <c:pt idx="7">
                  <c:v>-77</c:v>
                </c:pt>
                <c:pt idx="8">
                  <c:v>-64</c:v>
                </c:pt>
                <c:pt idx="9">
                  <c:v>-55</c:v>
                </c:pt>
                <c:pt idx="10">
                  <c:v>-42</c:v>
                </c:pt>
                <c:pt idx="11">
                  <c:v>-44</c:v>
                </c:pt>
                <c:pt idx="12">
                  <c:v>-36</c:v>
                </c:pt>
                <c:pt idx="13">
                  <c:v>-54</c:v>
                </c:pt>
                <c:pt idx="14">
                  <c:v>-63</c:v>
                </c:pt>
                <c:pt idx="15">
                  <c:v>-60</c:v>
                </c:pt>
                <c:pt idx="16">
                  <c:v>-61</c:v>
                </c:pt>
                <c:pt idx="17">
                  <c:v>-39</c:v>
                </c:pt>
                <c:pt idx="18">
                  <c:v>-40</c:v>
                </c:pt>
                <c:pt idx="19">
                  <c:v>-28</c:v>
                </c:pt>
                <c:pt idx="20">
                  <c:v>-31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ΚΑΤΑΝΑΛΩΤΕΣ'!$A$17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6"/>
              <c:layout>
                <c:manualLayout>
                  <c:x val="-3.3926243681284572E-2"/>
                  <c:y val="3.852668464888235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5589723981333638E-2"/>
                  <c:y val="3.274408490131333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8368563881317276E-2"/>
                  <c:y val="3.5635384775097846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368563881317276E-2"/>
                  <c:y val="3.563538477509784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ΚΑΤΑΝΑΛΩΤΕΣ'!$B$17:$V$17</c:f>
              <c:numCache>
                <c:formatCode>General</c:formatCode>
                <c:ptCount val="21"/>
                <c:pt idx="0">
                  <c:v>-71</c:v>
                </c:pt>
                <c:pt idx="1">
                  <c:v>-71</c:v>
                </c:pt>
                <c:pt idx="2">
                  <c:v>-76</c:v>
                </c:pt>
                <c:pt idx="3">
                  <c:v>-80</c:v>
                </c:pt>
                <c:pt idx="4">
                  <c:v>-85</c:v>
                </c:pt>
                <c:pt idx="5">
                  <c:v>-90</c:v>
                </c:pt>
                <c:pt idx="6">
                  <c:v>-94</c:v>
                </c:pt>
                <c:pt idx="7">
                  <c:v>-92</c:v>
                </c:pt>
                <c:pt idx="8">
                  <c:v>-88</c:v>
                </c:pt>
                <c:pt idx="9">
                  <c:v>-85</c:v>
                </c:pt>
                <c:pt idx="10">
                  <c:v>-72</c:v>
                </c:pt>
                <c:pt idx="11">
                  <c:v>-63</c:v>
                </c:pt>
                <c:pt idx="12">
                  <c:v>-52</c:v>
                </c:pt>
                <c:pt idx="13">
                  <c:v>-77</c:v>
                </c:pt>
                <c:pt idx="14">
                  <c:v>-83</c:v>
                </c:pt>
                <c:pt idx="15">
                  <c:v>-73</c:v>
                </c:pt>
                <c:pt idx="16">
                  <c:v>-80</c:v>
                </c:pt>
                <c:pt idx="17">
                  <c:v>-59</c:v>
                </c:pt>
                <c:pt idx="18">
                  <c:v>-56</c:v>
                </c:pt>
                <c:pt idx="19">
                  <c:v>-48</c:v>
                </c:pt>
                <c:pt idx="20">
                  <c:v>-36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ΚΑΤΑΝΑΛΩΤΕΣ'!$A$18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ΚΑΤΑΝΑΛΩΤΕΣ'!$B$18:$V$18</c:f>
              <c:numCache>
                <c:formatCode>General</c:formatCode>
                <c:ptCount val="21"/>
                <c:pt idx="0">
                  <c:v>-67</c:v>
                </c:pt>
                <c:pt idx="1">
                  <c:v>-57</c:v>
                </c:pt>
                <c:pt idx="2">
                  <c:v>-46</c:v>
                </c:pt>
                <c:pt idx="3">
                  <c:v>-32</c:v>
                </c:pt>
                <c:pt idx="4">
                  <c:v>-27</c:v>
                </c:pt>
                <c:pt idx="5">
                  <c:v>-40</c:v>
                </c:pt>
                <c:pt idx="6">
                  <c:v>-40</c:v>
                </c:pt>
                <c:pt idx="7">
                  <c:v>-48</c:v>
                </c:pt>
                <c:pt idx="8">
                  <c:v>-46</c:v>
                </c:pt>
                <c:pt idx="9">
                  <c:v>-33</c:v>
                </c:pt>
                <c:pt idx="10">
                  <c:v>-22</c:v>
                </c:pt>
                <c:pt idx="11">
                  <c:v>-20</c:v>
                </c:pt>
                <c:pt idx="12">
                  <c:v>-11</c:v>
                </c:pt>
                <c:pt idx="13">
                  <c:v>-11</c:v>
                </c:pt>
                <c:pt idx="14">
                  <c:v>-15</c:v>
                </c:pt>
                <c:pt idx="15">
                  <c:v>-16</c:v>
                </c:pt>
                <c:pt idx="16">
                  <c:v>-12</c:v>
                </c:pt>
                <c:pt idx="17">
                  <c:v>-6</c:v>
                </c:pt>
                <c:pt idx="18">
                  <c:v>-3</c:v>
                </c:pt>
                <c:pt idx="19">
                  <c:v>-8</c:v>
                </c:pt>
                <c:pt idx="20">
                  <c:v>-14</c:v>
                </c:pt>
              </c:numCache>
            </c:numRef>
          </c:val>
        </c:ser>
        <c:dLbls>
          <c:showVal val="1"/>
        </c:dLbls>
        <c:marker val="1"/>
        <c:axId val="78573952"/>
        <c:axId val="78575488"/>
      </c:lineChart>
      <c:catAx>
        <c:axId val="7857395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8575488"/>
        <c:crosses val="autoZero"/>
        <c:auto val="1"/>
        <c:lblAlgn val="ctr"/>
        <c:lblOffset val="100"/>
      </c:catAx>
      <c:valAx>
        <c:axId val="78575488"/>
        <c:scaling>
          <c:orientation val="minMax"/>
        </c:scaling>
        <c:delete val="1"/>
        <c:axPos val="l"/>
        <c:numFmt formatCode="General" sourceLinked="1"/>
        <c:tickLblPos val="none"/>
        <c:crossAx val="785739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ζήτησης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90214930581484E-2"/>
          <c:y val="0.24203195764839402"/>
          <c:w val="0.96819570138837052"/>
          <c:h val="0.41570011959875158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ΥΠΗΡΕΣΙΕΣ'!$A$16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54598851493732E-2"/>
                  <c:y val="-2.2937423148840338E-2"/>
                </c:manualLayout>
              </c:layout>
              <c:showVal val="1"/>
            </c:dLbl>
            <c:dLbl>
              <c:idx val="1"/>
              <c:layout>
                <c:manualLayout>
                  <c:x val="-2.4330900243309012E-3"/>
                  <c:y val="-4.8726467331119523E-2"/>
                </c:manualLayout>
              </c:layout>
              <c:showVal val="1"/>
            </c:dLbl>
            <c:dLbl>
              <c:idx val="2"/>
              <c:layout>
                <c:manualLayout>
                  <c:x val="-2.9581754122037437E-2"/>
                  <c:y val="3.810099254508444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3850177849091452E-2"/>
                  <c:y val="5.0166742301702816E-2"/>
                </c:manualLayout>
              </c:layout>
              <c:showVal val="1"/>
            </c:dLbl>
            <c:dLbl>
              <c:idx val="4"/>
              <c:layout>
                <c:manualLayout>
                  <c:x val="-3.1417160388372153E-2"/>
                  <c:y val="-3.3888419177530181E-2"/>
                </c:manualLayout>
              </c:layout>
              <c:showVal val="1"/>
            </c:dLbl>
            <c:dLbl>
              <c:idx val="5"/>
              <c:layout>
                <c:manualLayout>
                  <c:x val="-2.0239099116491611E-2"/>
                  <c:y val="1.4946550194987755E-2"/>
                </c:manualLayout>
              </c:layout>
              <c:showVal val="1"/>
            </c:dLbl>
            <c:dLbl>
              <c:idx val="6"/>
              <c:layout>
                <c:manualLayout>
                  <c:x val="-2.6021698864060642E-2"/>
                  <c:y val="3.2882410428973059E-2"/>
                </c:manualLayout>
              </c:layout>
              <c:showVal val="1"/>
            </c:dLbl>
            <c:dLbl>
              <c:idx val="7"/>
              <c:layout>
                <c:manualLayout>
                  <c:x val="-3.0358648674737414E-2"/>
                  <c:y val="-2.3914480311980391E-2"/>
                </c:manualLayout>
              </c:layout>
              <c:showVal val="1"/>
            </c:dLbl>
            <c:dLbl>
              <c:idx val="8"/>
              <c:layout>
                <c:manualLayout>
                  <c:x val="-2.6021698864060642E-2"/>
                  <c:y val="3.2882175050229841E-2"/>
                </c:manualLayout>
              </c:layout>
              <c:showVal val="1"/>
            </c:dLbl>
            <c:dLbl>
              <c:idx val="9"/>
              <c:layout>
                <c:manualLayout>
                  <c:x val="-2.4576048927168387E-2"/>
                  <c:y val="2.9893100389975509E-2"/>
                </c:manualLayout>
              </c:layout>
              <c:showVal val="1"/>
            </c:dLbl>
            <c:dLbl>
              <c:idx val="10"/>
              <c:layout>
                <c:manualLayout>
                  <c:x val="-2.168474905338387E-2"/>
                  <c:y val="2.9893100389975509E-2"/>
                </c:manualLayout>
              </c:layout>
              <c:showVal val="1"/>
            </c:dLbl>
            <c:dLbl>
              <c:idx val="11"/>
              <c:layout>
                <c:manualLayout>
                  <c:x val="-2.8912998737845159E-2"/>
                  <c:y val="2.3914480311980391E-2"/>
                </c:manualLayout>
              </c:layout>
              <c:showVal val="1"/>
            </c:dLbl>
            <c:dLbl>
              <c:idx val="12"/>
              <c:layout>
                <c:manualLayout>
                  <c:x val="-2.3130398990276128E-2"/>
                  <c:y val="4.1850340545965696E-2"/>
                </c:manualLayout>
              </c:layout>
              <c:showVal val="1"/>
            </c:dLbl>
            <c:dLbl>
              <c:idx val="13"/>
              <c:layout>
                <c:manualLayout>
                  <c:x val="-3.1804298611629679E-2"/>
                  <c:y val="2.6903790350977896E-2"/>
                </c:manualLayout>
              </c:layout>
              <c:showVal val="1"/>
            </c:dLbl>
            <c:dLbl>
              <c:idx val="14"/>
              <c:layout>
                <c:manualLayout>
                  <c:x val="-1.7347799242707101E-2"/>
                  <c:y val="2.9893100389975568E-2"/>
                </c:manualLayout>
              </c:layout>
              <c:showVal val="1"/>
            </c:dLbl>
            <c:dLbl>
              <c:idx val="15"/>
              <c:layout>
                <c:manualLayout>
                  <c:x val="-2.168474905338387E-2"/>
                  <c:y val="1.793586023398536E-2"/>
                </c:manualLayout>
              </c:layout>
              <c:showVal val="1"/>
            </c:dLbl>
            <c:dLbl>
              <c:idx val="16"/>
              <c:layout>
                <c:manualLayout>
                  <c:x val="-1.1565199495138066E-2"/>
                  <c:y val="2.6903790350977896E-2"/>
                </c:manualLayout>
              </c:layout>
              <c:showVal val="1"/>
            </c:dLbl>
            <c:dLbl>
              <c:idx val="17"/>
              <c:layout>
                <c:manualLayout>
                  <c:x val="-7.2282496844611856E-3"/>
                  <c:y val="1.1957240155990197E-2"/>
                </c:manualLayout>
              </c:layout>
              <c:showVal val="1"/>
            </c:dLbl>
            <c:dLbl>
              <c:idx val="18"/>
              <c:layout>
                <c:manualLayout>
                  <c:x val="-3.035876250544111E-2"/>
                  <c:y val="-2.3914480311980391E-2"/>
                </c:manualLayout>
              </c:layout>
              <c:showVal val="1"/>
            </c:dLbl>
            <c:dLbl>
              <c:idx val="19"/>
              <c:layout>
                <c:manualLayout>
                  <c:x val="-2.6021698864060642E-2"/>
                  <c:y val="2.9893100389975511E-3"/>
                </c:manualLayout>
              </c:layout>
              <c:showVal val="1"/>
            </c:dLbl>
            <c:dLbl>
              <c:idx val="20"/>
              <c:layout>
                <c:manualLayout>
                  <c:x val="-2.1684749053383981E-2"/>
                  <c:y val="-2.989310038997550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ΥΠΗΡΕΣΙΕΣ'!$B$16:$V$16</c:f>
              <c:numCache>
                <c:formatCode>General</c:formatCode>
                <c:ptCount val="21"/>
                <c:pt idx="0">
                  <c:v>-11</c:v>
                </c:pt>
                <c:pt idx="1">
                  <c:v>8</c:v>
                </c:pt>
                <c:pt idx="2">
                  <c:v>-26</c:v>
                </c:pt>
                <c:pt idx="3">
                  <c:v>-27</c:v>
                </c:pt>
                <c:pt idx="4">
                  <c:v>-13</c:v>
                </c:pt>
                <c:pt idx="5">
                  <c:v>-43</c:v>
                </c:pt>
                <c:pt idx="6">
                  <c:v>-33</c:v>
                </c:pt>
                <c:pt idx="7">
                  <c:v>-28</c:v>
                </c:pt>
                <c:pt idx="8">
                  <c:v>-13</c:v>
                </c:pt>
                <c:pt idx="9">
                  <c:v>-21</c:v>
                </c:pt>
                <c:pt idx="10">
                  <c:v>6</c:v>
                </c:pt>
                <c:pt idx="11">
                  <c:v>-5</c:v>
                </c:pt>
                <c:pt idx="12">
                  <c:v>8</c:v>
                </c:pt>
                <c:pt idx="13">
                  <c:v>-11</c:v>
                </c:pt>
                <c:pt idx="14">
                  <c:v>-17</c:v>
                </c:pt>
                <c:pt idx="15">
                  <c:v>-16</c:v>
                </c:pt>
                <c:pt idx="16">
                  <c:v>-11</c:v>
                </c:pt>
                <c:pt idx="17">
                  <c:v>-4</c:v>
                </c:pt>
                <c:pt idx="18">
                  <c:v>25</c:v>
                </c:pt>
                <c:pt idx="19">
                  <c:v>10</c:v>
                </c:pt>
                <c:pt idx="20" formatCode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ΥΠΗΡΕΣΙΕΣ'!$A$17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5.2647041949801583E-2"/>
                  <c:y val="0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7.0345098267769876E-3"/>
                  <c:y val="-1.4946550194987755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ΥΠΗΡΕΣΙΕΣ'!$B$17:$V$17</c:f>
              <c:numCache>
                <c:formatCode>General</c:formatCode>
                <c:ptCount val="21"/>
                <c:pt idx="0">
                  <c:v>-20</c:v>
                </c:pt>
                <c:pt idx="1">
                  <c:v>-25</c:v>
                </c:pt>
                <c:pt idx="2">
                  <c:v>-21</c:v>
                </c:pt>
                <c:pt idx="3">
                  <c:v>-11</c:v>
                </c:pt>
                <c:pt idx="4">
                  <c:v>-22</c:v>
                </c:pt>
                <c:pt idx="5">
                  <c:v>-31</c:v>
                </c:pt>
                <c:pt idx="6">
                  <c:v>-29</c:v>
                </c:pt>
                <c:pt idx="7">
                  <c:v>-43</c:v>
                </c:pt>
                <c:pt idx="8">
                  <c:v>-9</c:v>
                </c:pt>
                <c:pt idx="9">
                  <c:v>-5</c:v>
                </c:pt>
                <c:pt idx="10">
                  <c:v>17</c:v>
                </c:pt>
                <c:pt idx="11">
                  <c:v>19</c:v>
                </c:pt>
                <c:pt idx="12">
                  <c:v>-9</c:v>
                </c:pt>
                <c:pt idx="13">
                  <c:v>-7</c:v>
                </c:pt>
                <c:pt idx="14">
                  <c:v>-17</c:v>
                </c:pt>
                <c:pt idx="15">
                  <c:v>-7</c:v>
                </c:pt>
                <c:pt idx="16">
                  <c:v>4</c:v>
                </c:pt>
                <c:pt idx="17">
                  <c:v>6</c:v>
                </c:pt>
                <c:pt idx="18">
                  <c:v>20</c:v>
                </c:pt>
                <c:pt idx="19">
                  <c:v>4</c:v>
                </c:pt>
                <c:pt idx="20" formatCode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ΥΠΗΡΕΣΙΕΣ'!$A$18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3.5299356537798171E-2"/>
                  <c:y val="1.4946550194987755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2523226016781382E-2"/>
                  <c:y val="1.195724015599019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9751475701242671E-2"/>
                  <c:y val="1.4946550194987755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2936659132591821E-2"/>
                  <c:y val="4.185010516722247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ΥΠΗΡΕΣΙΕΣ'!$B$18:$V$18</c:f>
              <c:numCache>
                <c:formatCode>General</c:formatCode>
                <c:ptCount val="21"/>
                <c:pt idx="0">
                  <c:v>-24</c:v>
                </c:pt>
                <c:pt idx="1">
                  <c:v>-4</c:v>
                </c:pt>
                <c:pt idx="2">
                  <c:v>8</c:v>
                </c:pt>
                <c:pt idx="3">
                  <c:v>10</c:v>
                </c:pt>
                <c:pt idx="4">
                  <c:v>16</c:v>
                </c:pt>
                <c:pt idx="5">
                  <c:v>-0.30000000000000004</c:v>
                </c:pt>
                <c:pt idx="6">
                  <c:v>2</c:v>
                </c:pt>
                <c:pt idx="7">
                  <c:v>-4</c:v>
                </c:pt>
                <c:pt idx="8">
                  <c:v>2</c:v>
                </c:pt>
                <c:pt idx="9">
                  <c:v>9</c:v>
                </c:pt>
                <c:pt idx="10">
                  <c:v>12</c:v>
                </c:pt>
                <c:pt idx="11">
                  <c:v>12</c:v>
                </c:pt>
                <c:pt idx="12">
                  <c:v>11</c:v>
                </c:pt>
                <c:pt idx="13">
                  <c:v>15</c:v>
                </c:pt>
                <c:pt idx="14">
                  <c:v>12</c:v>
                </c:pt>
                <c:pt idx="15">
                  <c:v>15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 formatCode="0">
                  <c:v>11</c:v>
                </c:pt>
              </c:numCache>
            </c:numRef>
          </c:val>
        </c:ser>
        <c:dLbls>
          <c:showVal val="1"/>
        </c:dLbls>
        <c:marker val="1"/>
        <c:axId val="88580864"/>
        <c:axId val="88582400"/>
      </c:lineChart>
      <c:catAx>
        <c:axId val="88580864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582400"/>
        <c:crosses val="autoZero"/>
        <c:auto val="1"/>
        <c:lblAlgn val="ctr"/>
        <c:lblOffset val="100"/>
      </c:catAx>
      <c:valAx>
        <c:axId val="88582400"/>
        <c:scaling>
          <c:orientation val="minMax"/>
        </c:scaling>
        <c:delete val="1"/>
        <c:axPos val="l"/>
        <c:numFmt formatCode="General" sourceLinked="1"/>
        <c:tickLblPos val="none"/>
        <c:crossAx val="885808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απασχόλησης το προηγούμενο εξάμηνο</a:t>
            </a:r>
          </a:p>
        </c:rich>
      </c:tx>
      <c:layout>
        <c:manualLayout>
          <c:xMode val="edge"/>
          <c:yMode val="edge"/>
          <c:x val="0.27503112110986438"/>
          <c:y val="2.4187429829061736E-2"/>
        </c:manualLayout>
      </c:layout>
    </c:title>
    <c:plotArea>
      <c:layout>
        <c:manualLayout>
          <c:layoutTarget val="inner"/>
          <c:xMode val="edge"/>
          <c:yMode val="edge"/>
          <c:x val="1.5479883022169584E-2"/>
          <c:y val="0.21278095403312336"/>
          <c:w val="0.96904023395566097"/>
          <c:h val="0.46178396804180954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ΥΠΗΡΕΣΙΕΣ'!$A$20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3.3652955427688001E-2"/>
                  <c:y val="4.108103628717111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647176566847838E-2"/>
                  <c:y val="3.837072784929000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732856888315304E-2"/>
                  <c:y val="-3.56351490009423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8825731754126718E-2"/>
                  <c:y val="4.242992981883388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0232993847051225E-2"/>
                  <c:y val="-3.852644821648956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0140118981239764E-2"/>
                  <c:y val="4.532122903438119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7269304311673771E-2"/>
                  <c:y val="-3.852644821648956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1.8825731754126718E-2"/>
                  <c:y val="3.664733138773940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454780125824749E-2"/>
                  <c:y val="3.086473295664485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8676566404598269E-2"/>
                  <c:y val="3.375603217219212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7269304311673771E-2"/>
                  <c:y val="3.9538402941931047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5862042218749257E-2"/>
                  <c:y val="3.664733138773940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ΥΠΗΡΕΣΙΕΣ'!$B$20:$V$20</c:f>
              <c:numCache>
                <c:formatCode>General</c:formatCode>
                <c:ptCount val="21"/>
                <c:pt idx="0">
                  <c:v>-9</c:v>
                </c:pt>
                <c:pt idx="1">
                  <c:v>-12</c:v>
                </c:pt>
                <c:pt idx="2">
                  <c:v>-20</c:v>
                </c:pt>
                <c:pt idx="3">
                  <c:v>-21</c:v>
                </c:pt>
                <c:pt idx="4">
                  <c:v>-28</c:v>
                </c:pt>
                <c:pt idx="5">
                  <c:v>-15</c:v>
                </c:pt>
                <c:pt idx="6">
                  <c:v>-27</c:v>
                </c:pt>
                <c:pt idx="7">
                  <c:v>-22</c:v>
                </c:pt>
                <c:pt idx="8">
                  <c:v>-22</c:v>
                </c:pt>
                <c:pt idx="9">
                  <c:v>-14</c:v>
                </c:pt>
                <c:pt idx="10">
                  <c:v>-10</c:v>
                </c:pt>
                <c:pt idx="11">
                  <c:v>-7</c:v>
                </c:pt>
                <c:pt idx="12">
                  <c:v>-2</c:v>
                </c:pt>
                <c:pt idx="13">
                  <c:v>-14</c:v>
                </c:pt>
                <c:pt idx="14">
                  <c:v>-10</c:v>
                </c:pt>
                <c:pt idx="15">
                  <c:v>-7</c:v>
                </c:pt>
                <c:pt idx="16">
                  <c:v>-8</c:v>
                </c:pt>
                <c:pt idx="17">
                  <c:v>-4</c:v>
                </c:pt>
                <c:pt idx="18">
                  <c:v>-4</c:v>
                </c:pt>
                <c:pt idx="19">
                  <c:v>-3</c:v>
                </c:pt>
                <c:pt idx="20" formatCode="0">
                  <c:v>-6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ΥΠΗΡΕΣΙΕΣ'!$A$21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2.8732856888315252E-2"/>
                  <c:y val="1.734779529328360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4454780125824749E-2"/>
                  <c:y val="-2.8912992155472671E-3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3047518032900241E-2"/>
                  <c:y val="2.8912992155472671E-3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4454780125824749E-2"/>
                  <c:y val="-1.15651968621890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1868852924046851E-2"/>
                  <c:y val="1.156519686218907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0461590831122346E-2"/>
                  <c:y val="1.15651968621890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ΥΠΗΡΕΣΙΕΣ'!$B$21:$V$21</c:f>
              <c:numCache>
                <c:formatCode>General</c:formatCode>
                <c:ptCount val="21"/>
                <c:pt idx="0">
                  <c:v>-12</c:v>
                </c:pt>
                <c:pt idx="1">
                  <c:v>-21</c:v>
                </c:pt>
                <c:pt idx="2">
                  <c:v>-14</c:v>
                </c:pt>
                <c:pt idx="3">
                  <c:v>-38</c:v>
                </c:pt>
                <c:pt idx="4">
                  <c:v>-25</c:v>
                </c:pt>
                <c:pt idx="5">
                  <c:v>-21</c:v>
                </c:pt>
                <c:pt idx="6">
                  <c:v>-31</c:v>
                </c:pt>
                <c:pt idx="7">
                  <c:v>-25</c:v>
                </c:pt>
                <c:pt idx="8">
                  <c:v>-33</c:v>
                </c:pt>
                <c:pt idx="9">
                  <c:v>-20</c:v>
                </c:pt>
                <c:pt idx="10">
                  <c:v>-13</c:v>
                </c:pt>
                <c:pt idx="11">
                  <c:v>-2</c:v>
                </c:pt>
                <c:pt idx="12">
                  <c:v>-3</c:v>
                </c:pt>
                <c:pt idx="13">
                  <c:v>-6</c:v>
                </c:pt>
                <c:pt idx="14">
                  <c:v>-12</c:v>
                </c:pt>
                <c:pt idx="15">
                  <c:v>-13</c:v>
                </c:pt>
                <c:pt idx="16">
                  <c:v>-1</c:v>
                </c:pt>
                <c:pt idx="17">
                  <c:v>9</c:v>
                </c:pt>
                <c:pt idx="18">
                  <c:v>5</c:v>
                </c:pt>
                <c:pt idx="19">
                  <c:v>8</c:v>
                </c:pt>
                <c:pt idx="20" formatCode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ΥΠΗΡΕΣΙΕΣ'!$A$22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2.8732856888315252E-2"/>
                  <c:y val="-1.44567237390919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591833270246624E-2"/>
                  <c:y val="-4.62607874487562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3276115016971365E-2"/>
                  <c:y val="-2.891299215547267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3276115016971365E-2"/>
                  <c:y val="3.469559058656721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0461590831122346E-2"/>
                  <c:y val="-3.75868898021144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ΥΠΗΡΕΣΙΕΣ'!$B$22:$V$22</c:f>
              <c:numCache>
                <c:formatCode>General</c:formatCode>
                <c:ptCount val="21"/>
                <c:pt idx="0">
                  <c:v>-21</c:v>
                </c:pt>
                <c:pt idx="1">
                  <c:v>-18</c:v>
                </c:pt>
                <c:pt idx="2">
                  <c:v>-13</c:v>
                </c:pt>
                <c:pt idx="3">
                  <c:v>1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-7</c:v>
                </c:pt>
                <c:pt idx="8">
                  <c:v>-3</c:v>
                </c:pt>
                <c:pt idx="9">
                  <c:v>-2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11</c:v>
                </c:pt>
                <c:pt idx="14">
                  <c:v>10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13</c:v>
                </c:pt>
                <c:pt idx="19">
                  <c:v>8</c:v>
                </c:pt>
                <c:pt idx="20" formatCode="0">
                  <c:v>7</c:v>
                </c:pt>
              </c:numCache>
            </c:numRef>
          </c:val>
        </c:ser>
        <c:dLbls>
          <c:showVal val="1"/>
        </c:dLbls>
        <c:marker val="1"/>
        <c:axId val="88819968"/>
        <c:axId val="88850432"/>
      </c:lineChart>
      <c:catAx>
        <c:axId val="8881996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850432"/>
        <c:crosses val="autoZero"/>
        <c:auto val="1"/>
        <c:lblAlgn val="ctr"/>
        <c:lblOffset val="100"/>
      </c:catAx>
      <c:valAx>
        <c:axId val="88850432"/>
        <c:scaling>
          <c:orientation val="minMax"/>
        </c:scaling>
        <c:delete val="1"/>
        <c:axPos val="l"/>
        <c:numFmt formatCode="General" sourceLinked="1"/>
        <c:tickLblPos val="none"/>
        <c:crossAx val="888199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4657459109617519"/>
          <c:y val="9.5673112823529638E-2"/>
          <c:w val="0.4561893824623674"/>
          <c:h val="5.9281892175914876E-2"/>
        </c:manualLayout>
      </c:layout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/>
            </a:pPr>
            <a:r>
              <a:rPr lang="el-GR" sz="1400"/>
              <a:t>Εκτίμηση εξέλιξης απασχόλησης το επόμενο εξάμηνο</a:t>
            </a:r>
          </a:p>
        </c:rich>
      </c:tx>
      <c:layout>
        <c:manualLayout>
          <c:xMode val="edge"/>
          <c:yMode val="edge"/>
          <c:x val="0.26967037944030736"/>
          <c:y val="1.9061867228302058E-2"/>
        </c:manualLayout>
      </c:layout>
    </c:title>
    <c:plotArea>
      <c:layout>
        <c:manualLayout>
          <c:layoutTarget val="inner"/>
          <c:xMode val="edge"/>
          <c:yMode val="edge"/>
          <c:x val="2.0982352594842636E-2"/>
          <c:y val="0.2252838041368512"/>
          <c:w val="0.97104218633359451"/>
          <c:h val="0.44727321018873445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ΥΠΗΡΕΣΙΕΣ'!$A$24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8295113158421797E-2"/>
                  <c:y val="5.578830513849872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800443347959871E-2"/>
                  <c:y val="-2.336546388255708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843062105129003E-2"/>
                  <c:y val="2.534454782270802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9507446789141165E-2"/>
                  <c:y val="3.752205074902430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062241683811856E-2"/>
                  <c:y val="-3.249859107729436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623882526446122E-2"/>
                  <c:y val="2.230017209112901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5288267210458281E-2"/>
                  <c:y val="4.665517794376150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2397856999799718E-2"/>
                  <c:y val="2.838892355428708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9333202847623035E-2"/>
                  <c:y val="4.0566426480603386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230459006245114E-2"/>
                  <c:y val="2.2300172091128955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3668818163610876E-2"/>
                  <c:y val="-3.24985910772943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5114023268940151E-2"/>
                  <c:y val="7.0782934332336072E-3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2340048795586551E-2"/>
                  <c:y val="-3.554296680887338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1.9568077126158444E-2"/>
                  <c:y val="-3.55429668088733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ΥΠΗΡΕΣΙΕΣ'!$B$24:$V$24</c:f>
              <c:numCache>
                <c:formatCode>General</c:formatCode>
                <c:ptCount val="21"/>
                <c:pt idx="0">
                  <c:v>-10</c:v>
                </c:pt>
                <c:pt idx="1">
                  <c:v>-4</c:v>
                </c:pt>
                <c:pt idx="2">
                  <c:v>-10</c:v>
                </c:pt>
                <c:pt idx="3">
                  <c:v>-19</c:v>
                </c:pt>
                <c:pt idx="4">
                  <c:v>-11</c:v>
                </c:pt>
                <c:pt idx="5">
                  <c:v>-16</c:v>
                </c:pt>
                <c:pt idx="6">
                  <c:v>-15</c:v>
                </c:pt>
                <c:pt idx="7">
                  <c:v>-15</c:v>
                </c:pt>
                <c:pt idx="8">
                  <c:v>-5</c:v>
                </c:pt>
                <c:pt idx="9">
                  <c:v>-8</c:v>
                </c:pt>
                <c:pt idx="10">
                  <c:v>-3</c:v>
                </c:pt>
                <c:pt idx="11">
                  <c:v>-7</c:v>
                </c:pt>
                <c:pt idx="12">
                  <c:v>-3</c:v>
                </c:pt>
                <c:pt idx="13">
                  <c:v>-5</c:v>
                </c:pt>
                <c:pt idx="14">
                  <c:v>-9</c:v>
                </c:pt>
                <c:pt idx="15">
                  <c:v>-12</c:v>
                </c:pt>
                <c:pt idx="16">
                  <c:v>-10</c:v>
                </c:pt>
                <c:pt idx="17">
                  <c:v>-1</c:v>
                </c:pt>
                <c:pt idx="18">
                  <c:v>9</c:v>
                </c:pt>
                <c:pt idx="19">
                  <c:v>2</c:v>
                </c:pt>
                <c:pt idx="20" formatCode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ΥΠΗΡΕΣΙΕΣ'!$A$25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4"/>
              <c:layout>
                <c:manualLayout>
                  <c:x val="-3.3843062105128982E-2"/>
                  <c:y val="3.044375731579126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0952651894470436E-2"/>
                  <c:y val="5.4798763168423324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3668818163610876E-2"/>
                  <c:y val="3.9576884510527849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5171831473153338E-2"/>
                  <c:y val="3.957688451052796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ΥΠΗΡΕΣΙΕΣ'!$B$25:$V$25</c:f>
              <c:numCache>
                <c:formatCode>General</c:formatCode>
                <c:ptCount val="21"/>
                <c:pt idx="0">
                  <c:v>-12</c:v>
                </c:pt>
                <c:pt idx="1">
                  <c:v>-23</c:v>
                </c:pt>
                <c:pt idx="2">
                  <c:v>-23</c:v>
                </c:pt>
                <c:pt idx="3">
                  <c:v>-6</c:v>
                </c:pt>
                <c:pt idx="4">
                  <c:v>-21</c:v>
                </c:pt>
                <c:pt idx="5">
                  <c:v>-39</c:v>
                </c:pt>
                <c:pt idx="6">
                  <c:v>-32</c:v>
                </c:pt>
                <c:pt idx="7">
                  <c:v>-39</c:v>
                </c:pt>
                <c:pt idx="8">
                  <c:v>-20</c:v>
                </c:pt>
                <c:pt idx="9">
                  <c:v>-23</c:v>
                </c:pt>
                <c:pt idx="10">
                  <c:v>3</c:v>
                </c:pt>
                <c:pt idx="11">
                  <c:v>-1</c:v>
                </c:pt>
                <c:pt idx="12">
                  <c:v>-11</c:v>
                </c:pt>
                <c:pt idx="13">
                  <c:v>-8</c:v>
                </c:pt>
                <c:pt idx="14">
                  <c:v>-16</c:v>
                </c:pt>
                <c:pt idx="15">
                  <c:v>-9</c:v>
                </c:pt>
                <c:pt idx="16">
                  <c:v>-8</c:v>
                </c:pt>
                <c:pt idx="17">
                  <c:v>4</c:v>
                </c:pt>
                <c:pt idx="18">
                  <c:v>12</c:v>
                </c:pt>
                <c:pt idx="19">
                  <c:v>-1</c:v>
                </c:pt>
                <c:pt idx="20" formatCode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ΥΠΗΡΕΣΙΕΣ'!$A$26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3.2397856999799718E-2"/>
                  <c:y val="3.04437573157907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8062241683811873E-2"/>
                  <c:y val="3.0443757315790705E-3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2458487336816997E-2"/>
                  <c:y val="-3.3488133047369771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6851910857018015E-2"/>
                  <c:y val="-2.1310630121053491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ΥΠΗΡΕΣΙΕΣ'!$B$26:$V$26</c:f>
              <c:numCache>
                <c:formatCode>General</c:formatCode>
                <c:ptCount val="21"/>
                <c:pt idx="0">
                  <c:v>-20</c:v>
                </c:pt>
                <c:pt idx="1">
                  <c:v>-13</c:v>
                </c:pt>
                <c:pt idx="2">
                  <c:v>-4</c:v>
                </c:pt>
                <c:pt idx="3">
                  <c:v>4</c:v>
                </c:pt>
                <c:pt idx="4">
                  <c:v>11</c:v>
                </c:pt>
                <c:pt idx="5">
                  <c:v>5</c:v>
                </c:pt>
                <c:pt idx="6">
                  <c:v>2</c:v>
                </c:pt>
                <c:pt idx="7">
                  <c:v>-5</c:v>
                </c:pt>
                <c:pt idx="8">
                  <c:v>-2</c:v>
                </c:pt>
                <c:pt idx="9">
                  <c:v>-1</c:v>
                </c:pt>
                <c:pt idx="10">
                  <c:v>5</c:v>
                </c:pt>
                <c:pt idx="11">
                  <c:v>7</c:v>
                </c:pt>
                <c:pt idx="12">
                  <c:v>16</c:v>
                </c:pt>
                <c:pt idx="13">
                  <c:v>10</c:v>
                </c:pt>
                <c:pt idx="14">
                  <c:v>9</c:v>
                </c:pt>
                <c:pt idx="15">
                  <c:v>11</c:v>
                </c:pt>
                <c:pt idx="16">
                  <c:v>11</c:v>
                </c:pt>
                <c:pt idx="17">
                  <c:v>12</c:v>
                </c:pt>
                <c:pt idx="18">
                  <c:v>15</c:v>
                </c:pt>
                <c:pt idx="19">
                  <c:v>12</c:v>
                </c:pt>
                <c:pt idx="20" formatCode="0">
                  <c:v>8</c:v>
                </c:pt>
              </c:numCache>
            </c:numRef>
          </c:val>
        </c:ser>
        <c:dLbls>
          <c:showVal val="1"/>
        </c:dLbls>
        <c:marker val="1"/>
        <c:axId val="88682880"/>
        <c:axId val="88898560"/>
      </c:lineChart>
      <c:catAx>
        <c:axId val="8868288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/>
            </a:pPr>
            <a:endParaRPr lang="el-GR"/>
          </a:p>
        </c:txPr>
        <c:crossAx val="88898560"/>
        <c:crosses val="autoZero"/>
        <c:auto val="1"/>
        <c:lblAlgn val="ctr"/>
        <c:lblOffset val="100"/>
      </c:catAx>
      <c:valAx>
        <c:axId val="88898560"/>
        <c:scaling>
          <c:orientation val="minMax"/>
        </c:scaling>
        <c:delete val="1"/>
        <c:axPos val="l"/>
        <c:numFmt formatCode="General" sourceLinked="1"/>
        <c:tickLblPos val="none"/>
        <c:crossAx val="88682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 algn="ctr">
        <a:defRPr lang="el-GR" sz="1400" b="1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τιμών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5363836805124076E-2"/>
          <c:y val="0.20205805757928968"/>
          <c:w val="0.95068142843448122"/>
          <c:h val="0.4614750903383617"/>
        </c:manualLayout>
      </c:layout>
      <c:lineChart>
        <c:grouping val="standard"/>
        <c:ser>
          <c:idx val="0"/>
          <c:order val="0"/>
          <c:tx>
            <c:strRef>
              <c:f>'ΣΥΓΚΡΙΤΙΚΑ ΥΠΗΡΕΣΙΕΣ'!$A$28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5"/>
              <c:layout>
                <c:manualLayout>
                  <c:x val="-2.7361322168215275E-2"/>
                  <c:y val="5.178991411500417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4406832391860848E-2"/>
                  <c:y val="-3.191076697692718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ΥΠΗΡΕΣΙΕΣ'!$C$2:$V$2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ΥΠΗΡΕΣΙΕΣ'!$C$28:$V$28</c:f>
              <c:numCache>
                <c:formatCode>General</c:formatCode>
                <c:ptCount val="20"/>
                <c:pt idx="0">
                  <c:v>-10</c:v>
                </c:pt>
                <c:pt idx="1">
                  <c:v>-8</c:v>
                </c:pt>
                <c:pt idx="2">
                  <c:v>-18</c:v>
                </c:pt>
                <c:pt idx="3">
                  <c:v>-26</c:v>
                </c:pt>
                <c:pt idx="4">
                  <c:v>-32</c:v>
                </c:pt>
                <c:pt idx="5">
                  <c:v>-41</c:v>
                </c:pt>
                <c:pt idx="6">
                  <c:v>-33</c:v>
                </c:pt>
                <c:pt idx="7">
                  <c:v>-37</c:v>
                </c:pt>
                <c:pt idx="8">
                  <c:v>-38</c:v>
                </c:pt>
                <c:pt idx="9">
                  <c:v>-30</c:v>
                </c:pt>
                <c:pt idx="10">
                  <c:v>-31</c:v>
                </c:pt>
                <c:pt idx="11">
                  <c:v>-25</c:v>
                </c:pt>
                <c:pt idx="12">
                  <c:v>-29</c:v>
                </c:pt>
                <c:pt idx="13">
                  <c:v>-26</c:v>
                </c:pt>
                <c:pt idx="14">
                  <c:v>-24</c:v>
                </c:pt>
                <c:pt idx="15">
                  <c:v>-20</c:v>
                </c:pt>
                <c:pt idx="16">
                  <c:v>-16</c:v>
                </c:pt>
                <c:pt idx="17">
                  <c:v>-11</c:v>
                </c:pt>
                <c:pt idx="18">
                  <c:v>-8</c:v>
                </c:pt>
                <c:pt idx="19" formatCode="0">
                  <c:v>-5</c:v>
                </c:pt>
              </c:numCache>
            </c:numRef>
          </c:val>
        </c:ser>
        <c:ser>
          <c:idx val="1"/>
          <c:order val="1"/>
          <c:tx>
            <c:strRef>
              <c:f>'ΣΥΓΚΡΙΤΙΚΑ ΥΠΗΡΕΣΙΕΣ'!$A$29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6"/>
              <c:layout>
                <c:manualLayout>
                  <c:x val="-3.0179526257673506E-2"/>
                  <c:y val="2.9893100389975511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ΥΠΗΡΕΣΙΕΣ'!$C$29:$V$29</c:f>
              <c:numCache>
                <c:formatCode>General</c:formatCode>
                <c:ptCount val="20"/>
                <c:pt idx="0">
                  <c:v>1</c:v>
                </c:pt>
                <c:pt idx="1">
                  <c:v>-9</c:v>
                </c:pt>
                <c:pt idx="2">
                  <c:v>-10</c:v>
                </c:pt>
                <c:pt idx="3">
                  <c:v>-24</c:v>
                </c:pt>
                <c:pt idx="4">
                  <c:v>-20</c:v>
                </c:pt>
                <c:pt idx="5">
                  <c:v>-26</c:v>
                </c:pt>
                <c:pt idx="6">
                  <c:v>-40</c:v>
                </c:pt>
                <c:pt idx="7">
                  <c:v>-37</c:v>
                </c:pt>
                <c:pt idx="8">
                  <c:v>-22</c:v>
                </c:pt>
                <c:pt idx="9">
                  <c:v>-12</c:v>
                </c:pt>
                <c:pt idx="10">
                  <c:v>-12</c:v>
                </c:pt>
                <c:pt idx="11">
                  <c:v>-16</c:v>
                </c:pt>
                <c:pt idx="12">
                  <c:v>-16</c:v>
                </c:pt>
                <c:pt idx="13">
                  <c:v>-5</c:v>
                </c:pt>
                <c:pt idx="14">
                  <c:v>-9</c:v>
                </c:pt>
                <c:pt idx="15">
                  <c:v>-2</c:v>
                </c:pt>
                <c:pt idx="16">
                  <c:v>3</c:v>
                </c:pt>
                <c:pt idx="17">
                  <c:v>1</c:v>
                </c:pt>
                <c:pt idx="18">
                  <c:v>4</c:v>
                </c:pt>
                <c:pt idx="19" formatCode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'ΣΥΓΚΡΙΤΙΚΑ ΥΠΗΡΕΣΙΕΣ'!$A$30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ΥΠΗΡΕΣΙΕΣ'!$C$2:$V$2</c:f>
              <c:strCache>
                <c:ptCount val="20"/>
                <c:pt idx="0">
                  <c:v>ΣΕΠΤΕΜΒΡΙΟΣ 2009</c:v>
                </c:pt>
                <c:pt idx="1">
                  <c:v>ΜΑΡΤΙΟΣ 2010</c:v>
                </c:pt>
                <c:pt idx="2">
                  <c:v>ΣΕΠΤΕΜΒΡΙΟΣ 2010</c:v>
                </c:pt>
                <c:pt idx="3">
                  <c:v>ΜΑΡΤΙΟΣ 2011</c:v>
                </c:pt>
                <c:pt idx="4">
                  <c:v>ΣΕΠΤΕΜΒΡΙΟΣ 2011</c:v>
                </c:pt>
                <c:pt idx="5">
                  <c:v>ΜΑΡΤΙΟΣ 2012</c:v>
                </c:pt>
                <c:pt idx="6">
                  <c:v>ΣΕΠΤΕΜΒΡΙΟΣ 2012</c:v>
                </c:pt>
                <c:pt idx="7">
                  <c:v>ΜΑΡΤΙΟΣ 2013</c:v>
                </c:pt>
                <c:pt idx="8">
                  <c:v>ΣΕΠΤΕΜΒΡΙΟΣ 2013</c:v>
                </c:pt>
                <c:pt idx="9">
                  <c:v>ΜΑΡΤΙΟΣ 2014</c:v>
                </c:pt>
                <c:pt idx="10">
                  <c:v>ΣΕΠΤΕΜΒΡΙΟΣ 2014</c:v>
                </c:pt>
                <c:pt idx="11">
                  <c:v>ΜΑΡΤΙΟΣ 2015</c:v>
                </c:pt>
                <c:pt idx="12">
                  <c:v>ΣΕΠΤΕΜΒΡΙΟΣ 2015</c:v>
                </c:pt>
                <c:pt idx="13">
                  <c:v>ΜΑΡΤΙΟΣ 2016</c:v>
                </c:pt>
                <c:pt idx="14">
                  <c:v>ΣΕΠΤΕΜΒΡΙΟΣ 2016</c:v>
                </c:pt>
                <c:pt idx="15">
                  <c:v>ΜΑΡΤΙΟΣ 2017</c:v>
                </c:pt>
                <c:pt idx="16">
                  <c:v>ΣΕΠΤΕΜΒΡΙΟΣ 2017</c:v>
                </c:pt>
                <c:pt idx="17">
                  <c:v>ΜΑΡΤΙΟΣ 2018</c:v>
                </c:pt>
                <c:pt idx="18">
                  <c:v>ΣΕΠΤΕΜΒΡΙΟΣ 2018</c:v>
                </c:pt>
                <c:pt idx="19">
                  <c:v>ΜΑΡΤΙΟΣ 2019</c:v>
                </c:pt>
              </c:strCache>
            </c:strRef>
          </c:cat>
          <c:val>
            <c:numRef>
              <c:f>'ΣΥΓΚΡΙΤΙΚΑ ΥΠΗΡΕΣΙΕΣ'!$C$30:$V$30</c:f>
              <c:numCache>
                <c:formatCode>General</c:formatCode>
                <c:ptCount val="20"/>
                <c:pt idx="0">
                  <c:v>-7</c:v>
                </c:pt>
                <c:pt idx="1">
                  <c:v>-3</c:v>
                </c:pt>
                <c:pt idx="2">
                  <c:v>1</c:v>
                </c:pt>
                <c:pt idx="3">
                  <c:v>11</c:v>
                </c:pt>
                <c:pt idx="4">
                  <c:v>2</c:v>
                </c:pt>
                <c:pt idx="5">
                  <c:v>6</c:v>
                </c:pt>
                <c:pt idx="6">
                  <c:v>-0.30000000000000004</c:v>
                </c:pt>
                <c:pt idx="7">
                  <c:v>-0.2</c:v>
                </c:pt>
                <c:pt idx="8">
                  <c:v>-1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4</c:v>
                </c:pt>
                <c:pt idx="14">
                  <c:v>5</c:v>
                </c:pt>
                <c:pt idx="15">
                  <c:v>8</c:v>
                </c:pt>
                <c:pt idx="16">
                  <c:v>9</c:v>
                </c:pt>
                <c:pt idx="17">
                  <c:v>9</c:v>
                </c:pt>
                <c:pt idx="18">
                  <c:v>10</c:v>
                </c:pt>
                <c:pt idx="19" formatCode="0">
                  <c:v>9</c:v>
                </c:pt>
              </c:numCache>
            </c:numRef>
          </c:val>
        </c:ser>
        <c:dLbls>
          <c:showVal val="1"/>
        </c:dLbls>
        <c:marker val="1"/>
        <c:axId val="88953216"/>
        <c:axId val="88954752"/>
      </c:lineChart>
      <c:catAx>
        <c:axId val="8895321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8954752"/>
        <c:crosses val="autoZero"/>
        <c:auto val="1"/>
        <c:lblAlgn val="ctr"/>
        <c:lblOffset val="100"/>
      </c:catAx>
      <c:valAx>
        <c:axId val="88954752"/>
        <c:scaling>
          <c:orientation val="minMax"/>
        </c:scaling>
        <c:delete val="1"/>
        <c:axPos val="l"/>
        <c:numFmt formatCode="General" sourceLinked="1"/>
        <c:tickLblPos val="none"/>
        <c:crossAx val="889532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ΔΕΙΚΤΗΣ ΕΠΙΧΕΙΡΗΜΑΤΙΚΩΝ ΠΡΟΣΔΟΚΙΩΝ (ΚΑΤΑΣΚΕΥΕΣ)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6429112987605266E-2"/>
          <c:y val="0.18245253372440678"/>
          <c:w val="0.95423055189259942"/>
          <c:h val="0.50103148012938059"/>
        </c:manualLayout>
      </c:layout>
      <c:lineChart>
        <c:grouping val="standard"/>
        <c:ser>
          <c:idx val="0"/>
          <c:order val="0"/>
          <c:tx>
            <c:strRef>
              <c:f>'ΣΥΓΚΡΙΤΙΚΑ ΚΑΤΑΣΚΕΥΑΣΤΙΚΕΣ'!$A$4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>
                <c:manualLayout>
                  <c:x val="-2.5605029971531478E-2"/>
                  <c:y val="1.9517412455082937E-3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8385543867423355E-2"/>
                  <c:y val="-4.430905673504401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8385543867423355E-2"/>
                  <c:y val="3.086473998335340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8385543867423355E-2"/>
                  <c:y val="-2.6961257492336976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394657165920708E-2"/>
                  <c:y val="1.640824061443082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2556314711261157E-2"/>
                  <c:y val="2.5082140235784374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5336828607153016E-2"/>
                  <c:y val="-3.2743857239905957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1166057763315214E-2"/>
                  <c:y val="-3.8526456987474977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9775910284420209E-2"/>
                  <c:y val="2.508214023578431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ΚΑΤΑΣΚΕΥΑΣΤΙΚΕΣ'!$B$4:$V$4</c:f>
              <c:numCache>
                <c:formatCode>General</c:formatCode>
                <c:ptCount val="21"/>
                <c:pt idx="0">
                  <c:v>-42</c:v>
                </c:pt>
                <c:pt idx="1">
                  <c:v>-38</c:v>
                </c:pt>
                <c:pt idx="2">
                  <c:v>-48</c:v>
                </c:pt>
                <c:pt idx="3">
                  <c:v>-56</c:v>
                </c:pt>
                <c:pt idx="4">
                  <c:v>-57</c:v>
                </c:pt>
                <c:pt idx="5">
                  <c:v>-56</c:v>
                </c:pt>
                <c:pt idx="6">
                  <c:v>-55</c:v>
                </c:pt>
                <c:pt idx="7">
                  <c:v>-49</c:v>
                </c:pt>
                <c:pt idx="8">
                  <c:v>-56</c:v>
                </c:pt>
                <c:pt idx="9">
                  <c:v>-54</c:v>
                </c:pt>
                <c:pt idx="10">
                  <c:v>-43</c:v>
                </c:pt>
                <c:pt idx="11">
                  <c:v>-44</c:v>
                </c:pt>
                <c:pt idx="12">
                  <c:v>-49</c:v>
                </c:pt>
                <c:pt idx="13">
                  <c:v>-53</c:v>
                </c:pt>
                <c:pt idx="14">
                  <c:v>-53</c:v>
                </c:pt>
                <c:pt idx="15">
                  <c:v>-46</c:v>
                </c:pt>
                <c:pt idx="16">
                  <c:v>-48</c:v>
                </c:pt>
                <c:pt idx="17">
                  <c:v>-43</c:v>
                </c:pt>
                <c:pt idx="18">
                  <c:v>-17</c:v>
                </c:pt>
                <c:pt idx="19" formatCode="0">
                  <c:v>-35</c:v>
                </c:pt>
                <c:pt idx="20" formatCode="0">
                  <c:v>-26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ΚΑΤΑΣΚΕΥΑΣΤΙΚΕΣ'!$A$5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3.2556314711261157E-2"/>
                  <c:y val="2.891299873784515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8385543867423355E-2"/>
                  <c:y val="-8.6738996213534952E-3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3404920984144286E-2"/>
                  <c:y val="-4.5532281476921536E-7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2556314711261157E-2"/>
                  <c:y val="5.7825997475690321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ΚΑΤΑΣΚΕΥΑΣΤΙΚΕΣ'!$B$5:$V$5</c:f>
              <c:numCache>
                <c:formatCode>General</c:formatCode>
                <c:ptCount val="21"/>
                <c:pt idx="0">
                  <c:v>-45</c:v>
                </c:pt>
                <c:pt idx="1">
                  <c:v>-39</c:v>
                </c:pt>
                <c:pt idx="2">
                  <c:v>-60</c:v>
                </c:pt>
                <c:pt idx="3">
                  <c:v>-66</c:v>
                </c:pt>
                <c:pt idx="4">
                  <c:v>-68</c:v>
                </c:pt>
                <c:pt idx="5">
                  <c:v>-61</c:v>
                </c:pt>
                <c:pt idx="6">
                  <c:v>-61</c:v>
                </c:pt>
                <c:pt idx="7">
                  <c:v>-58</c:v>
                </c:pt>
                <c:pt idx="8">
                  <c:v>-46</c:v>
                </c:pt>
                <c:pt idx="9">
                  <c:v>-18</c:v>
                </c:pt>
                <c:pt idx="10">
                  <c:v>-14</c:v>
                </c:pt>
                <c:pt idx="11">
                  <c:v>-33</c:v>
                </c:pt>
                <c:pt idx="12">
                  <c:v>-40</c:v>
                </c:pt>
                <c:pt idx="13">
                  <c:v>-53</c:v>
                </c:pt>
                <c:pt idx="14">
                  <c:v>-36</c:v>
                </c:pt>
                <c:pt idx="15">
                  <c:v>-60</c:v>
                </c:pt>
                <c:pt idx="16">
                  <c:v>-50</c:v>
                </c:pt>
                <c:pt idx="17">
                  <c:v>-40</c:v>
                </c:pt>
                <c:pt idx="18">
                  <c:v>-55</c:v>
                </c:pt>
                <c:pt idx="19" formatCode="0">
                  <c:v>-54</c:v>
                </c:pt>
                <c:pt idx="20" formatCode="0">
                  <c:v>-48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ΚΑΤΑΣΚΕΥΑΣΤΙΚΕΣ'!$A$6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2288113346882684E-2"/>
                  <c:y val="-5.3006552016504041E-17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556314711261157E-2"/>
                  <c:y val="-3.1804298611629679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ΚΑΤΑΣΚΕΥΑΣΤΙΚΕΣ'!$B$6:$V$6</c:f>
              <c:numCache>
                <c:formatCode>General</c:formatCode>
                <c:ptCount val="21"/>
                <c:pt idx="0">
                  <c:v>-38</c:v>
                </c:pt>
                <c:pt idx="1">
                  <c:v>-35</c:v>
                </c:pt>
                <c:pt idx="2">
                  <c:v>-30</c:v>
                </c:pt>
                <c:pt idx="3">
                  <c:v>-29</c:v>
                </c:pt>
                <c:pt idx="4">
                  <c:v>-27</c:v>
                </c:pt>
                <c:pt idx="5">
                  <c:v>-28</c:v>
                </c:pt>
                <c:pt idx="6">
                  <c:v>-29</c:v>
                </c:pt>
                <c:pt idx="7">
                  <c:v>-33</c:v>
                </c:pt>
                <c:pt idx="8">
                  <c:v>-30</c:v>
                </c:pt>
                <c:pt idx="9">
                  <c:v>-27</c:v>
                </c:pt>
                <c:pt idx="10">
                  <c:v>-25</c:v>
                </c:pt>
                <c:pt idx="11">
                  <c:v>-21</c:v>
                </c:pt>
                <c:pt idx="12">
                  <c:v>-21</c:v>
                </c:pt>
                <c:pt idx="13">
                  <c:v>-20</c:v>
                </c:pt>
                <c:pt idx="14">
                  <c:v>-17</c:v>
                </c:pt>
                <c:pt idx="15">
                  <c:v>-12</c:v>
                </c:pt>
                <c:pt idx="16">
                  <c:v>-7</c:v>
                </c:pt>
                <c:pt idx="17">
                  <c:v>-3</c:v>
                </c:pt>
                <c:pt idx="18">
                  <c:v>3</c:v>
                </c:pt>
                <c:pt idx="19">
                  <c:v>5</c:v>
                </c:pt>
                <c:pt idx="20" formatCode="0">
                  <c:v>4</c:v>
                </c:pt>
              </c:numCache>
            </c:numRef>
          </c:val>
        </c:ser>
        <c:dLbls>
          <c:showVal val="1"/>
        </c:dLbls>
        <c:marker val="1"/>
        <c:axId val="89082880"/>
        <c:axId val="89117440"/>
      </c:lineChart>
      <c:catAx>
        <c:axId val="8908288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9117440"/>
        <c:crosses val="autoZero"/>
        <c:auto val="1"/>
        <c:lblAlgn val="ctr"/>
        <c:lblOffset val="100"/>
      </c:catAx>
      <c:valAx>
        <c:axId val="89117440"/>
        <c:scaling>
          <c:orientation val="minMax"/>
        </c:scaling>
        <c:delete val="1"/>
        <c:axPos val="l"/>
        <c:numFmt formatCode="General" sourceLinked="1"/>
        <c:tickLblPos val="none"/>
        <c:crossAx val="89082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κατασκευαστικής δραστηριότητας το τελευταίο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859227277598462E-2"/>
          <c:y val="0.22292388326374021"/>
          <c:w val="0.96828154544480305"/>
          <c:h val="0.45516503046678181"/>
        </c:manualLayout>
      </c:layout>
      <c:lineChart>
        <c:grouping val="standard"/>
        <c:ser>
          <c:idx val="0"/>
          <c:order val="0"/>
          <c:tx>
            <c:strRef>
              <c:f>'ΣΥΓΚΡΙΤΙΚΑ ΚΑΤΑΣΚΕΥΑΣΤΙΚΕΣ'!$A$8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2.9436973591718776E-2"/>
                  <c:y val="3.983267395901397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6553477723064527E-2"/>
                  <c:y val="3.086474384202132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3669981854410247E-2"/>
                  <c:y val="3.684336392001643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436973591718787E-2"/>
                  <c:y val="3.983267395901397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6553477723064527E-2"/>
                  <c:y val="3.684336392001643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436973591718787E-2"/>
                  <c:y val="3.385405388101887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9436973591718787E-2"/>
                  <c:y val="3.6843363920016435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3762217394700179E-2"/>
                  <c:y val="3.9832673959013978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3762217394700179E-2"/>
                  <c:y val="3.9832673959013978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3669981854410247E-2"/>
                  <c:y val="3.6843363920016435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9436973591718787E-2"/>
                  <c:y val="3.9832673959013978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3.3762217394700179E-2"/>
                  <c:y val="-4.087869709391983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9888456389736032E-3"/>
                  <c:y val="9.7164345204581832E-4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ΚΑΤΑΣΚΕΥΑΣΤΙΚΕΣ'!$B$8:$V$8</c:f>
              <c:numCache>
                <c:formatCode>General</c:formatCode>
                <c:ptCount val="21"/>
                <c:pt idx="0">
                  <c:v>-47</c:v>
                </c:pt>
                <c:pt idx="1">
                  <c:v>-46</c:v>
                </c:pt>
                <c:pt idx="2">
                  <c:v>-66</c:v>
                </c:pt>
                <c:pt idx="3">
                  <c:v>-68</c:v>
                </c:pt>
                <c:pt idx="4">
                  <c:v>-63</c:v>
                </c:pt>
                <c:pt idx="5">
                  <c:v>-55</c:v>
                </c:pt>
                <c:pt idx="6">
                  <c:v>-67</c:v>
                </c:pt>
                <c:pt idx="7">
                  <c:v>-60</c:v>
                </c:pt>
                <c:pt idx="8">
                  <c:v>-67</c:v>
                </c:pt>
                <c:pt idx="9">
                  <c:v>-42</c:v>
                </c:pt>
                <c:pt idx="10">
                  <c:v>-39</c:v>
                </c:pt>
                <c:pt idx="11">
                  <c:v>-13</c:v>
                </c:pt>
                <c:pt idx="12">
                  <c:v>-44</c:v>
                </c:pt>
                <c:pt idx="13">
                  <c:v>-59</c:v>
                </c:pt>
                <c:pt idx="14">
                  <c:v>-55</c:v>
                </c:pt>
                <c:pt idx="15">
                  <c:v>-41</c:v>
                </c:pt>
                <c:pt idx="16">
                  <c:v>-40</c:v>
                </c:pt>
                <c:pt idx="17">
                  <c:v>-13</c:v>
                </c:pt>
                <c:pt idx="18">
                  <c:v>-2</c:v>
                </c:pt>
                <c:pt idx="19">
                  <c:v>-9</c:v>
                </c:pt>
                <c:pt idx="20" formatCode="0">
                  <c:v>-11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ΚΑΤΑΣΚΕΥΑΣΤΙΚΕΣ'!$A$9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7"/>
              <c:layout>
                <c:manualLayout>
                  <c:x val="-2.6553477723064527E-2"/>
                  <c:y val="5.9786200779951013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1639333244936403E-2"/>
                  <c:y val="5.0818270662958409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ΚΑΤΑΣΚΕΥΑΣΤΙΚΕΣ'!$B$9:$V$9</c:f>
              <c:numCache>
                <c:formatCode>General</c:formatCode>
                <c:ptCount val="21"/>
                <c:pt idx="0">
                  <c:v>-21</c:v>
                </c:pt>
                <c:pt idx="1">
                  <c:v>-23</c:v>
                </c:pt>
                <c:pt idx="2">
                  <c:v>-30</c:v>
                </c:pt>
                <c:pt idx="3">
                  <c:v>-49</c:v>
                </c:pt>
                <c:pt idx="4">
                  <c:v>-56</c:v>
                </c:pt>
                <c:pt idx="5">
                  <c:v>-43</c:v>
                </c:pt>
                <c:pt idx="6">
                  <c:v>-52</c:v>
                </c:pt>
                <c:pt idx="7">
                  <c:v>-39</c:v>
                </c:pt>
                <c:pt idx="8">
                  <c:v>-32</c:v>
                </c:pt>
                <c:pt idx="9">
                  <c:v>12</c:v>
                </c:pt>
                <c:pt idx="10">
                  <c:v>-10</c:v>
                </c:pt>
                <c:pt idx="11">
                  <c:v>-36</c:v>
                </c:pt>
                <c:pt idx="12">
                  <c:v>-13</c:v>
                </c:pt>
                <c:pt idx="13">
                  <c:v>-54</c:v>
                </c:pt>
                <c:pt idx="14">
                  <c:v>-26</c:v>
                </c:pt>
                <c:pt idx="15">
                  <c:v>-27</c:v>
                </c:pt>
                <c:pt idx="16">
                  <c:v>-15</c:v>
                </c:pt>
                <c:pt idx="17">
                  <c:v>-25</c:v>
                </c:pt>
                <c:pt idx="18">
                  <c:v>-34</c:v>
                </c:pt>
                <c:pt idx="19">
                  <c:v>-45</c:v>
                </c:pt>
                <c:pt idx="20" formatCode="0">
                  <c:v>-23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ΚΑΤΑΣΚΕΥΑΣΤΙΚΕΣ'!$A$10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3.3762217394700179E-2"/>
                  <c:y val="2.09251702729829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087872152604592E-2"/>
                  <c:y val="1.4946550194987808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ΚΑΤΑΣΚΕΥΑΣΤΙΚΕΣ'!$B$10:$V$10</c:f>
              <c:numCache>
                <c:formatCode>General</c:formatCode>
                <c:ptCount val="21"/>
                <c:pt idx="0">
                  <c:v>-29</c:v>
                </c:pt>
                <c:pt idx="1">
                  <c:v>-26</c:v>
                </c:pt>
                <c:pt idx="2">
                  <c:v>-22</c:v>
                </c:pt>
                <c:pt idx="3">
                  <c:v>-17</c:v>
                </c:pt>
                <c:pt idx="4">
                  <c:v>-9</c:v>
                </c:pt>
                <c:pt idx="5">
                  <c:v>-11</c:v>
                </c:pt>
                <c:pt idx="6">
                  <c:v>-14</c:v>
                </c:pt>
                <c:pt idx="7">
                  <c:v>-19</c:v>
                </c:pt>
                <c:pt idx="8">
                  <c:v>-17</c:v>
                </c:pt>
                <c:pt idx="9">
                  <c:v>-12</c:v>
                </c:pt>
                <c:pt idx="10">
                  <c:v>-3</c:v>
                </c:pt>
                <c:pt idx="11">
                  <c:v>-7</c:v>
                </c:pt>
                <c:pt idx="12">
                  <c:v>-6</c:v>
                </c:pt>
                <c:pt idx="13">
                  <c:v>-8</c:v>
                </c:pt>
                <c:pt idx="14">
                  <c:v>-9</c:v>
                </c:pt>
                <c:pt idx="15">
                  <c:v>0</c:v>
                </c:pt>
                <c:pt idx="16">
                  <c:v>4</c:v>
                </c:pt>
                <c:pt idx="17">
                  <c:v>11</c:v>
                </c:pt>
                <c:pt idx="18">
                  <c:v>7</c:v>
                </c:pt>
                <c:pt idx="19">
                  <c:v>7</c:v>
                </c:pt>
                <c:pt idx="20" formatCode="0">
                  <c:v>10</c:v>
                </c:pt>
              </c:numCache>
            </c:numRef>
          </c:val>
        </c:ser>
        <c:dLbls>
          <c:showVal val="1"/>
        </c:dLbls>
        <c:marker val="1"/>
        <c:axId val="89170688"/>
        <c:axId val="89172224"/>
      </c:lineChart>
      <c:catAx>
        <c:axId val="8917068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9172224"/>
        <c:crosses val="autoZero"/>
        <c:auto val="1"/>
        <c:lblAlgn val="ctr"/>
        <c:lblOffset val="100"/>
      </c:catAx>
      <c:valAx>
        <c:axId val="89172224"/>
        <c:scaling>
          <c:orientation val="minMax"/>
        </c:scaling>
        <c:delete val="1"/>
        <c:axPos val="l"/>
        <c:numFmt formatCode="General" sourceLinked="1"/>
        <c:tickLblPos val="none"/>
        <c:crossAx val="891706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τρέχοντος επιπέδου παραγγελιών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645663026688791E-2"/>
          <c:y val="0.2237869163962625"/>
          <c:w val="0.96870867394662252"/>
          <c:h val="0.43394507889927941"/>
        </c:manualLayout>
      </c:layout>
      <c:lineChart>
        <c:grouping val="standard"/>
        <c:ser>
          <c:idx val="0"/>
          <c:order val="0"/>
          <c:tx>
            <c:strRef>
              <c:f>'ΣΥΓΚΡΙΤΙΚΑ ΚΑΤΑΣΚΕΥΑΣΤΙΚΕΣ'!$A$12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4"/>
              <c:layout>
                <c:manualLayout>
                  <c:x val="-2.7618235070655243E-2"/>
                  <c:y val="4.35602940669427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195902068228989E-2"/>
                  <c:y val="-4.462435208348496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3351236063376472E-2"/>
                  <c:y val="4.660114393419887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904056807308154E-2"/>
                  <c:y val="2.227434499614985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1885234077933998E-2"/>
                  <c:y val="3.747859433243049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040568073081485E-2"/>
                  <c:y val="2.531519486340598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4729900082786501E-2"/>
                  <c:y val="4.35602940669427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4773569065802727E-2"/>
                  <c:y val="4.35602940669427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4729900082786501E-2"/>
                  <c:y val="2.8356044730662104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3307567080360256E-2"/>
                  <c:y val="3.747859433243049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3307567080360256E-2"/>
                  <c:y val="4.05194441996866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1885234077933998E-2"/>
                  <c:y val="4.051944419968663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9040568073081592E-2"/>
                  <c:y val="4.35602940669427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9040680067805982E-2"/>
                  <c:y val="-4.4624352083484906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6195902068228881E-2"/>
                  <c:y val="3.4437744465174329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4604233042206783E-2"/>
                  <c:y val="-4.766520195074112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ΚΑΤΑΣΚΕΥΑΣΤΙΚΕΣ'!$B$12:$V$12</c:f>
              <c:numCache>
                <c:formatCode>General</c:formatCode>
                <c:ptCount val="21"/>
                <c:pt idx="0">
                  <c:v>-63</c:v>
                </c:pt>
                <c:pt idx="1">
                  <c:v>-62</c:v>
                </c:pt>
                <c:pt idx="2">
                  <c:v>-71</c:v>
                </c:pt>
                <c:pt idx="3">
                  <c:v>-73</c:v>
                </c:pt>
                <c:pt idx="4">
                  <c:v>-80</c:v>
                </c:pt>
                <c:pt idx="5">
                  <c:v>-70</c:v>
                </c:pt>
                <c:pt idx="6">
                  <c:v>-79</c:v>
                </c:pt>
                <c:pt idx="7">
                  <c:v>-73</c:v>
                </c:pt>
                <c:pt idx="8">
                  <c:v>-84</c:v>
                </c:pt>
                <c:pt idx="9">
                  <c:v>-81</c:v>
                </c:pt>
                <c:pt idx="10">
                  <c:v>-80</c:v>
                </c:pt>
                <c:pt idx="11">
                  <c:v>-70</c:v>
                </c:pt>
                <c:pt idx="12">
                  <c:v>-70</c:v>
                </c:pt>
                <c:pt idx="13">
                  <c:v>-83</c:v>
                </c:pt>
                <c:pt idx="14">
                  <c:v>-81</c:v>
                </c:pt>
                <c:pt idx="15">
                  <c:v>-74</c:v>
                </c:pt>
                <c:pt idx="16">
                  <c:v>-74</c:v>
                </c:pt>
                <c:pt idx="17">
                  <c:v>-73</c:v>
                </c:pt>
                <c:pt idx="18">
                  <c:v>-40</c:v>
                </c:pt>
                <c:pt idx="19">
                  <c:v>-58</c:v>
                </c:pt>
                <c:pt idx="20" formatCode="0">
                  <c:v>-54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ΚΑΤΑΣΚΕΥΑΣΤΙΚΕΣ'!$A$13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4729900082786501E-2"/>
                  <c:y val="3.040849867256134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885234077933998E-2"/>
                  <c:y val="3.3449348539817424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4604233042206783E-2"/>
                  <c:y val="4.5612748008841936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ΚΑΤΑΣΚΕΥΑΣΤΙΚΕΣ'!$B$13:$V$13</c:f>
              <c:numCache>
                <c:formatCode>General</c:formatCode>
                <c:ptCount val="21"/>
                <c:pt idx="0">
                  <c:v>-45</c:v>
                </c:pt>
                <c:pt idx="1">
                  <c:v>-46</c:v>
                </c:pt>
                <c:pt idx="2">
                  <c:v>-72</c:v>
                </c:pt>
                <c:pt idx="3">
                  <c:v>-75</c:v>
                </c:pt>
                <c:pt idx="4">
                  <c:v>-75</c:v>
                </c:pt>
                <c:pt idx="5">
                  <c:v>-81</c:v>
                </c:pt>
                <c:pt idx="6">
                  <c:v>-78</c:v>
                </c:pt>
                <c:pt idx="7">
                  <c:v>-75</c:v>
                </c:pt>
                <c:pt idx="8">
                  <c:v>-71</c:v>
                </c:pt>
                <c:pt idx="9">
                  <c:v>-31</c:v>
                </c:pt>
                <c:pt idx="10">
                  <c:v>-48</c:v>
                </c:pt>
                <c:pt idx="11">
                  <c:v>-63</c:v>
                </c:pt>
                <c:pt idx="12">
                  <c:v>-54</c:v>
                </c:pt>
                <c:pt idx="13">
                  <c:v>-73</c:v>
                </c:pt>
                <c:pt idx="14">
                  <c:v>-51</c:v>
                </c:pt>
                <c:pt idx="15">
                  <c:v>-75</c:v>
                </c:pt>
                <c:pt idx="16">
                  <c:v>-50</c:v>
                </c:pt>
                <c:pt idx="17">
                  <c:v>-44</c:v>
                </c:pt>
                <c:pt idx="18">
                  <c:v>-68</c:v>
                </c:pt>
                <c:pt idx="19">
                  <c:v>-58</c:v>
                </c:pt>
                <c:pt idx="20" formatCode="0">
                  <c:v>-69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ΚΑΤΑΣΚΕΥΑΣΤΙΚΕΣ'!$A$14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3.4730012077511106E-2"/>
                  <c:y val="-3.344934853981742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307567080360256E-2"/>
                  <c:y val="2.7367648805305164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ΚΑΤΑΣΚΕΥΑΣΤΙΚΕΣ'!$B$14:$V$14</c:f>
              <c:numCache>
                <c:formatCode>General</c:formatCode>
                <c:ptCount val="21"/>
                <c:pt idx="0">
                  <c:v>-44</c:v>
                </c:pt>
                <c:pt idx="1">
                  <c:v>-49</c:v>
                </c:pt>
                <c:pt idx="2">
                  <c:v>-43</c:v>
                </c:pt>
                <c:pt idx="3">
                  <c:v>-44</c:v>
                </c:pt>
                <c:pt idx="4">
                  <c:v>-40</c:v>
                </c:pt>
                <c:pt idx="5">
                  <c:v>-38</c:v>
                </c:pt>
                <c:pt idx="6">
                  <c:v>-37</c:v>
                </c:pt>
                <c:pt idx="7">
                  <c:v>-45</c:v>
                </c:pt>
                <c:pt idx="8">
                  <c:v>-41</c:v>
                </c:pt>
                <c:pt idx="9">
                  <c:v>-38</c:v>
                </c:pt>
                <c:pt idx="10">
                  <c:v>-38</c:v>
                </c:pt>
                <c:pt idx="11">
                  <c:v>-34</c:v>
                </c:pt>
                <c:pt idx="12">
                  <c:v>-32</c:v>
                </c:pt>
                <c:pt idx="13">
                  <c:v>-30</c:v>
                </c:pt>
                <c:pt idx="14">
                  <c:v>-28</c:v>
                </c:pt>
                <c:pt idx="15">
                  <c:v>-21</c:v>
                </c:pt>
                <c:pt idx="16">
                  <c:v>-15</c:v>
                </c:pt>
                <c:pt idx="17">
                  <c:v>-11</c:v>
                </c:pt>
                <c:pt idx="18">
                  <c:v>-5</c:v>
                </c:pt>
                <c:pt idx="19">
                  <c:v>-1</c:v>
                </c:pt>
                <c:pt idx="20" formatCode="0">
                  <c:v>-1</c:v>
                </c:pt>
              </c:numCache>
            </c:numRef>
          </c:val>
        </c:ser>
        <c:dLbls>
          <c:showVal val="1"/>
        </c:dLbls>
        <c:marker val="1"/>
        <c:axId val="89061632"/>
        <c:axId val="89231360"/>
      </c:lineChart>
      <c:catAx>
        <c:axId val="8906163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9231360"/>
        <c:crosses val="autoZero"/>
        <c:auto val="1"/>
        <c:lblAlgn val="ctr"/>
        <c:lblOffset val="100"/>
      </c:catAx>
      <c:valAx>
        <c:axId val="89231360"/>
        <c:scaling>
          <c:orientation val="minMax"/>
        </c:scaling>
        <c:delete val="1"/>
        <c:axPos val="l"/>
        <c:numFmt formatCode="General" sourceLinked="1"/>
        <c:tickLblPos val="none"/>
        <c:crossAx val="890616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απασχόλησης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772863539100897E-2"/>
          <c:y val="0.22404639724500774"/>
          <c:w val="0.96845427292179831"/>
          <c:h val="0.43328873842268262"/>
        </c:manualLayout>
      </c:layout>
      <c:lineChart>
        <c:grouping val="standard"/>
        <c:ser>
          <c:idx val="0"/>
          <c:order val="0"/>
          <c:tx>
            <c:strRef>
              <c:f>'ΣΥΓΚΡΙΤΙΚΑ ΚΑΤΑΣΚΕΥΑΣΤΙΚΕΣ'!$A$16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8995987799006979E-2"/>
                  <c:y val="-4.4029830018886801E-2"/>
                </c:manualLayout>
              </c:layout>
              <c:showVal val="1"/>
            </c:dLbl>
            <c:dLbl>
              <c:idx val="1"/>
              <c:layout>
                <c:manualLayout>
                  <c:x val="-2.6211405598113319E-2"/>
                  <c:y val="-3.0735569611039393E-2"/>
                </c:manualLayout>
              </c:layout>
              <c:showVal val="1"/>
            </c:dLbl>
            <c:dLbl>
              <c:idx val="2"/>
              <c:layout>
                <c:manualLayout>
                  <c:x val="-3.1330303859643409E-2"/>
                  <c:y val="4.023499304674967E-2"/>
                </c:manualLayout>
              </c:layout>
              <c:showVal val="1"/>
            </c:dLbl>
            <c:dLbl>
              <c:idx val="3"/>
              <c:layout>
                <c:manualLayout>
                  <c:x val="-2.8712143998453649E-2"/>
                  <c:y val="-2.769471974378326E-2"/>
                </c:manualLayout>
              </c:layout>
              <c:showVal val="1"/>
            </c:dLbl>
            <c:dLbl>
              <c:idx val="4"/>
              <c:layout>
                <c:manualLayout>
                  <c:x val="-1.613991850950617E-2"/>
                  <c:y val="-2.9227595401277257E-2"/>
                </c:manualLayout>
              </c:layout>
              <c:showVal val="1"/>
            </c:dLbl>
            <c:dLbl>
              <c:idx val="5"/>
              <c:layout>
                <c:manualLayout>
                  <c:x val="-2.1958716420849362E-2"/>
                  <c:y val="4.0637007765420702E-2"/>
                </c:manualLayout>
              </c:layout>
              <c:showVal val="1"/>
            </c:dLbl>
            <c:dLbl>
              <c:idx val="6"/>
              <c:layout>
                <c:manualLayout>
                  <c:x val="-2.1508450280592128E-2"/>
                  <c:y val="6.0814602975148378E-3"/>
                </c:manualLayout>
              </c:layout>
              <c:showVal val="1"/>
            </c:dLbl>
            <c:dLbl>
              <c:idx val="7"/>
              <c:layout>
                <c:manualLayout>
                  <c:x val="-2.4376243651337746E-2"/>
                  <c:y val="2.432679893804908E-2"/>
                </c:manualLayout>
              </c:layout>
              <c:showVal val="1"/>
            </c:dLbl>
            <c:dLbl>
              <c:idx val="8"/>
              <c:layout>
                <c:manualLayout>
                  <c:x val="-3.1545727078201795E-2"/>
                  <c:y val="2.7367648805305105E-2"/>
                </c:manualLayout>
              </c:layout>
              <c:showVal val="1"/>
            </c:dLbl>
            <c:dLbl>
              <c:idx val="9"/>
              <c:layout>
                <c:manualLayout>
                  <c:x val="-2.0074553595219327E-2"/>
                  <c:y val="4.2571898141585858E-2"/>
                </c:manualLayout>
              </c:layout>
              <c:showVal val="1"/>
            </c:dLbl>
            <c:dLbl>
              <c:idx val="10"/>
              <c:layout>
                <c:manualLayout>
                  <c:x val="-2.5810140336710558E-2"/>
                  <c:y val="-4.2571898141585796E-2"/>
                </c:manualLayout>
              </c:layout>
              <c:showVal val="1"/>
            </c:dLbl>
            <c:dLbl>
              <c:idx val="11"/>
              <c:layout>
                <c:manualLayout>
                  <c:x val="-3.011183039282898E-2"/>
                  <c:y val="2.4326798938049028E-2"/>
                </c:manualLayout>
              </c:layout>
              <c:showVal val="1"/>
            </c:dLbl>
            <c:dLbl>
              <c:idx val="12"/>
              <c:layout>
                <c:manualLayout>
                  <c:x val="-2.7244037022083376E-2"/>
                  <c:y val="3.3449348539817479E-2"/>
                </c:manualLayout>
              </c:layout>
              <c:showVal val="1"/>
            </c:dLbl>
            <c:dLbl>
              <c:idx val="13"/>
              <c:layout>
                <c:manualLayout>
                  <c:x val="-3.011183039282898E-2"/>
                  <c:y val="-6.0816997345122595E-3"/>
                </c:manualLayout>
              </c:layout>
              <c:showVal val="1"/>
            </c:dLbl>
            <c:dLbl>
              <c:idx val="14"/>
              <c:layout>
                <c:manualLayout>
                  <c:x val="-3.011183039282898E-2"/>
                  <c:y val="3.3449348539817424E-2"/>
                </c:manualLayout>
              </c:layout>
              <c:showVal val="1"/>
            </c:dLbl>
            <c:dLbl>
              <c:idx val="15"/>
              <c:layout>
                <c:manualLayout>
                  <c:x val="-2.0074553595219327E-2"/>
                  <c:y val="2.7367648805305164E-2"/>
                </c:manualLayout>
              </c:layout>
              <c:showVal val="1"/>
            </c:dLbl>
            <c:dLbl>
              <c:idx val="16"/>
              <c:layout>
                <c:manualLayout>
                  <c:x val="-2.5810140336710558E-2"/>
                  <c:y val="2.7367648805305164E-2"/>
                </c:manualLayout>
              </c:layout>
              <c:showVal val="1"/>
            </c:dLbl>
            <c:dLbl>
              <c:idx val="17"/>
              <c:layout>
                <c:manualLayout>
                  <c:x val="-1.4338966853727977E-2"/>
                  <c:y val="1.5204249336280701E-2"/>
                </c:manualLayout>
              </c:layout>
              <c:showVal val="1"/>
            </c:dLbl>
            <c:dLbl>
              <c:idx val="18"/>
              <c:layout>
                <c:manualLayout>
                  <c:x val="-2.0074553595219216E-2"/>
                  <c:y val="2.4326798938049028E-2"/>
                </c:manualLayout>
              </c:layout>
              <c:showVal val="1"/>
            </c:dLbl>
            <c:dLbl>
              <c:idx val="19"/>
              <c:layout>
                <c:manualLayout>
                  <c:x val="-2.581014033671045E-2"/>
                  <c:y val="3.6490198407073612E-2"/>
                </c:manualLayout>
              </c:layout>
              <c:showVal val="1"/>
            </c:dLbl>
            <c:dLbl>
              <c:idx val="20"/>
              <c:layout>
                <c:manualLayout>
                  <c:x val="-7.1694834268640432E-3"/>
                  <c:y val="1.216339946902451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ΚΑΤΑΣΚΕΥΑΣΤΙΚΕΣ'!$B$16:$V$16</c:f>
              <c:numCache>
                <c:formatCode>General</c:formatCode>
                <c:ptCount val="21"/>
                <c:pt idx="0">
                  <c:v>-26</c:v>
                </c:pt>
                <c:pt idx="1">
                  <c:v>-15</c:v>
                </c:pt>
                <c:pt idx="2">
                  <c:v>-19</c:v>
                </c:pt>
                <c:pt idx="3">
                  <c:v>-38</c:v>
                </c:pt>
                <c:pt idx="4">
                  <c:v>-34</c:v>
                </c:pt>
                <c:pt idx="5">
                  <c:v>-42</c:v>
                </c:pt>
                <c:pt idx="6">
                  <c:v>-30</c:v>
                </c:pt>
                <c:pt idx="7">
                  <c:v>-26</c:v>
                </c:pt>
                <c:pt idx="8">
                  <c:v>-29</c:v>
                </c:pt>
                <c:pt idx="9">
                  <c:v>-26</c:v>
                </c:pt>
                <c:pt idx="10">
                  <c:v>-6</c:v>
                </c:pt>
                <c:pt idx="11">
                  <c:v>-18</c:v>
                </c:pt>
                <c:pt idx="12">
                  <c:v>-28</c:v>
                </c:pt>
                <c:pt idx="13">
                  <c:v>-22</c:v>
                </c:pt>
                <c:pt idx="14">
                  <c:v>-24</c:v>
                </c:pt>
                <c:pt idx="15">
                  <c:v>-17</c:v>
                </c:pt>
                <c:pt idx="16">
                  <c:v>-21</c:v>
                </c:pt>
                <c:pt idx="17">
                  <c:v>-12</c:v>
                </c:pt>
                <c:pt idx="18">
                  <c:v>6</c:v>
                </c:pt>
                <c:pt idx="19">
                  <c:v>-11</c:v>
                </c:pt>
                <c:pt idx="20" formatCode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ΚΑΤΑΣΚΕΥΑΣΤΙΚΕΣ'!$A$17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ΚΑΤΑΣΚΕΥΑΣΤΙΚΕΣ'!$B$17:$V$17</c:f>
              <c:numCache>
                <c:formatCode>General</c:formatCode>
                <c:ptCount val="21"/>
                <c:pt idx="0">
                  <c:v>-45</c:v>
                </c:pt>
                <c:pt idx="1">
                  <c:v>-33</c:v>
                </c:pt>
                <c:pt idx="2">
                  <c:v>-48</c:v>
                </c:pt>
                <c:pt idx="3">
                  <c:v>-58</c:v>
                </c:pt>
                <c:pt idx="4">
                  <c:v>-60</c:v>
                </c:pt>
                <c:pt idx="5">
                  <c:v>-41</c:v>
                </c:pt>
                <c:pt idx="6">
                  <c:v>-43</c:v>
                </c:pt>
                <c:pt idx="7">
                  <c:v>-42</c:v>
                </c:pt>
                <c:pt idx="8">
                  <c:v>-22</c:v>
                </c:pt>
                <c:pt idx="9">
                  <c:v>-5</c:v>
                </c:pt>
                <c:pt idx="10">
                  <c:v>21</c:v>
                </c:pt>
                <c:pt idx="11">
                  <c:v>-3</c:v>
                </c:pt>
                <c:pt idx="12">
                  <c:v>-26</c:v>
                </c:pt>
                <c:pt idx="13">
                  <c:v>-33</c:v>
                </c:pt>
                <c:pt idx="14">
                  <c:v>-21</c:v>
                </c:pt>
                <c:pt idx="15">
                  <c:v>-44</c:v>
                </c:pt>
                <c:pt idx="16">
                  <c:v>-50</c:v>
                </c:pt>
                <c:pt idx="17">
                  <c:v>-30</c:v>
                </c:pt>
                <c:pt idx="18">
                  <c:v>-43</c:v>
                </c:pt>
                <c:pt idx="19">
                  <c:v>-51</c:v>
                </c:pt>
                <c:pt idx="20" formatCode="0">
                  <c:v>-26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ΚΑΤΑΣΚΕΥΑΣΤΙΚΕΣ'!$A$18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8"/>
              <c:layout>
                <c:manualLayout>
                  <c:x val="-2.6408763976541003E-2"/>
                  <c:y val="-3.649019840707355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ΚΑΤΑΣΚΕΥΑΣΤΙΚΕΣ'!$B$18:$V$18</c:f>
              <c:numCache>
                <c:formatCode>General</c:formatCode>
                <c:ptCount val="21"/>
                <c:pt idx="0">
                  <c:v>-31</c:v>
                </c:pt>
                <c:pt idx="1">
                  <c:v>-22</c:v>
                </c:pt>
                <c:pt idx="2">
                  <c:v>-16</c:v>
                </c:pt>
                <c:pt idx="3">
                  <c:v>-14</c:v>
                </c:pt>
                <c:pt idx="4">
                  <c:v>-15</c:v>
                </c:pt>
                <c:pt idx="5">
                  <c:v>-18</c:v>
                </c:pt>
                <c:pt idx="6">
                  <c:v>-22</c:v>
                </c:pt>
                <c:pt idx="7">
                  <c:v>-21</c:v>
                </c:pt>
                <c:pt idx="8">
                  <c:v>-20</c:v>
                </c:pt>
                <c:pt idx="9">
                  <c:v>-17</c:v>
                </c:pt>
                <c:pt idx="10">
                  <c:v>-11</c:v>
                </c:pt>
                <c:pt idx="11">
                  <c:v>-9</c:v>
                </c:pt>
                <c:pt idx="12">
                  <c:v>-9</c:v>
                </c:pt>
                <c:pt idx="13">
                  <c:v>-9</c:v>
                </c:pt>
                <c:pt idx="14">
                  <c:v>-5</c:v>
                </c:pt>
                <c:pt idx="15">
                  <c:v>-3</c:v>
                </c:pt>
                <c:pt idx="16">
                  <c:v>1</c:v>
                </c:pt>
                <c:pt idx="17">
                  <c:v>6</c:v>
                </c:pt>
                <c:pt idx="18">
                  <c:v>11</c:v>
                </c:pt>
                <c:pt idx="19">
                  <c:v>12</c:v>
                </c:pt>
                <c:pt idx="20" formatCode="0">
                  <c:v>9</c:v>
                </c:pt>
              </c:numCache>
            </c:numRef>
          </c:val>
        </c:ser>
        <c:dLbls>
          <c:showVal val="1"/>
        </c:dLbls>
        <c:marker val="1"/>
        <c:axId val="89264896"/>
        <c:axId val="89265664"/>
      </c:lineChart>
      <c:catAx>
        <c:axId val="8926489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9265664"/>
        <c:crosses val="autoZero"/>
        <c:auto val="1"/>
        <c:lblAlgn val="ctr"/>
        <c:lblOffset val="100"/>
      </c:catAx>
      <c:valAx>
        <c:axId val="89265664"/>
        <c:scaling>
          <c:orientation val="minMax"/>
        </c:scaling>
        <c:delete val="1"/>
        <c:axPos val="l"/>
        <c:numFmt formatCode="General" sourceLinked="1"/>
        <c:tickLblPos val="none"/>
        <c:crossAx val="892648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τιμών το επόμενο εξάμηνο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954071074669964E-2"/>
          <c:y val="0.24231265163448221"/>
          <c:w val="0.96833449292858476"/>
          <c:h val="0.41502248403320824"/>
        </c:manualLayout>
      </c:layout>
      <c:lineChart>
        <c:grouping val="standard"/>
        <c:ser>
          <c:idx val="0"/>
          <c:order val="0"/>
          <c:tx>
            <c:strRef>
              <c:f>'ΣΥΓΚΡΙΤΙΚΑ ΚΑΤΑΣΚΕΥΑΣΤΙΚΕΣ'!$A$20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6288276418724556E-2"/>
                  <c:y val="-3.4437505028177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59385486353197E-2"/>
                  <c:y val="-4.567859318313290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009423876593634E-2"/>
                  <c:y val="3.081649931616793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2492746324260952E-2"/>
                  <c:y val="1.295258381252657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6751604543885513E-3"/>
                  <c:y val="-3.973509933774830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7.3115365201916929E-2"/>
                  <c:y val="1.680512510104241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7.0552830704098374E-2"/>
                  <c:y val="-3.747835489543301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149827609271671E-2"/>
                  <c:y val="3.854289178597014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9149827609271612E-2"/>
                  <c:y val="-3.139665516092075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149827609271671E-2"/>
                  <c:y val="-4.964175436445750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3432896894943394E-2"/>
                  <c:y val="-5.268260423171368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0577517371162245E-2"/>
                  <c:y val="-2.8356044730662104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3432896894943394E-2"/>
                  <c:y val="-4.051944419968669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3432896894943394E-2"/>
                  <c:y val="-4.0519204762689262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2005207133052826E-2"/>
                  <c:y val="-4.051920476268926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914982760927157E-2"/>
                  <c:y val="-3.44375050281770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9149827609271779E-2"/>
                  <c:y val="4.1583741653226231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2186298899779557E-2"/>
                  <c:y val="-4.3560054629945333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1960442876109131E-2"/>
                  <c:y val="-2.531495542640856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ΚΑΤΑΣΚΕΥΑΣΤΙΚΕΣ'!$B$20:$V$20</c:f>
              <c:numCache>
                <c:formatCode>General</c:formatCode>
                <c:ptCount val="21"/>
                <c:pt idx="0">
                  <c:v>-19</c:v>
                </c:pt>
                <c:pt idx="1">
                  <c:v>-15</c:v>
                </c:pt>
                <c:pt idx="2">
                  <c:v>-26</c:v>
                </c:pt>
                <c:pt idx="3">
                  <c:v>-23</c:v>
                </c:pt>
                <c:pt idx="4">
                  <c:v>-14</c:v>
                </c:pt>
                <c:pt idx="5">
                  <c:v>-28</c:v>
                </c:pt>
                <c:pt idx="6">
                  <c:v>-28</c:v>
                </c:pt>
                <c:pt idx="7">
                  <c:v>-24</c:v>
                </c:pt>
                <c:pt idx="8">
                  <c:v>-30</c:v>
                </c:pt>
                <c:pt idx="9">
                  <c:v>-30</c:v>
                </c:pt>
                <c:pt idx="10">
                  <c:v>-25</c:v>
                </c:pt>
                <c:pt idx="11">
                  <c:v>-22</c:v>
                </c:pt>
                <c:pt idx="12">
                  <c:v>-18</c:v>
                </c:pt>
                <c:pt idx="13">
                  <c:v>-17</c:v>
                </c:pt>
                <c:pt idx="14">
                  <c:v>-23</c:v>
                </c:pt>
                <c:pt idx="15">
                  <c:v>-17</c:v>
                </c:pt>
                <c:pt idx="16">
                  <c:v>-19</c:v>
                </c:pt>
                <c:pt idx="17">
                  <c:v>-15</c:v>
                </c:pt>
                <c:pt idx="18">
                  <c:v>-7</c:v>
                </c:pt>
                <c:pt idx="19">
                  <c:v>0</c:v>
                </c:pt>
                <c:pt idx="20" formatCode="0">
                  <c:v>-3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ΚΑΤΑΣΚΕΥΑΣΤΙΚΕΣ'!$A$21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3"/>
              <c:layout>
                <c:manualLayout>
                  <c:x val="-2.9149827609271671E-2"/>
                  <c:y val="4.865359787609806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486058665683394E-2"/>
                  <c:y val="-5.777614747786644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149827609271671E-2"/>
                  <c:y val="6.0816997345122595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ΚΑΤΑΣΚΕΥΑΣΤΙΚΕΣ'!$B$21:$V$21</c:f>
              <c:numCache>
                <c:formatCode>General</c:formatCode>
                <c:ptCount val="21"/>
                <c:pt idx="0">
                  <c:v>-46</c:v>
                </c:pt>
                <c:pt idx="1">
                  <c:v>-32</c:v>
                </c:pt>
                <c:pt idx="2">
                  <c:v>-18</c:v>
                </c:pt>
                <c:pt idx="3">
                  <c:v>-31</c:v>
                </c:pt>
                <c:pt idx="4">
                  <c:v>-23</c:v>
                </c:pt>
                <c:pt idx="5">
                  <c:v>-32</c:v>
                </c:pt>
                <c:pt idx="6">
                  <c:v>-28</c:v>
                </c:pt>
                <c:pt idx="7">
                  <c:v>-18</c:v>
                </c:pt>
                <c:pt idx="8">
                  <c:v>-6</c:v>
                </c:pt>
                <c:pt idx="9">
                  <c:v>-35</c:v>
                </c:pt>
                <c:pt idx="10">
                  <c:v>-34</c:v>
                </c:pt>
                <c:pt idx="11">
                  <c:v>-26</c:v>
                </c:pt>
                <c:pt idx="12">
                  <c:v>-23</c:v>
                </c:pt>
                <c:pt idx="13">
                  <c:v>-22</c:v>
                </c:pt>
                <c:pt idx="14">
                  <c:v>-34</c:v>
                </c:pt>
                <c:pt idx="15">
                  <c:v>-22</c:v>
                </c:pt>
                <c:pt idx="16">
                  <c:v>-32</c:v>
                </c:pt>
                <c:pt idx="17">
                  <c:v>-13</c:v>
                </c:pt>
                <c:pt idx="18">
                  <c:v>-30</c:v>
                </c:pt>
                <c:pt idx="19">
                  <c:v>-42</c:v>
                </c:pt>
                <c:pt idx="20" formatCode="0">
                  <c:v>-20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ΚΑΤΑΣΚΕΥΑΣΤΙΚΕΣ'!$A$22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2"/>
              <c:layout>
                <c:manualLayout>
                  <c:x val="-3.2005207133052826E-2"/>
                  <c:y val="-4.561274800884193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149827609271671E-2"/>
                  <c:y val="-6.0816997345122595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4809650733124317E-2"/>
                  <c:y val="-6.0816997345122595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ΚΑΤΑΣΚΕΥΑΣΤΙΚΕΣ'!$B$2:$V$2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ΚΑΤΑΣΚΕΥΑΣΤΙΚΕΣ'!$B$22:$V$22</c:f>
              <c:numCache>
                <c:formatCode>General</c:formatCode>
                <c:ptCount val="21"/>
                <c:pt idx="0">
                  <c:v>-31</c:v>
                </c:pt>
                <c:pt idx="1">
                  <c:v>-25</c:v>
                </c:pt>
                <c:pt idx="2">
                  <c:v>-18</c:v>
                </c:pt>
                <c:pt idx="3">
                  <c:v>-16</c:v>
                </c:pt>
                <c:pt idx="4">
                  <c:v>-2</c:v>
                </c:pt>
                <c:pt idx="5">
                  <c:v>-9</c:v>
                </c:pt>
                <c:pt idx="6">
                  <c:v>-5</c:v>
                </c:pt>
                <c:pt idx="7">
                  <c:v>-14</c:v>
                </c:pt>
                <c:pt idx="8">
                  <c:v>-13</c:v>
                </c:pt>
                <c:pt idx="9">
                  <c:v>-9</c:v>
                </c:pt>
                <c:pt idx="10">
                  <c:v>-6</c:v>
                </c:pt>
                <c:pt idx="11">
                  <c:v>-5</c:v>
                </c:pt>
                <c:pt idx="12">
                  <c:v>-6</c:v>
                </c:pt>
                <c:pt idx="13">
                  <c:v>-2</c:v>
                </c:pt>
                <c:pt idx="14">
                  <c:v>-2</c:v>
                </c:pt>
                <c:pt idx="15">
                  <c:v>0</c:v>
                </c:pt>
                <c:pt idx="16">
                  <c:v>5</c:v>
                </c:pt>
                <c:pt idx="17">
                  <c:v>10</c:v>
                </c:pt>
                <c:pt idx="18">
                  <c:v>16</c:v>
                </c:pt>
                <c:pt idx="19">
                  <c:v>16</c:v>
                </c:pt>
                <c:pt idx="20" formatCode="0">
                  <c:v>10</c:v>
                </c:pt>
              </c:numCache>
            </c:numRef>
          </c:val>
        </c:ser>
        <c:dLbls>
          <c:showVal val="1"/>
        </c:dLbls>
        <c:marker val="1"/>
        <c:axId val="89323008"/>
        <c:axId val="89324544"/>
      </c:lineChart>
      <c:catAx>
        <c:axId val="8932300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89324544"/>
        <c:crosses val="autoZero"/>
        <c:auto val="1"/>
        <c:lblAlgn val="ctr"/>
        <c:lblOffset val="100"/>
      </c:catAx>
      <c:valAx>
        <c:axId val="89324544"/>
        <c:scaling>
          <c:orientation val="minMax"/>
        </c:scaling>
        <c:delete val="1"/>
        <c:axPos val="l"/>
        <c:numFmt formatCode="General" sourceLinked="1"/>
        <c:tickLblPos val="none"/>
        <c:crossAx val="893230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οικονομικής κατάστασης της χώρας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79E-2"/>
          <c:y val="0.22224117955147843"/>
          <c:w val="0.96944444444444455"/>
          <c:h val="0.46265494310156019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ΚΑΤΑΝΑΛΩΤΕΣ'!$A$20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2"/>
              <c:layout>
                <c:manualLayout>
                  <c:x val="-2.5524387576552933E-2"/>
                  <c:y val="3.5483932120416971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4.2246609798775155E-2"/>
                  <c:y val="-9.3082690988479273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ΚΑΤΑΝΑΛΩΤΕΣ'!$B$20:$V$20</c:f>
              <c:numCache>
                <c:formatCode>General</c:formatCode>
                <c:ptCount val="21"/>
                <c:pt idx="0">
                  <c:v>-36</c:v>
                </c:pt>
                <c:pt idx="1">
                  <c:v>-26</c:v>
                </c:pt>
                <c:pt idx="2">
                  <c:v>-51</c:v>
                </c:pt>
                <c:pt idx="3">
                  <c:v>-49</c:v>
                </c:pt>
                <c:pt idx="4">
                  <c:v>-56</c:v>
                </c:pt>
                <c:pt idx="5">
                  <c:v>-76</c:v>
                </c:pt>
                <c:pt idx="6">
                  <c:v>-67</c:v>
                </c:pt>
                <c:pt idx="7">
                  <c:v>-58</c:v>
                </c:pt>
                <c:pt idx="8">
                  <c:v>-46</c:v>
                </c:pt>
                <c:pt idx="9">
                  <c:v>-38</c:v>
                </c:pt>
                <c:pt idx="10">
                  <c:v>-24</c:v>
                </c:pt>
                <c:pt idx="11">
                  <c:v>-30</c:v>
                </c:pt>
                <c:pt idx="12">
                  <c:v>-1</c:v>
                </c:pt>
                <c:pt idx="13">
                  <c:v>-26</c:v>
                </c:pt>
                <c:pt idx="14">
                  <c:v>-49</c:v>
                </c:pt>
                <c:pt idx="15">
                  <c:v>-48</c:v>
                </c:pt>
                <c:pt idx="16">
                  <c:v>-53</c:v>
                </c:pt>
                <c:pt idx="17">
                  <c:v>-31</c:v>
                </c:pt>
                <c:pt idx="18">
                  <c:v>-29</c:v>
                </c:pt>
                <c:pt idx="19">
                  <c:v>-15</c:v>
                </c:pt>
                <c:pt idx="20">
                  <c:v>-13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ΚΑΤΑΝΑΛΩΤΕΣ'!$A$21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ΚΑΤΑΝΑΛΩΤΕΣ'!$B$21:$V$21</c:f>
              <c:numCache>
                <c:formatCode>General</c:formatCode>
                <c:ptCount val="21"/>
                <c:pt idx="0">
                  <c:v>-64</c:v>
                </c:pt>
                <c:pt idx="1">
                  <c:v>-38</c:v>
                </c:pt>
                <c:pt idx="2">
                  <c:v>-44</c:v>
                </c:pt>
                <c:pt idx="3">
                  <c:v>-65</c:v>
                </c:pt>
                <c:pt idx="4">
                  <c:v>-65</c:v>
                </c:pt>
                <c:pt idx="5">
                  <c:v>-78</c:v>
                </c:pt>
                <c:pt idx="6">
                  <c:v>-77</c:v>
                </c:pt>
                <c:pt idx="7">
                  <c:v>-72</c:v>
                </c:pt>
                <c:pt idx="8">
                  <c:v>-64</c:v>
                </c:pt>
                <c:pt idx="9">
                  <c:v>-69</c:v>
                </c:pt>
                <c:pt idx="10">
                  <c:v>-52</c:v>
                </c:pt>
                <c:pt idx="11">
                  <c:v>-48</c:v>
                </c:pt>
                <c:pt idx="12">
                  <c:v>-16</c:v>
                </c:pt>
                <c:pt idx="13">
                  <c:v>-58</c:v>
                </c:pt>
                <c:pt idx="14">
                  <c:v>-80</c:v>
                </c:pt>
                <c:pt idx="15">
                  <c:v>-65</c:v>
                </c:pt>
                <c:pt idx="16">
                  <c:v>-73</c:v>
                </c:pt>
                <c:pt idx="17">
                  <c:v>-49</c:v>
                </c:pt>
                <c:pt idx="18">
                  <c:v>-52</c:v>
                </c:pt>
                <c:pt idx="19">
                  <c:v>-40</c:v>
                </c:pt>
                <c:pt idx="20">
                  <c:v>-25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ΚΑΤΑΝΑΛΩΤΕΣ'!$A$22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9191054243219602E-2"/>
                  <c:y val="-1.770680682746009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0194444444444442E-2"/>
                  <c:y val="-3.7092439464398146E-3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3474409448818904E-2"/>
                  <c:y val="-2.050631940366414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ΚΑΤΑΝΑΛΩΤΕΣ'!$B$22:$V$22</c:f>
              <c:numCache>
                <c:formatCode>General</c:formatCode>
                <c:ptCount val="21"/>
                <c:pt idx="0">
                  <c:v>-40</c:v>
                </c:pt>
                <c:pt idx="1">
                  <c:v>-11</c:v>
                </c:pt>
                <c:pt idx="2">
                  <c:v>-7</c:v>
                </c:pt>
                <c:pt idx="3">
                  <c:v>-11</c:v>
                </c:pt>
                <c:pt idx="4">
                  <c:v>-14</c:v>
                </c:pt>
                <c:pt idx="5">
                  <c:v>-27</c:v>
                </c:pt>
                <c:pt idx="6">
                  <c:v>-22</c:v>
                </c:pt>
                <c:pt idx="7">
                  <c:v>-31</c:v>
                </c:pt>
                <c:pt idx="8">
                  <c:v>-25</c:v>
                </c:pt>
                <c:pt idx="9">
                  <c:v>-10</c:v>
                </c:pt>
                <c:pt idx="10">
                  <c:v>-2</c:v>
                </c:pt>
                <c:pt idx="11">
                  <c:v>-7</c:v>
                </c:pt>
                <c:pt idx="12">
                  <c:v>1</c:v>
                </c:pt>
                <c:pt idx="13">
                  <c:v>-5</c:v>
                </c:pt>
                <c:pt idx="14">
                  <c:v>-11</c:v>
                </c:pt>
                <c:pt idx="15">
                  <c:v>-9</c:v>
                </c:pt>
                <c:pt idx="16">
                  <c:v>-5</c:v>
                </c:pt>
                <c:pt idx="17">
                  <c:v>-2</c:v>
                </c:pt>
                <c:pt idx="18">
                  <c:v>-2</c:v>
                </c:pt>
                <c:pt idx="19">
                  <c:v>-7</c:v>
                </c:pt>
                <c:pt idx="20">
                  <c:v>-13</c:v>
                </c:pt>
              </c:numCache>
            </c:numRef>
          </c:val>
        </c:ser>
        <c:dLbls>
          <c:showVal val="1"/>
        </c:dLbls>
        <c:marker val="1"/>
        <c:axId val="78636928"/>
        <c:axId val="78638464"/>
      </c:lineChart>
      <c:catAx>
        <c:axId val="78636928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8638464"/>
        <c:crosses val="autoZero"/>
        <c:auto val="1"/>
        <c:lblAlgn val="ctr"/>
        <c:lblOffset val="100"/>
      </c:catAx>
      <c:valAx>
        <c:axId val="78638464"/>
        <c:scaling>
          <c:orientation val="minMax"/>
        </c:scaling>
        <c:delete val="1"/>
        <c:axPos val="l"/>
        <c:numFmt formatCode="General" sourceLinked="1"/>
        <c:tickLblPos val="none"/>
        <c:crossAx val="786369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Εξέλιξη τιμών καταναλωτή κατά το τελευταίο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35094050743657E-2"/>
          <c:y val="0.19514072809114397"/>
          <c:w val="0.97098239162164357"/>
          <c:h val="0.46270321816094506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ΚΑΤΑΝΑΛΩΤΕΣ'!$A$24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2"/>
              <c:layout>
                <c:manualLayout>
                  <c:x val="-2.4191054243219597E-2"/>
                  <c:y val="4.0103127871153658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8583333333333332E-2"/>
                  <c:y val="2.89050775663374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ΚΑΤΑΝΑΛΩΤΕΣ'!$B$24:$V$24</c:f>
              <c:numCache>
                <c:formatCode>General</c:formatCode>
                <c:ptCount val="21"/>
                <c:pt idx="0">
                  <c:v>28</c:v>
                </c:pt>
                <c:pt idx="1">
                  <c:v>23</c:v>
                </c:pt>
                <c:pt idx="2">
                  <c:v>35</c:v>
                </c:pt>
                <c:pt idx="3">
                  <c:v>49</c:v>
                </c:pt>
                <c:pt idx="4">
                  <c:v>33</c:v>
                </c:pt>
                <c:pt idx="5">
                  <c:v>34</c:v>
                </c:pt>
                <c:pt idx="6">
                  <c:v>24</c:v>
                </c:pt>
                <c:pt idx="7">
                  <c:v>26</c:v>
                </c:pt>
                <c:pt idx="8">
                  <c:v>-7</c:v>
                </c:pt>
                <c:pt idx="9">
                  <c:v>-4</c:v>
                </c:pt>
                <c:pt idx="10">
                  <c:v>-3</c:v>
                </c:pt>
                <c:pt idx="11">
                  <c:v>-4</c:v>
                </c:pt>
                <c:pt idx="12">
                  <c:v>-13</c:v>
                </c:pt>
                <c:pt idx="13">
                  <c:v>20</c:v>
                </c:pt>
                <c:pt idx="14">
                  <c:v>2</c:v>
                </c:pt>
                <c:pt idx="15">
                  <c:v>13</c:v>
                </c:pt>
                <c:pt idx="16">
                  <c:v>22</c:v>
                </c:pt>
                <c:pt idx="17">
                  <c:v>4</c:v>
                </c:pt>
                <c:pt idx="18">
                  <c:v>-2</c:v>
                </c:pt>
                <c:pt idx="19">
                  <c:v>-2</c:v>
                </c:pt>
                <c:pt idx="20">
                  <c:v>6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ΚΑΤΑΝΑΛΩΤΕΣ'!$A$25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ΚΑΤΑΝΑΛΩΤΕΣ'!$B$25:$V$25</c:f>
              <c:numCache>
                <c:formatCode>General</c:formatCode>
                <c:ptCount val="21"/>
                <c:pt idx="0">
                  <c:v>55</c:v>
                </c:pt>
                <c:pt idx="1">
                  <c:v>45</c:v>
                </c:pt>
                <c:pt idx="2">
                  <c:v>45</c:v>
                </c:pt>
                <c:pt idx="3">
                  <c:v>61</c:v>
                </c:pt>
                <c:pt idx="4">
                  <c:v>61</c:v>
                </c:pt>
                <c:pt idx="5">
                  <c:v>51</c:v>
                </c:pt>
                <c:pt idx="6">
                  <c:v>49</c:v>
                </c:pt>
                <c:pt idx="7">
                  <c:v>30</c:v>
                </c:pt>
                <c:pt idx="8">
                  <c:v>25</c:v>
                </c:pt>
                <c:pt idx="9">
                  <c:v>13</c:v>
                </c:pt>
                <c:pt idx="10">
                  <c:v>23</c:v>
                </c:pt>
                <c:pt idx="11">
                  <c:v>7</c:v>
                </c:pt>
                <c:pt idx="12">
                  <c:v>-9</c:v>
                </c:pt>
                <c:pt idx="13">
                  <c:v>17</c:v>
                </c:pt>
                <c:pt idx="14">
                  <c:v>16</c:v>
                </c:pt>
                <c:pt idx="15">
                  <c:v>25</c:v>
                </c:pt>
                <c:pt idx="16">
                  <c:v>39</c:v>
                </c:pt>
                <c:pt idx="17">
                  <c:v>21</c:v>
                </c:pt>
                <c:pt idx="18">
                  <c:v>18</c:v>
                </c:pt>
                <c:pt idx="19">
                  <c:v>8</c:v>
                </c:pt>
                <c:pt idx="20">
                  <c:v>13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ΚΑΤΑΝΑΛΩΤΕΣ'!$A$26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8583333333333332E-2"/>
                  <c:y val="-4.4792201219264846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8024387576552937E-2"/>
                  <c:y val="-3.359415091444865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8583442694663071E-2"/>
                  <c:y val="-8.1185864709917593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ΚΑΤΑΝΑΛΩΤΕΣ'!$B$26:$V$26</c:f>
              <c:numCache>
                <c:formatCode>General</c:formatCode>
                <c:ptCount val="21"/>
                <c:pt idx="0">
                  <c:v>26</c:v>
                </c:pt>
                <c:pt idx="1">
                  <c:v>-2</c:v>
                </c:pt>
                <c:pt idx="2">
                  <c:v>5</c:v>
                </c:pt>
                <c:pt idx="3">
                  <c:v>14</c:v>
                </c:pt>
                <c:pt idx="4">
                  <c:v>41</c:v>
                </c:pt>
                <c:pt idx="5">
                  <c:v>42</c:v>
                </c:pt>
                <c:pt idx="6">
                  <c:v>40</c:v>
                </c:pt>
                <c:pt idx="7">
                  <c:v>39</c:v>
                </c:pt>
                <c:pt idx="8">
                  <c:v>30</c:v>
                </c:pt>
                <c:pt idx="9">
                  <c:v>30</c:v>
                </c:pt>
                <c:pt idx="10">
                  <c:v>19</c:v>
                </c:pt>
                <c:pt idx="11">
                  <c:v>10</c:v>
                </c:pt>
                <c:pt idx="12">
                  <c:v>-4</c:v>
                </c:pt>
                <c:pt idx="13">
                  <c:v>-4</c:v>
                </c:pt>
                <c:pt idx="14">
                  <c:v>-5</c:v>
                </c:pt>
                <c:pt idx="15">
                  <c:v>-2</c:v>
                </c:pt>
                <c:pt idx="16">
                  <c:v>13</c:v>
                </c:pt>
                <c:pt idx="17">
                  <c:v>13</c:v>
                </c:pt>
                <c:pt idx="18">
                  <c:v>18</c:v>
                </c:pt>
                <c:pt idx="19">
                  <c:v>21</c:v>
                </c:pt>
                <c:pt idx="20">
                  <c:v>20</c:v>
                </c:pt>
              </c:numCache>
            </c:numRef>
          </c:val>
        </c:ser>
        <c:dLbls>
          <c:showVal val="1"/>
        </c:dLbls>
        <c:marker val="1"/>
        <c:axId val="78712192"/>
        <c:axId val="78730368"/>
      </c:lineChart>
      <c:catAx>
        <c:axId val="7871219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8730368"/>
        <c:crosses val="autoZero"/>
        <c:auto val="1"/>
        <c:lblAlgn val="ctr"/>
        <c:lblOffset val="100"/>
      </c:catAx>
      <c:valAx>
        <c:axId val="78730368"/>
        <c:scaling>
          <c:orientation val="minMax"/>
        </c:scaling>
        <c:delete val="1"/>
        <c:axPos val="l"/>
        <c:numFmt formatCode="General" sourceLinked="1"/>
        <c:tickLblPos val="none"/>
        <c:crossAx val="787121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Εκτίμηση εξέλιξης τιμών καταναλωτή κατά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5729009542011905E-2"/>
          <c:y val="0.19802808795379745"/>
          <c:w val="0.97384019203903827"/>
          <c:h val="0.4858103198005323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ΚΑΤΑΝΑΛΩΤΕΣ'!$A$28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4650926642362261E-2"/>
                  <c:y val="-3.375581219573048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0328791159759269E-2"/>
                  <c:y val="-3.086451232194596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7517967141245901E-2"/>
                  <c:y val="-4.8428134578853716E-3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72896706865139E-2"/>
                  <c:y val="2.6961485153744302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611255513198921E-2"/>
                  <c:y val="-3.375581219573048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3245514633105584E-2"/>
                  <c:y val="-3.9538411943299615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340763056830878E-2"/>
                  <c:y val="-2.797321244816150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ΚΑΤΑΝΑΛΩΤΕΣ'!$B$28:$V$28</c:f>
              <c:numCache>
                <c:formatCode>General</c:formatCode>
                <c:ptCount val="21"/>
                <c:pt idx="0">
                  <c:v>8</c:v>
                </c:pt>
                <c:pt idx="1">
                  <c:v>11</c:v>
                </c:pt>
                <c:pt idx="2">
                  <c:v>42</c:v>
                </c:pt>
                <c:pt idx="3">
                  <c:v>36</c:v>
                </c:pt>
                <c:pt idx="4">
                  <c:v>21</c:v>
                </c:pt>
                <c:pt idx="5">
                  <c:v>29</c:v>
                </c:pt>
                <c:pt idx="6">
                  <c:v>-5</c:v>
                </c:pt>
                <c:pt idx="7">
                  <c:v>10</c:v>
                </c:pt>
                <c:pt idx="8">
                  <c:v>-15</c:v>
                </c:pt>
                <c:pt idx="9">
                  <c:v>-9</c:v>
                </c:pt>
                <c:pt idx="10">
                  <c:v>-6</c:v>
                </c:pt>
                <c:pt idx="11">
                  <c:v>-4</c:v>
                </c:pt>
                <c:pt idx="12">
                  <c:v>-20</c:v>
                </c:pt>
                <c:pt idx="13">
                  <c:v>-8</c:v>
                </c:pt>
                <c:pt idx="14">
                  <c:v>-3</c:v>
                </c:pt>
                <c:pt idx="15">
                  <c:v>11</c:v>
                </c:pt>
                <c:pt idx="16">
                  <c:v>18</c:v>
                </c:pt>
                <c:pt idx="17">
                  <c:v>1</c:v>
                </c:pt>
                <c:pt idx="18">
                  <c:v>3</c:v>
                </c:pt>
                <c:pt idx="19">
                  <c:v>4</c:v>
                </c:pt>
                <c:pt idx="20">
                  <c:v>9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ΚΑΤΑΝΑΛΩΤΕΣ'!$A$29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2.3245514633105584E-2"/>
                  <c:y val="1.156497183373068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4707143122732533E-2"/>
                  <c:y val="2.602169886406059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9029278605335525E-2"/>
                  <c:y val="2.8912998737845156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ΚΑΤΑΝΑΛΩΤΕΣ'!$B$29:$V$29</c:f>
              <c:numCache>
                <c:formatCode>General</c:formatCode>
                <c:ptCount val="21"/>
                <c:pt idx="0">
                  <c:v>31</c:v>
                </c:pt>
                <c:pt idx="1">
                  <c:v>7</c:v>
                </c:pt>
                <c:pt idx="2">
                  <c:v>25</c:v>
                </c:pt>
                <c:pt idx="3">
                  <c:v>41</c:v>
                </c:pt>
                <c:pt idx="4">
                  <c:v>33</c:v>
                </c:pt>
                <c:pt idx="5">
                  <c:v>36</c:v>
                </c:pt>
                <c:pt idx="6">
                  <c:v>8</c:v>
                </c:pt>
                <c:pt idx="7">
                  <c:v>10</c:v>
                </c:pt>
                <c:pt idx="8">
                  <c:v>0.2</c:v>
                </c:pt>
                <c:pt idx="9">
                  <c:v>-4</c:v>
                </c:pt>
                <c:pt idx="10">
                  <c:v>10</c:v>
                </c:pt>
                <c:pt idx="11">
                  <c:v>-5</c:v>
                </c:pt>
                <c:pt idx="12">
                  <c:v>-17</c:v>
                </c:pt>
                <c:pt idx="13">
                  <c:v>10</c:v>
                </c:pt>
                <c:pt idx="14">
                  <c:v>9</c:v>
                </c:pt>
                <c:pt idx="15">
                  <c:v>9</c:v>
                </c:pt>
                <c:pt idx="16">
                  <c:v>26</c:v>
                </c:pt>
                <c:pt idx="17">
                  <c:v>8</c:v>
                </c:pt>
                <c:pt idx="18">
                  <c:v>9</c:v>
                </c:pt>
                <c:pt idx="19">
                  <c:v>0</c:v>
                </c:pt>
                <c:pt idx="20">
                  <c:v>6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ΚΑΤΑΝΑΛΩΤΕΣ'!$A$30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4650926642362261E-2"/>
                  <c:y val="2.891299873784515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3301731113475842E-2"/>
                  <c:y val="3.46955984854142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7517967141245901E-2"/>
                  <c:y val="3.758689835919870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9029278605335525E-2"/>
                  <c:y val="4.626079798055225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ΚΑΤΑΝΑΛΩΤΕΣ'!$B$30:$V$30</c:f>
              <c:numCache>
                <c:formatCode>General</c:formatCode>
                <c:ptCount val="21"/>
                <c:pt idx="0">
                  <c:v>2</c:v>
                </c:pt>
                <c:pt idx="1">
                  <c:v>-9</c:v>
                </c:pt>
                <c:pt idx="2">
                  <c:v>7</c:v>
                </c:pt>
                <c:pt idx="3">
                  <c:v>14</c:v>
                </c:pt>
                <c:pt idx="4">
                  <c:v>33</c:v>
                </c:pt>
                <c:pt idx="5">
                  <c:v>25</c:v>
                </c:pt>
                <c:pt idx="6">
                  <c:v>24</c:v>
                </c:pt>
                <c:pt idx="7">
                  <c:v>27</c:v>
                </c:pt>
                <c:pt idx="8">
                  <c:v>20</c:v>
                </c:pt>
                <c:pt idx="9">
                  <c:v>17</c:v>
                </c:pt>
                <c:pt idx="10">
                  <c:v>13</c:v>
                </c:pt>
                <c:pt idx="11">
                  <c:v>7</c:v>
                </c:pt>
                <c:pt idx="12">
                  <c:v>1</c:v>
                </c:pt>
                <c:pt idx="13">
                  <c:v>5</c:v>
                </c:pt>
                <c:pt idx="14">
                  <c:v>4</c:v>
                </c:pt>
                <c:pt idx="15">
                  <c:v>8</c:v>
                </c:pt>
                <c:pt idx="16">
                  <c:v>20</c:v>
                </c:pt>
                <c:pt idx="17">
                  <c:v>19</c:v>
                </c:pt>
                <c:pt idx="18">
                  <c:v>20</c:v>
                </c:pt>
                <c:pt idx="19">
                  <c:v>24</c:v>
                </c:pt>
                <c:pt idx="20">
                  <c:v>23</c:v>
                </c:pt>
              </c:numCache>
            </c:numRef>
          </c:val>
        </c:ser>
        <c:dLbls>
          <c:showVal val="1"/>
        </c:dLbls>
        <c:marker val="1"/>
        <c:axId val="78881920"/>
        <c:axId val="78883456"/>
      </c:lineChart>
      <c:catAx>
        <c:axId val="7888192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8883456"/>
        <c:crosses val="autoZero"/>
        <c:auto val="1"/>
        <c:lblAlgn val="ctr"/>
        <c:lblOffset val="100"/>
      </c:catAx>
      <c:valAx>
        <c:axId val="78883456"/>
        <c:scaling>
          <c:orientation val="minMax"/>
        </c:scaling>
        <c:delete val="1"/>
        <c:axPos val="l"/>
        <c:numFmt formatCode="General" sourceLinked="1"/>
        <c:tickLblPos val="none"/>
        <c:crossAx val="78881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 algn="ctr" rtl="0">
              <a:defRPr lang="el-GR" sz="14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Εκτίμηση για την εξέλιξη της ανεργίας κατά το επόμενο 12μηνο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2500000000000001E-2"/>
          <c:y val="0.19601137508018826"/>
          <c:w val="0.96944444444444455"/>
          <c:h val="0.47105095961559834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ΚΑΤΑΝΑΛΩΤΕΣ'!$A$32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8583333333333332E-2"/>
                  <c:y val="-4.668198242523317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194444444444445E-2"/>
                  <c:y val="-4.108273683876396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4416666666666666E-2"/>
                  <c:y val="2.0506539837725258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1.7472222222222122E-2"/>
                  <c:y val="-2.4285661381539616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6.3611111111111117E-3"/>
                  <c:y val="-7.4885859243152874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ΚΑΤΑΝΑΛΩΤΕΣ'!$B$32:$V$32</c:f>
              <c:numCache>
                <c:formatCode>General</c:formatCode>
                <c:ptCount val="21"/>
                <c:pt idx="0">
                  <c:v>73</c:v>
                </c:pt>
                <c:pt idx="1">
                  <c:v>53</c:v>
                </c:pt>
                <c:pt idx="2">
                  <c:v>81</c:v>
                </c:pt>
                <c:pt idx="3">
                  <c:v>84</c:v>
                </c:pt>
                <c:pt idx="4">
                  <c:v>84</c:v>
                </c:pt>
                <c:pt idx="5">
                  <c:v>89</c:v>
                </c:pt>
                <c:pt idx="6">
                  <c:v>84</c:v>
                </c:pt>
                <c:pt idx="7">
                  <c:v>82</c:v>
                </c:pt>
                <c:pt idx="8">
                  <c:v>63</c:v>
                </c:pt>
                <c:pt idx="9">
                  <c:v>57</c:v>
                </c:pt>
                <c:pt idx="10">
                  <c:v>44</c:v>
                </c:pt>
                <c:pt idx="11">
                  <c:v>36</c:v>
                </c:pt>
                <c:pt idx="12">
                  <c:v>16</c:v>
                </c:pt>
                <c:pt idx="13">
                  <c:v>41</c:v>
                </c:pt>
                <c:pt idx="14">
                  <c:v>50</c:v>
                </c:pt>
                <c:pt idx="15">
                  <c:v>52</c:v>
                </c:pt>
                <c:pt idx="16">
                  <c:v>54</c:v>
                </c:pt>
                <c:pt idx="17">
                  <c:v>27</c:v>
                </c:pt>
                <c:pt idx="18">
                  <c:v>27</c:v>
                </c:pt>
                <c:pt idx="19">
                  <c:v>13</c:v>
                </c:pt>
                <c:pt idx="20">
                  <c:v>14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ΚΑΤΑΝΑΛΩΤΕΣ'!$A$33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1638888888888885E-2"/>
                  <c:y val="-6.5087565226438701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2472222222222238E-2"/>
                  <c:y val="-2.3305831979868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ΚΑΤΑΝΑΛΩΤΕΣ'!$B$33:$V$33</c:f>
              <c:numCache>
                <c:formatCode>General</c:formatCode>
                <c:ptCount val="21"/>
                <c:pt idx="0">
                  <c:v>71</c:v>
                </c:pt>
                <c:pt idx="1">
                  <c:v>47</c:v>
                </c:pt>
                <c:pt idx="2">
                  <c:v>82</c:v>
                </c:pt>
                <c:pt idx="3">
                  <c:v>89</c:v>
                </c:pt>
                <c:pt idx="4">
                  <c:v>84</c:v>
                </c:pt>
                <c:pt idx="5">
                  <c:v>85</c:v>
                </c:pt>
                <c:pt idx="6">
                  <c:v>88</c:v>
                </c:pt>
                <c:pt idx="7">
                  <c:v>83</c:v>
                </c:pt>
                <c:pt idx="8">
                  <c:v>83</c:v>
                </c:pt>
                <c:pt idx="9">
                  <c:v>75</c:v>
                </c:pt>
                <c:pt idx="10">
                  <c:v>62</c:v>
                </c:pt>
                <c:pt idx="11">
                  <c:v>50</c:v>
                </c:pt>
                <c:pt idx="12">
                  <c:v>16</c:v>
                </c:pt>
                <c:pt idx="13">
                  <c:v>65</c:v>
                </c:pt>
                <c:pt idx="14">
                  <c:v>65</c:v>
                </c:pt>
                <c:pt idx="15">
                  <c:v>63</c:v>
                </c:pt>
                <c:pt idx="16">
                  <c:v>62</c:v>
                </c:pt>
                <c:pt idx="17">
                  <c:v>46</c:v>
                </c:pt>
                <c:pt idx="18">
                  <c:v>33</c:v>
                </c:pt>
                <c:pt idx="19">
                  <c:v>25</c:v>
                </c:pt>
                <c:pt idx="20">
                  <c:v>21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ΚΑΤΑΝΑΛΩΤΕΣ'!$A$34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8583333333333332E-2"/>
                  <c:y val="1.959658803342838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269444444444445E-2"/>
                  <c:y val="1.119805030481622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1.602777777777778E-2"/>
                  <c:y val="1.679707545722432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ΚΑΤΑΝΑΛΩΤΕΣ'!$B$34:$V$34</c:f>
              <c:numCache>
                <c:formatCode>General</c:formatCode>
                <c:ptCount val="21"/>
                <c:pt idx="0">
                  <c:v>66</c:v>
                </c:pt>
                <c:pt idx="1">
                  <c:v>46</c:v>
                </c:pt>
                <c:pt idx="2">
                  <c:v>41</c:v>
                </c:pt>
                <c:pt idx="3">
                  <c:v>25</c:v>
                </c:pt>
                <c:pt idx="4">
                  <c:v>25</c:v>
                </c:pt>
                <c:pt idx="5">
                  <c:v>32</c:v>
                </c:pt>
                <c:pt idx="6">
                  <c:v>36</c:v>
                </c:pt>
                <c:pt idx="7">
                  <c:v>40</c:v>
                </c:pt>
                <c:pt idx="8">
                  <c:v>38</c:v>
                </c:pt>
                <c:pt idx="9">
                  <c:v>24</c:v>
                </c:pt>
                <c:pt idx="10">
                  <c:v>18</c:v>
                </c:pt>
                <c:pt idx="11">
                  <c:v>19</c:v>
                </c:pt>
                <c:pt idx="12">
                  <c:v>7</c:v>
                </c:pt>
                <c:pt idx="13">
                  <c:v>16</c:v>
                </c:pt>
                <c:pt idx="14">
                  <c:v>17</c:v>
                </c:pt>
                <c:pt idx="15">
                  <c:v>15</c:v>
                </c:pt>
                <c:pt idx="16">
                  <c:v>7</c:v>
                </c:pt>
                <c:pt idx="17">
                  <c:v>6</c:v>
                </c:pt>
                <c:pt idx="18">
                  <c:v>2</c:v>
                </c:pt>
                <c:pt idx="19">
                  <c:v>7</c:v>
                </c:pt>
                <c:pt idx="20">
                  <c:v>9</c:v>
                </c:pt>
              </c:numCache>
            </c:numRef>
          </c:val>
        </c:ser>
        <c:dLbls>
          <c:showVal val="1"/>
        </c:dLbls>
        <c:marker val="1"/>
        <c:axId val="78817920"/>
        <c:axId val="78909824"/>
      </c:lineChart>
      <c:catAx>
        <c:axId val="78817920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/>
            </a:pPr>
            <a:endParaRPr lang="el-GR"/>
          </a:p>
        </c:txPr>
        <c:crossAx val="78909824"/>
        <c:crosses val="autoZero"/>
        <c:auto val="1"/>
        <c:lblAlgn val="ctr"/>
        <c:lblOffset val="100"/>
      </c:catAx>
      <c:valAx>
        <c:axId val="78909824"/>
        <c:scaling>
          <c:orientation val="minMax"/>
        </c:scaling>
        <c:delete val="1"/>
        <c:axPos val="l"/>
        <c:numFmt formatCode="General" sourceLinked="1"/>
        <c:tickLblPos val="none"/>
        <c:crossAx val="78817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 algn="ctr">
        <a:defRPr lang="el-GR" sz="1400" b="1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/>
              <a:t>Αξιολόγηση συγκυρίας για την πραγματοποίηση σημαντικών αγορών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79E-2"/>
          <c:y val="0.19417595982057517"/>
          <c:w val="0.96944444444444455"/>
          <c:h val="0.48622778401681122"/>
        </c:manualLayout>
      </c:layout>
      <c:lineChart>
        <c:grouping val="standard"/>
        <c:ser>
          <c:idx val="0"/>
          <c:order val="0"/>
          <c:tx>
            <c:strRef>
              <c:f>'ΣΥΓΚΡΙΤΙΚΑ ΚΑΤΑΝΑΛΩΤΕΣ'!$A$36</c:f>
              <c:strCache>
                <c:ptCount val="1"/>
                <c:pt idx="0">
                  <c:v>Θεσσαλονίκη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946883202099738E-2"/>
                  <c:y val="-1.795924956016864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746609798775154E-2"/>
                  <c:y val="-2.931694843671783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357720909886263E-2"/>
                  <c:y val="-3.21563731558551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693678915135612E-2"/>
                  <c:y val="4.517301151397902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061570428696421E-2"/>
                  <c:y val="3.416856390170044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9746609798775154E-2"/>
                  <c:y val="3.031097066516542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1413276465441822E-2"/>
                  <c:y val="2.4632121226890832E-2"/>
                </c:manualLayout>
              </c:layout>
              <c:dLblPos val="r"/>
              <c:showVal val="1"/>
            </c:dLbl>
            <c:dLbl>
              <c:idx val="20"/>
              <c:layout>
                <c:manualLayout>
                  <c:x val="-2.180774278215224E-2"/>
                  <c:y val="3.315039538430272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t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ΚΑΤΑΝΑΛΩΤΕΣ'!$B$36:$V$36</c:f>
              <c:numCache>
                <c:formatCode>General</c:formatCode>
                <c:ptCount val="21"/>
                <c:pt idx="0">
                  <c:v>-38</c:v>
                </c:pt>
                <c:pt idx="1">
                  <c:v>-37</c:v>
                </c:pt>
                <c:pt idx="2">
                  <c:v>-57</c:v>
                </c:pt>
                <c:pt idx="3">
                  <c:v>-58</c:v>
                </c:pt>
                <c:pt idx="4">
                  <c:v>-59</c:v>
                </c:pt>
                <c:pt idx="5">
                  <c:v>-61</c:v>
                </c:pt>
                <c:pt idx="6">
                  <c:v>-61</c:v>
                </c:pt>
                <c:pt idx="7">
                  <c:v>-56</c:v>
                </c:pt>
                <c:pt idx="8">
                  <c:v>-58</c:v>
                </c:pt>
                <c:pt idx="9">
                  <c:v>-61</c:v>
                </c:pt>
                <c:pt idx="10">
                  <c:v>-65</c:v>
                </c:pt>
                <c:pt idx="11">
                  <c:v>-53</c:v>
                </c:pt>
                <c:pt idx="12">
                  <c:v>-56</c:v>
                </c:pt>
                <c:pt idx="13">
                  <c:v>-52</c:v>
                </c:pt>
                <c:pt idx="14">
                  <c:v>-52</c:v>
                </c:pt>
                <c:pt idx="15">
                  <c:v>-47</c:v>
                </c:pt>
                <c:pt idx="16">
                  <c:v>-61</c:v>
                </c:pt>
                <c:pt idx="17">
                  <c:v>-47</c:v>
                </c:pt>
                <c:pt idx="18">
                  <c:v>-56</c:v>
                </c:pt>
                <c:pt idx="19">
                  <c:v>-47</c:v>
                </c:pt>
                <c:pt idx="20">
                  <c:v>-52</c:v>
                </c:pt>
              </c:numCache>
            </c:numRef>
          </c:val>
        </c:ser>
        <c:ser>
          <c:idx val="1"/>
          <c:order val="1"/>
          <c:tx>
            <c:strRef>
              <c:f>'ΣΥΓΚΡΙΤΙΚΑ ΚΑΤΑΝΑΛΩΤΕΣ'!$A$37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0"/>
              <c:layout>
                <c:manualLayout>
                  <c:x val="-2.8357720909886263E-2"/>
                  <c:y val="-2.8394247191372984E-3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ctr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ΚΑΤΑΝΑΛΩΤΕΣ'!$B$37:$V$37</c:f>
              <c:numCache>
                <c:formatCode>General</c:formatCode>
                <c:ptCount val="21"/>
                <c:pt idx="0">
                  <c:v>-48</c:v>
                </c:pt>
                <c:pt idx="1">
                  <c:v>-44</c:v>
                </c:pt>
                <c:pt idx="2">
                  <c:v>-56</c:v>
                </c:pt>
                <c:pt idx="3">
                  <c:v>-62</c:v>
                </c:pt>
                <c:pt idx="4">
                  <c:v>-48</c:v>
                </c:pt>
                <c:pt idx="5">
                  <c:v>-56</c:v>
                </c:pt>
                <c:pt idx="6">
                  <c:v>-65</c:v>
                </c:pt>
                <c:pt idx="7">
                  <c:v>-67</c:v>
                </c:pt>
                <c:pt idx="8">
                  <c:v>-58</c:v>
                </c:pt>
                <c:pt idx="9">
                  <c:v>-55</c:v>
                </c:pt>
                <c:pt idx="10">
                  <c:v>-56</c:v>
                </c:pt>
                <c:pt idx="11">
                  <c:v>-58</c:v>
                </c:pt>
                <c:pt idx="12">
                  <c:v>-62</c:v>
                </c:pt>
                <c:pt idx="13">
                  <c:v>-63</c:v>
                </c:pt>
                <c:pt idx="14">
                  <c:v>-63</c:v>
                </c:pt>
                <c:pt idx="15">
                  <c:v>-70</c:v>
                </c:pt>
                <c:pt idx="16">
                  <c:v>-68</c:v>
                </c:pt>
                <c:pt idx="17">
                  <c:v>-59</c:v>
                </c:pt>
                <c:pt idx="18">
                  <c:v>-58</c:v>
                </c:pt>
                <c:pt idx="19">
                  <c:v>-58</c:v>
                </c:pt>
                <c:pt idx="20">
                  <c:v>-46</c:v>
                </c:pt>
              </c:numCache>
            </c:numRef>
          </c:val>
        </c:ser>
        <c:ser>
          <c:idx val="2"/>
          <c:order val="2"/>
          <c:tx>
            <c:strRef>
              <c:f>'ΣΥΓΚΡΙΤΙΚΑ ΚΑΤΑΝΑΛΩΤΕΣ'!$A$38</c:f>
              <c:strCache>
                <c:ptCount val="1"/>
                <c:pt idx="0">
                  <c:v>Ευρωπαϊκή Ένωση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4191054243219594E-2"/>
                  <c:y val="-1.9164998970429069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746609798775154E-2"/>
                  <c:y val="3.2156596732604667E-2"/>
                </c:manualLayout>
              </c:layout>
              <c:dLblPos val="r"/>
              <c:showVal val="1"/>
            </c:dLbl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dLblPos val="b"/>
            <c:showVal val="1"/>
          </c:dLbls>
          <c:cat>
            <c:strRef>
              <c:f>'ΣΥΓΚΡΙΤΙΚΑ ΚΑΤΑΝΑΛΩΤΕΣ'!$B$2:$V$2</c:f>
              <c:strCache>
                <c:ptCount val="21"/>
                <c:pt idx="0">
                  <c:v>ΜΑΡΤΙΟΣ 2009</c:v>
                </c:pt>
                <c:pt idx="1">
                  <c:v>ΣΕΠΤΕΜΒΡΙΟΣ 2009</c:v>
                </c:pt>
                <c:pt idx="2">
                  <c:v>ΜΑΡΤΙΟΣ 2010</c:v>
                </c:pt>
                <c:pt idx="3">
                  <c:v>ΣΕΠΤΕΜΒΡΙΟΣ 2010</c:v>
                </c:pt>
                <c:pt idx="4">
                  <c:v>ΜΑΡΤΙΟΣ 2011</c:v>
                </c:pt>
                <c:pt idx="5">
                  <c:v>ΣΕΠΤΕΜΒΡΙΟΣ 2011</c:v>
                </c:pt>
                <c:pt idx="6">
                  <c:v>ΜΑΡΤΙΟΣ 2012</c:v>
                </c:pt>
                <c:pt idx="7">
                  <c:v>ΣΕΠΤΕΜΒΡΙΟΣ 2012</c:v>
                </c:pt>
                <c:pt idx="8">
                  <c:v>ΜΑΡΤΙΟΣ 2013</c:v>
                </c:pt>
                <c:pt idx="9">
                  <c:v>ΣΕΠΤΕΜΒΡΙΟΣ 2013</c:v>
                </c:pt>
                <c:pt idx="10">
                  <c:v>ΜΑΡΤΙΟΣ 2014</c:v>
                </c:pt>
                <c:pt idx="11">
                  <c:v>ΣΕΠΤΕΜΒΡΙΟΣ 2014</c:v>
                </c:pt>
                <c:pt idx="12">
                  <c:v>ΜΑΡΤΙΟΣ 2015</c:v>
                </c:pt>
                <c:pt idx="13">
                  <c:v>ΣΕΠΤΕΜΒΡΙΟΣ 2015</c:v>
                </c:pt>
                <c:pt idx="14">
                  <c:v>ΜΑΡΤΙΟΣ 2016</c:v>
                </c:pt>
                <c:pt idx="15">
                  <c:v>ΣΕΠΤΕΜΒΡΙΟΣ 2016</c:v>
                </c:pt>
                <c:pt idx="16">
                  <c:v>ΜΑΡΤΙΟΣ 2017</c:v>
                </c:pt>
                <c:pt idx="17">
                  <c:v>ΣΕΠΤΕΜΒΡΙΟΣ 2017</c:v>
                </c:pt>
                <c:pt idx="18">
                  <c:v>ΜΑΡΤΙΟΣ 2018</c:v>
                </c:pt>
                <c:pt idx="19">
                  <c:v>ΣΕΠΤΕΜΒΡΙΟΣ 2018</c:v>
                </c:pt>
                <c:pt idx="20">
                  <c:v>ΜΑΡΤΙΟΣ 2019</c:v>
                </c:pt>
              </c:strCache>
            </c:strRef>
          </c:cat>
          <c:val>
            <c:numRef>
              <c:f>'ΣΥΓΚΡΙΤΙΚΑ ΚΑΤΑΝΑΛΩΤΕΣ'!$B$38:$V$38</c:f>
              <c:numCache>
                <c:formatCode>General</c:formatCode>
                <c:ptCount val="21"/>
                <c:pt idx="0">
                  <c:v>-24</c:v>
                </c:pt>
                <c:pt idx="1">
                  <c:v>-15</c:v>
                </c:pt>
                <c:pt idx="2">
                  <c:v>-15</c:v>
                </c:pt>
                <c:pt idx="3">
                  <c:v>-14</c:v>
                </c:pt>
                <c:pt idx="4">
                  <c:v>-17</c:v>
                </c:pt>
                <c:pt idx="5">
                  <c:v>-21</c:v>
                </c:pt>
                <c:pt idx="6">
                  <c:v>-21</c:v>
                </c:pt>
                <c:pt idx="7">
                  <c:v>-25</c:v>
                </c:pt>
                <c:pt idx="8">
                  <c:v>-23</c:v>
                </c:pt>
                <c:pt idx="9">
                  <c:v>-17</c:v>
                </c:pt>
                <c:pt idx="10">
                  <c:v>-11</c:v>
                </c:pt>
                <c:pt idx="11">
                  <c:v>-10</c:v>
                </c:pt>
                <c:pt idx="12">
                  <c:v>-2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-2</c:v>
                </c:pt>
                <c:pt idx="17">
                  <c:v>1</c:v>
                </c:pt>
                <c:pt idx="18">
                  <c:v>-1</c:v>
                </c:pt>
                <c:pt idx="19">
                  <c:v>0</c:v>
                </c:pt>
                <c:pt idx="20">
                  <c:v>-4</c:v>
                </c:pt>
              </c:numCache>
            </c:numRef>
          </c:val>
        </c:ser>
        <c:dLbls>
          <c:showVal val="1"/>
        </c:dLbls>
        <c:marker val="1"/>
        <c:axId val="79044992"/>
        <c:axId val="79046528"/>
      </c:lineChart>
      <c:catAx>
        <c:axId val="79044992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79046528"/>
        <c:crosses val="autoZero"/>
        <c:auto val="1"/>
        <c:lblAlgn val="ctr"/>
        <c:lblOffset val="100"/>
      </c:catAx>
      <c:valAx>
        <c:axId val="79046528"/>
        <c:scaling>
          <c:orientation val="minMax"/>
        </c:scaling>
        <c:delete val="1"/>
        <c:axPos val="l"/>
        <c:numFmt formatCode="General" sourceLinked="1"/>
        <c:tickLblPos val="none"/>
        <c:crossAx val="790449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8425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F1E61-B998-4C8A-9F44-634BE22E48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627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F1E61-B998-4C8A-9F44-634BE22E489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F1E61-B998-4C8A-9F44-634BE22E489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05275" y="2060575"/>
            <a:ext cx="7162800" cy="1109663"/>
          </a:xfrm>
        </p:spPr>
        <p:txBody>
          <a:bodyPr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05275" y="2803525"/>
            <a:ext cx="7162800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910388" y="1912938"/>
            <a:ext cx="1909762" cy="46132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76338" y="1912938"/>
            <a:ext cx="5581650" cy="46132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76338" y="2565400"/>
            <a:ext cx="37449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73650" y="2565400"/>
            <a:ext cx="37465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129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565400"/>
            <a:ext cx="764381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852869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Εξέλιξη Δεικτών 2009 – 2019</a:t>
            </a:r>
            <a:endParaRPr lang="uk-UA" sz="2300" dirty="0"/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271999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5877272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214290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1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1902232"/>
              </p:ext>
            </p:extLst>
          </p:nvPr>
        </p:nvGraphicFramePr>
        <p:xfrm>
          <a:off x="0" y="1700808"/>
          <a:ext cx="90364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8" name="Picture 7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1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5521753"/>
              </p:ext>
            </p:extLst>
          </p:nvPr>
        </p:nvGraphicFramePr>
        <p:xfrm>
          <a:off x="0" y="1700808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23096594"/>
              </p:ext>
            </p:extLst>
          </p:nvPr>
        </p:nvGraphicFramePr>
        <p:xfrm>
          <a:off x="0" y="1700808"/>
          <a:ext cx="91440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9" name="Picture 8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4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5264698"/>
              </p:ext>
            </p:extLst>
          </p:nvPr>
        </p:nvGraphicFramePr>
        <p:xfrm>
          <a:off x="0" y="1700808"/>
          <a:ext cx="90364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79512" y="6347972"/>
            <a:ext cx="2300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900" dirty="0" smtClean="0"/>
              <a:t>*Δείκτες για </a:t>
            </a:r>
            <a:r>
              <a:rPr lang="en-US" sz="900" dirty="0" smtClean="0"/>
              <a:t>EU </a:t>
            </a:r>
            <a:r>
              <a:rPr lang="el-GR" sz="900" dirty="0" smtClean="0"/>
              <a:t>δεν συμπεριλαμβάνονται </a:t>
            </a:r>
            <a:endParaRPr lang="el-GR" sz="900" dirty="0"/>
          </a:p>
        </p:txBody>
      </p:sp>
      <p:pic>
        <p:nvPicPr>
          <p:cNvPr id="8" name="Picture 7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5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9829366"/>
              </p:ext>
            </p:extLst>
          </p:nvPr>
        </p:nvGraphicFramePr>
        <p:xfrm>
          <a:off x="60661" y="1484784"/>
          <a:ext cx="908333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8" name="Picture 7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16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4444252"/>
              </p:ext>
            </p:extLst>
          </p:nvPr>
        </p:nvGraphicFramePr>
        <p:xfrm>
          <a:off x="107504" y="1700808"/>
          <a:ext cx="90364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18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7605579"/>
              </p:ext>
            </p:extLst>
          </p:nvPr>
        </p:nvGraphicFramePr>
        <p:xfrm>
          <a:off x="107504" y="1772816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9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9828944"/>
              </p:ext>
            </p:extLst>
          </p:nvPr>
        </p:nvGraphicFramePr>
        <p:xfrm>
          <a:off x="131401" y="1700808"/>
          <a:ext cx="8881198" cy="471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0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5539898"/>
              </p:ext>
            </p:extLst>
          </p:nvPr>
        </p:nvGraphicFramePr>
        <p:xfrm>
          <a:off x="107504" y="1700808"/>
          <a:ext cx="8856984" cy="444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924307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Έρευνα Βιομηχανίας </a:t>
            </a:r>
            <a:endParaRPr lang="uk-UA" sz="23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553200" cy="7239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Βαρόμετρο ΕΒΕΘ: Οι δείκτες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052513"/>
            <a:ext cx="6911975" cy="4591065"/>
          </a:xfrm>
        </p:spPr>
        <p:txBody>
          <a:bodyPr/>
          <a:lstStyle/>
          <a:p>
            <a:r>
              <a:rPr lang="el-GR" dirty="0" smtClean="0"/>
              <a:t>Οι δείκτες του Βαρόμετρου ΕΒΕΘ είναι οι αριθμητικές διαφορές μεταξύ των συνολικών θετικών απαντήσεων και των αντίστοιχων συνολικών αρνητικών απαντήσεων, σε κάθε ερώτηση που περιέχεται στα ερωτηματολόγια του Βαρόμετρου ΕΒΕΘ.</a:t>
            </a:r>
            <a:endParaRPr lang="uk-UA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6271999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4" cstate="print"/>
          <a:srcRect l="13332" t="15099" r="13332" b="20131"/>
          <a:stretch>
            <a:fillRect/>
          </a:stretch>
        </p:blipFill>
        <p:spPr bwMode="auto">
          <a:xfrm>
            <a:off x="4932040" y="5877272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1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4355766"/>
              </p:ext>
            </p:extLst>
          </p:nvPr>
        </p:nvGraphicFramePr>
        <p:xfrm>
          <a:off x="0" y="1772816"/>
          <a:ext cx="91440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1665976"/>
              </p:ext>
            </p:extLst>
          </p:nvPr>
        </p:nvGraphicFramePr>
        <p:xfrm>
          <a:off x="-32332" y="1772816"/>
          <a:ext cx="90364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5988287"/>
              </p:ext>
            </p:extLst>
          </p:nvPr>
        </p:nvGraphicFramePr>
        <p:xfrm>
          <a:off x="0" y="1772816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504" y="6295762"/>
            <a:ext cx="28648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900" dirty="0" smtClean="0"/>
              <a:t>*Δείκτες για </a:t>
            </a:r>
            <a:r>
              <a:rPr lang="en-US" sz="900" dirty="0" smtClean="0"/>
              <a:t>EU  &amp; </a:t>
            </a:r>
            <a:r>
              <a:rPr lang="el-GR" sz="900" dirty="0" smtClean="0"/>
              <a:t>Ελλάδα δεν συμπεριλαμβάνονται </a:t>
            </a:r>
            <a:endParaRPr lang="el-GR" sz="9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1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2489661"/>
              </p:ext>
            </p:extLst>
          </p:nvPr>
        </p:nvGraphicFramePr>
        <p:xfrm>
          <a:off x="0" y="1772815"/>
          <a:ext cx="9036496" cy="42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6603720"/>
              </p:ext>
            </p:extLst>
          </p:nvPr>
        </p:nvGraphicFramePr>
        <p:xfrm>
          <a:off x="1960" y="1772815"/>
          <a:ext cx="9142040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5890839"/>
              </p:ext>
            </p:extLst>
          </p:nvPr>
        </p:nvGraphicFramePr>
        <p:xfrm>
          <a:off x="31883" y="1772814"/>
          <a:ext cx="9112117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0909611"/>
              </p:ext>
            </p:extLst>
          </p:nvPr>
        </p:nvGraphicFramePr>
        <p:xfrm>
          <a:off x="7770" y="1772816"/>
          <a:ext cx="913623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881615"/>
              </p:ext>
            </p:extLst>
          </p:nvPr>
        </p:nvGraphicFramePr>
        <p:xfrm>
          <a:off x="0" y="1772816"/>
          <a:ext cx="90364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4171232"/>
              </p:ext>
            </p:extLst>
          </p:nvPr>
        </p:nvGraphicFramePr>
        <p:xfrm>
          <a:off x="33418" y="1772816"/>
          <a:ext cx="900307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50039476"/>
              </p:ext>
            </p:extLst>
          </p:nvPr>
        </p:nvGraphicFramePr>
        <p:xfrm>
          <a:off x="30678" y="1772816"/>
          <a:ext cx="893381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924307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Έρευνα Καταναλωτών </a:t>
            </a:r>
            <a:endParaRPr lang="uk-UA" sz="23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271999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/>
          <a:srcRect l="13332" t="15099" r="13332" b="20131"/>
          <a:stretch>
            <a:fillRect/>
          </a:stretch>
        </p:blipFill>
        <p:spPr bwMode="auto">
          <a:xfrm>
            <a:off x="4932040" y="5877272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4503236"/>
              </p:ext>
            </p:extLst>
          </p:nvPr>
        </p:nvGraphicFramePr>
        <p:xfrm>
          <a:off x="-119294" y="1844824"/>
          <a:ext cx="92866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905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7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8401042"/>
              </p:ext>
            </p:extLst>
          </p:nvPr>
        </p:nvGraphicFramePr>
        <p:xfrm>
          <a:off x="-180528" y="1772816"/>
          <a:ext cx="9092497" cy="463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905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93141325"/>
              </p:ext>
            </p:extLst>
          </p:nvPr>
        </p:nvGraphicFramePr>
        <p:xfrm>
          <a:off x="107504" y="1772816"/>
          <a:ext cx="8928992" cy="463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Βιομηχανίας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6347972"/>
            <a:ext cx="28648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900" dirty="0" smtClean="0"/>
              <a:t>*Δείκτες για </a:t>
            </a:r>
            <a:r>
              <a:rPr lang="en-US" sz="900" dirty="0" smtClean="0"/>
              <a:t>EU </a:t>
            </a:r>
            <a:r>
              <a:rPr lang="el-GR" sz="900" dirty="0" smtClean="0"/>
              <a:t> &amp; Ελλάδα δεν συμπεριλαμβάνονται </a:t>
            </a:r>
            <a:endParaRPr lang="el-GR" sz="9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1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15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9924628"/>
              </p:ext>
            </p:extLst>
          </p:nvPr>
        </p:nvGraphicFramePr>
        <p:xfrm>
          <a:off x="179512" y="1772816"/>
          <a:ext cx="87849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852869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Έρευνα Εμπορίου </a:t>
            </a:r>
            <a:endParaRPr lang="uk-UA" sz="23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1263571"/>
              </p:ext>
            </p:extLst>
          </p:nvPr>
        </p:nvGraphicFramePr>
        <p:xfrm>
          <a:off x="0" y="1772815"/>
          <a:ext cx="9144000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8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2730027"/>
              </p:ext>
            </p:extLst>
          </p:nvPr>
        </p:nvGraphicFramePr>
        <p:xfrm>
          <a:off x="16650" y="1772816"/>
          <a:ext cx="9127350" cy="463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9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02137"/>
              </p:ext>
            </p:extLst>
          </p:nvPr>
        </p:nvGraphicFramePr>
        <p:xfrm>
          <a:off x="107504" y="1772816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0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9207655"/>
              </p:ext>
            </p:extLst>
          </p:nvPr>
        </p:nvGraphicFramePr>
        <p:xfrm>
          <a:off x="142530" y="1772816"/>
          <a:ext cx="8893966" cy="4805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8138344"/>
              </p:ext>
            </p:extLst>
          </p:nvPr>
        </p:nvGraphicFramePr>
        <p:xfrm>
          <a:off x="107504" y="1772816"/>
          <a:ext cx="885698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9" name="Picture 8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5930978"/>
              </p:ext>
            </p:extLst>
          </p:nvPr>
        </p:nvGraphicFramePr>
        <p:xfrm>
          <a:off x="0" y="1625476"/>
          <a:ext cx="9144000" cy="4539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149195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8536186"/>
              </p:ext>
            </p:extLst>
          </p:nvPr>
        </p:nvGraphicFramePr>
        <p:xfrm>
          <a:off x="186974" y="1772816"/>
          <a:ext cx="895702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7467" y="149195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Εμπορίου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1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563958"/>
              </p:ext>
            </p:extLst>
          </p:nvPr>
        </p:nvGraphicFramePr>
        <p:xfrm>
          <a:off x="107504" y="1772816"/>
          <a:ext cx="893381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716338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Έρευνα Υπηρεσιών </a:t>
            </a:r>
            <a:endParaRPr lang="uk-UA" sz="23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8" name="Picture 7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7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4254648"/>
              </p:ext>
            </p:extLst>
          </p:nvPr>
        </p:nvGraphicFramePr>
        <p:xfrm>
          <a:off x="0" y="1772815"/>
          <a:ext cx="9144000" cy="424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905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9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6298351"/>
              </p:ext>
            </p:extLst>
          </p:nvPr>
        </p:nvGraphicFramePr>
        <p:xfrm>
          <a:off x="179512" y="1844824"/>
          <a:ext cx="87129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905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1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763350"/>
              </p:ext>
            </p:extLst>
          </p:nvPr>
        </p:nvGraphicFramePr>
        <p:xfrm>
          <a:off x="179512" y="1844824"/>
          <a:ext cx="87849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9031462"/>
              </p:ext>
            </p:extLst>
          </p:nvPr>
        </p:nvGraphicFramePr>
        <p:xfrm>
          <a:off x="179512" y="1844825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0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4626683"/>
              </p:ext>
            </p:extLst>
          </p:nvPr>
        </p:nvGraphicFramePr>
        <p:xfrm>
          <a:off x="119384" y="1844824"/>
          <a:ext cx="90246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8391441"/>
              </p:ext>
            </p:extLst>
          </p:nvPr>
        </p:nvGraphicFramePr>
        <p:xfrm>
          <a:off x="107504" y="1844824"/>
          <a:ext cx="87876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Υπηρεσιών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4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8933309"/>
              </p:ext>
            </p:extLst>
          </p:nvPr>
        </p:nvGraphicFramePr>
        <p:xfrm>
          <a:off x="23664" y="1844824"/>
          <a:ext cx="90128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21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4836297"/>
              </p:ext>
            </p:extLst>
          </p:nvPr>
        </p:nvGraphicFramePr>
        <p:xfrm>
          <a:off x="-15445" y="1700808"/>
          <a:ext cx="9123406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716338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Έρευνα Κατασκευών</a:t>
            </a:r>
            <a:endParaRPr lang="uk-UA" sz="2300" dirty="0"/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Κατασκευών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7" name="Picture 6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5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9471249"/>
              </p:ext>
            </p:extLst>
          </p:nvPr>
        </p:nvGraphicFramePr>
        <p:xfrm>
          <a:off x="8998" y="1700808"/>
          <a:ext cx="913500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Κατασκευών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2012033"/>
              </p:ext>
            </p:extLst>
          </p:nvPr>
        </p:nvGraphicFramePr>
        <p:xfrm>
          <a:off x="167624" y="1916832"/>
          <a:ext cx="880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63509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Κατασκευών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8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206173"/>
              </p:ext>
            </p:extLst>
          </p:nvPr>
        </p:nvGraphicFramePr>
        <p:xfrm>
          <a:off x="107504" y="1916832"/>
          <a:ext cx="89289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214290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Κατασκευών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7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9844029"/>
              </p:ext>
            </p:extLst>
          </p:nvPr>
        </p:nvGraphicFramePr>
        <p:xfrm>
          <a:off x="107504" y="1916832"/>
          <a:ext cx="88569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214290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Κατασκευών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9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6483883"/>
              </p:ext>
            </p:extLst>
          </p:nvPr>
        </p:nvGraphicFramePr>
        <p:xfrm>
          <a:off x="141006" y="1916832"/>
          <a:ext cx="889549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967038"/>
            <a:ext cx="4695825" cy="1109662"/>
          </a:xfrm>
          <a:noFill/>
        </p:spPr>
        <p:txBody>
          <a:bodyPr/>
          <a:lstStyle/>
          <a:p>
            <a:r>
              <a:rPr lang="el-GR" sz="3600" dirty="0" smtClean="0">
                <a:latin typeface="Tahoma" charset="0"/>
              </a:rPr>
              <a:t>Βαρόμετρο ΕΒΕΘ</a:t>
            </a: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5350" y="3852869"/>
            <a:ext cx="4351360" cy="43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300" dirty="0" smtClean="0"/>
              <a:t>Εξέλιξη Δεικτών 2009 </a:t>
            </a:r>
            <a:r>
              <a:rPr lang="el-GR" sz="2300" smtClean="0"/>
              <a:t>– 201</a:t>
            </a:r>
            <a:r>
              <a:rPr lang="el-GR" sz="2300" dirty="0"/>
              <a:t>9</a:t>
            </a:r>
            <a:r>
              <a:rPr lang="el-GR" sz="2300" smtClean="0"/>
              <a:t> </a:t>
            </a:r>
            <a:endParaRPr lang="uk-UA" sz="2300" dirty="0"/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8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142852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8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1339085"/>
              </p:ext>
            </p:extLst>
          </p:nvPr>
        </p:nvGraphicFramePr>
        <p:xfrm>
          <a:off x="107504" y="1700807"/>
          <a:ext cx="8928992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1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0864636"/>
              </p:ext>
            </p:extLst>
          </p:nvPr>
        </p:nvGraphicFramePr>
        <p:xfrm>
          <a:off x="3494" y="1700808"/>
          <a:ext cx="914050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71414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9" name="Picture 16" descr="ΛΟΓΟΤΥΠΟ ΕΛΛΗΝΙΚΟ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5254320"/>
              </p:ext>
            </p:extLst>
          </p:nvPr>
        </p:nvGraphicFramePr>
        <p:xfrm>
          <a:off x="0" y="1700808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214290"/>
            <a:ext cx="3889375" cy="922351"/>
          </a:xfrm>
        </p:spPr>
        <p:txBody>
          <a:bodyPr/>
          <a:lstStyle/>
          <a:p>
            <a:pPr algn="r"/>
            <a:r>
              <a:rPr lang="el-GR" sz="3200" dirty="0" smtClean="0">
                <a:solidFill>
                  <a:schemeClr val="accent2"/>
                </a:solidFill>
                <a:latin typeface="Tahoma" charset="0"/>
              </a:rPr>
              <a:t>Έρευνα Καταναλωτών</a:t>
            </a:r>
            <a:endParaRPr lang="uk-UA" sz="3200" dirty="0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6" name="Picture 5" descr="logo-palmos_d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6411178"/>
            <a:ext cx="2088232" cy="335253"/>
          </a:xfrm>
          <a:prstGeom prst="rect">
            <a:avLst/>
          </a:prstGeom>
        </p:spPr>
      </p:pic>
      <p:pic>
        <p:nvPicPr>
          <p:cNvPr id="10" name="Picture 16" descr="ΛΟΓΟΤΥΠΟ ΕΛΛΗΝΙΚΟ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2" t="15099" r="13332" b="20131"/>
          <a:stretch>
            <a:fillRect/>
          </a:stretch>
        </p:blipFill>
        <p:spPr bwMode="auto">
          <a:xfrm>
            <a:off x="4932040" y="6016451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10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3871026"/>
              </p:ext>
            </p:extLst>
          </p:nvPr>
        </p:nvGraphicFramePr>
        <p:xfrm>
          <a:off x="0" y="1700808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5">
      <a:dk1>
        <a:srgbClr val="111111"/>
      </a:dk1>
      <a:lt1>
        <a:srgbClr val="FFFFFF"/>
      </a:lt1>
      <a:dk2>
        <a:srgbClr val="000000"/>
      </a:dk2>
      <a:lt2>
        <a:srgbClr val="663300"/>
      </a:lt2>
      <a:accent1>
        <a:srgbClr val="CC6600"/>
      </a:accent1>
      <a:accent2>
        <a:srgbClr val="800000"/>
      </a:accent2>
      <a:accent3>
        <a:srgbClr val="FFFFFF"/>
      </a:accent3>
      <a:accent4>
        <a:srgbClr val="0D0D0D"/>
      </a:accent4>
      <a:accent5>
        <a:srgbClr val="E2B8AA"/>
      </a:accent5>
      <a:accent6>
        <a:srgbClr val="730000"/>
      </a:accent6>
      <a:hlink>
        <a:srgbClr val="FFCC66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3300"/>
        </a:lt2>
        <a:accent1>
          <a:srgbClr val="FFCC66"/>
        </a:accent1>
        <a:accent2>
          <a:srgbClr val="FF66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E75C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111111"/>
        </a:dk1>
        <a:lt1>
          <a:srgbClr val="FFFFFF"/>
        </a:lt1>
        <a:dk2>
          <a:srgbClr val="000000"/>
        </a:dk2>
        <a:lt2>
          <a:srgbClr val="996633"/>
        </a:lt2>
        <a:accent1>
          <a:srgbClr val="FFCC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7300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FF99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CC6600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E2B8AA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7588</TotalTime>
  <Words>1678</Words>
  <Application>Microsoft Office PowerPoint</Application>
  <PresentationFormat>On-screen Show (4:3)</PresentationFormat>
  <Paragraphs>808</Paragraphs>
  <Slides>56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template</vt:lpstr>
      <vt:lpstr>Βαρόμετρο ΕΒΕΘ</vt:lpstr>
      <vt:lpstr>Βαρόμετρο ΕΒΕΘ: Οι δείκτες</vt:lpstr>
      <vt:lpstr>Βαρόμετρο ΕΒΕΘ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Έρευνα Καταναλωτών</vt:lpstr>
      <vt:lpstr>Βαρόμετρο ΕΒΕΘ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Έρευνα Βιομηχανίας</vt:lpstr>
      <vt:lpstr>Βαρόμετρο ΕΒΕΘ</vt:lpstr>
      <vt:lpstr>Έρευνα Εμπορίου</vt:lpstr>
      <vt:lpstr>Έρευνα Εμπορίου</vt:lpstr>
      <vt:lpstr>Έρευνα Εμπορίου</vt:lpstr>
      <vt:lpstr>Έρευνα Εμπορίου</vt:lpstr>
      <vt:lpstr>Έρευνα Εμπορίου</vt:lpstr>
      <vt:lpstr>Έρευνα Εμπορίου</vt:lpstr>
      <vt:lpstr>Έρευνα Εμπορίου</vt:lpstr>
      <vt:lpstr>Βαρόμετρο ΕΒΕΘ</vt:lpstr>
      <vt:lpstr>Έρευνα Υπηρεσιών</vt:lpstr>
      <vt:lpstr>Έρευνα Υπηρεσιών</vt:lpstr>
      <vt:lpstr>Έρευνα Υπηρεσιών</vt:lpstr>
      <vt:lpstr>Έρευνα Υπηρεσιών</vt:lpstr>
      <vt:lpstr>Έρευνα Υπηρεσιών</vt:lpstr>
      <vt:lpstr>Έρευνα Υπηρεσιών</vt:lpstr>
      <vt:lpstr>Έρευνα Υπηρεσιών</vt:lpstr>
      <vt:lpstr>Βαρόμετρο ΕΒΕΘ</vt:lpstr>
      <vt:lpstr>Έρευνα Κατασκευών</vt:lpstr>
      <vt:lpstr>Έρευνα Κατασκευών</vt:lpstr>
      <vt:lpstr>Έρευνα Κατασκευών</vt:lpstr>
      <vt:lpstr>Έρευνα Κατασκευών</vt:lpstr>
      <vt:lpstr>Έρευνα Κατασκευών</vt:lpstr>
      <vt:lpstr>Βαρόμετρο ΕΒΕΘ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Βαρόμετρο ΕΒΕΘ</dc:title>
  <dc:creator>Pasqual</dc:creator>
  <cp:lastModifiedBy>Πασχάλης</cp:lastModifiedBy>
  <cp:revision>1607</cp:revision>
  <dcterms:created xsi:type="dcterms:W3CDTF">2010-04-04T21:55:31Z</dcterms:created>
  <dcterms:modified xsi:type="dcterms:W3CDTF">2019-04-10T09:39:26Z</dcterms:modified>
</cp:coreProperties>
</file>