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9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327" r:id="rId2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85" autoAdjust="0"/>
  </p:normalViewPr>
  <p:slideViewPr>
    <p:cSldViewPr>
      <p:cViewPr varScale="1">
        <p:scale>
          <a:sx n="107" d="100"/>
          <a:sy n="107" d="100"/>
        </p:scale>
        <p:origin x="-11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200" dirty="0" err="1"/>
              <a:t>​</a:t>
            </a:r>
            <a:r>
              <a:rPr lang="el-GR" sz="1400" dirty="0" err="1" smtClean="0"/>
              <a:t>Θεωρείτε</a:t>
            </a:r>
            <a:r>
              <a:rPr lang="el-GR" sz="1400" dirty="0" smtClean="0"/>
              <a:t> </a:t>
            </a:r>
            <a:r>
              <a:rPr lang="el-GR" sz="1400" dirty="0"/>
              <a:t>ότι η οικονομική πολιτική της νέας Κυβέρνησης είναι προς τη σωστή ή προς τη λάθος κατεύθυνση; </a:t>
            </a:r>
            <a:endParaRPr lang="el-GR" sz="1400" dirty="0" smtClean="0"/>
          </a:p>
          <a:p>
            <a:pPr>
              <a:defRPr/>
            </a:pPr>
            <a:r>
              <a:rPr lang="el-GR" sz="1200" dirty="0" smtClean="0"/>
              <a:t>(</a:t>
            </a:r>
            <a:r>
              <a:rPr lang="el-GR" sz="1200" dirty="0"/>
              <a:t>απλή επιλογή με αναφορά)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1371940537223697"/>
          <c:y val="0.2245553832516447"/>
          <c:w val="0.3667972272696684"/>
          <c:h val="0.702377488207665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9121982746100448E-2"/>
                  <c:y val="1.07351564332675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8872319509396703E-2"/>
                  <c:y val="-3.16208815732385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2703383245708312E-2"/>
                  <c:y val="-5.65723562248420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2401426387718939E-2"/>
                  <c:y val="3.898427882509492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>
                        <a:effectLst/>
                      </a:rPr>
                      <a:t>Δεν έχω γνώμη/Δεν απαντώ (αυθόρμητα)
18%</a:t>
                    </a:r>
                    <a:endParaRPr lang="el-GR" dirty="0">
                      <a:effectLst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l-GR" sz="1200">
                        <a:solidFill>
                          <a:schemeClr val="tx1"/>
                        </a:solidFill>
                      </a:rPr>
                      <a:t>ΔΞΔΑ
2%</a:t>
                    </a:r>
                    <a:endParaRPr lang="el-GR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'EXTRA ΚΑΤΑΝΑΛΩΤΩΝ '!$B$4:$B$7</c:f>
              <c:strCache>
                <c:ptCount val="4"/>
                <c:pt idx="0">
                  <c:v>Προς τη σωστή κατεύθυνση</c:v>
                </c:pt>
                <c:pt idx="1">
                  <c:v>Προς τη λάθος κατεύθυνση</c:v>
                </c:pt>
                <c:pt idx="2">
                  <c:v>Ούτε προς τη σωστή/Ούτε προς τη λάθος κατεύθυνση</c:v>
                </c:pt>
                <c:pt idx="3">
                  <c:v>Δεν έχω γνώμη/Δεν απαντώ (αυθόρμητα)</c:v>
                </c:pt>
              </c:strCache>
            </c:strRef>
          </c:cat>
          <c:val>
            <c:numRef>
              <c:f>'EXTRA ΚΑΤΑΝΑΛΩΤΩΝ '!$D$4:$D$7</c:f>
              <c:numCache>
                <c:formatCode>0%</c:formatCode>
                <c:ptCount val="4"/>
                <c:pt idx="0">
                  <c:v>0.52559908285099122</c:v>
                </c:pt>
                <c:pt idx="1">
                  <c:v>0.15272767944523669</c:v>
                </c:pt>
                <c:pt idx="2">
                  <c:v>0.14260548611693649</c:v>
                </c:pt>
                <c:pt idx="3">
                  <c:v>0.17906775158683561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l-GR" sz="1400" dirty="0"/>
              <a:t>Το επόμενο δωδεκάμηνο (2020), θα λέγατε ότι το επενδυτικό κλίμα: </a:t>
            </a:r>
            <a:endParaRPr lang="el-GR" sz="1400" dirty="0" smtClean="0"/>
          </a:p>
          <a:p>
            <a:pPr>
              <a:defRPr sz="1600"/>
            </a:pPr>
            <a:r>
              <a:rPr lang="el-GR" sz="1200" dirty="0" smtClean="0"/>
              <a:t>(</a:t>
            </a:r>
            <a:r>
              <a:rPr lang="el-GR" sz="1200" dirty="0"/>
              <a:t>απλή επιλογή με αναφορά)</a:t>
            </a:r>
            <a:endParaRPr lang="en-US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8283076421929393"/>
          <c:y val="0.26504746416123209"/>
          <c:w val="0.44118789929490043"/>
          <c:h val="0.710212613657550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5877550822292669E-2"/>
                  <c:y val="-0.123348868584709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1548474117762541E-2"/>
                  <c:y val="-1.2954676321919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5931822030561878E-5"/>
                  <c:y val="1.39782535419873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5750779578968035E-2"/>
                  <c:y val="4.65367342894679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i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'EXTRA ΕΠΙΧΕΙΡΗΣΕΩΝ '!$B$39:$B$42</c:f>
              <c:strCache>
                <c:ptCount val="4"/>
                <c:pt idx="0">
                  <c:v>Θα βελτιωθεί</c:v>
                </c:pt>
                <c:pt idx="1">
                  <c:v>Θα παραμείνει αμετάβλητο</c:v>
                </c:pt>
                <c:pt idx="2">
                  <c:v>Θα επιδεινωθεί</c:v>
                </c:pt>
                <c:pt idx="3">
                  <c:v>Δεν έχω γνώμη/Δεν απαντώ (αυθόρμητα)</c:v>
                </c:pt>
              </c:strCache>
            </c:strRef>
          </c:cat>
          <c:val>
            <c:numRef>
              <c:f>'EXTRA ΕΠΙΧΕΙΡΗΣΕΩΝ '!$D$39:$D$42</c:f>
              <c:numCache>
                <c:formatCode>0%</c:formatCode>
                <c:ptCount val="4"/>
                <c:pt idx="0">
                  <c:v>0.57340720221606645</c:v>
                </c:pt>
                <c:pt idx="1">
                  <c:v>0.21191135734072028</c:v>
                </c:pt>
                <c:pt idx="2">
                  <c:v>8.5872576177285331E-2</c:v>
                </c:pt>
                <c:pt idx="3">
                  <c:v>0.12880886426592797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l-GR" sz="1400" dirty="0"/>
              <a:t>Η επιχείρησή σας προγραμματίζει την πραγματοποίηση επενδύσεων στη χώρα κατά το επόμενο δωδεκάμηνο; </a:t>
            </a:r>
            <a:endParaRPr lang="el-GR" sz="1400" dirty="0" smtClean="0"/>
          </a:p>
          <a:p>
            <a:pPr>
              <a:defRPr sz="1600"/>
            </a:pPr>
            <a:r>
              <a:rPr lang="el-GR" sz="1200" dirty="0" smtClean="0"/>
              <a:t>(</a:t>
            </a:r>
            <a:r>
              <a:rPr lang="el-GR" sz="1200" dirty="0"/>
              <a:t>απλή επιλογή με αναφορά)</a:t>
            </a:r>
            <a:endParaRPr lang="en-US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8168714794058752"/>
          <c:y val="0.28974651465516732"/>
          <c:w val="0.43662583751255907"/>
          <c:h val="0.7102534853448326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6.6356246108237829E-2"/>
                  <c:y val="6.99785679148861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0599199317450944E-2"/>
                  <c:y val="2.9306211919641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6280838630398514E-2"/>
                  <c:y val="8.371467487003939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5933460004023168E-2"/>
                  <c:y val="-1.76599339786755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4305931058916815"/>
                  <c:y val="2.51356674639596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i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'EXTRA ΕΠΙΧΕΙΡΗΣΕΩΝ '!$B$57:$B$61</c:f>
              <c:strCache>
                <c:ptCount val="5"/>
                <c:pt idx="0">
                  <c:v>Ναι</c:v>
                </c:pt>
                <c:pt idx="1">
                  <c:v>Μάλλον Ναι</c:v>
                </c:pt>
                <c:pt idx="2">
                  <c:v>Μάλλον Όχι</c:v>
                </c:pt>
                <c:pt idx="3">
                  <c:v>Όχι</c:v>
                </c:pt>
                <c:pt idx="4">
                  <c:v>Δεν έχω γνώμη/Δεν απαντώ (αυθόρμητα)</c:v>
                </c:pt>
              </c:strCache>
            </c:strRef>
          </c:cat>
          <c:val>
            <c:numRef>
              <c:f>'EXTRA ΕΠΙΧΕΙΡΗΣΕΩΝ '!$D$57:$D$61</c:f>
              <c:numCache>
                <c:formatCode>0%</c:formatCode>
                <c:ptCount val="5"/>
                <c:pt idx="0">
                  <c:v>0.16759002770083103</c:v>
                </c:pt>
                <c:pt idx="1">
                  <c:v>0.13296398891966763</c:v>
                </c:pt>
                <c:pt idx="2">
                  <c:v>7.8947368421052613E-2</c:v>
                </c:pt>
                <c:pt idx="3">
                  <c:v>0.58864265927977855</c:v>
                </c:pt>
                <c:pt idx="4">
                  <c:v>3.1855955678670375E-2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l-GR" sz="1200" dirty="0"/>
              <a:t>Κατά τη γνώμη σας, ποιοι είναι οι βασικοί λόγοι που αποτρέπουν σήμερα τις επιχειρήσεις από την πραγματοποίηση επενδύσεων στη χώρα; (πολλαπλή επιλογή αυθόρμητα)</a:t>
            </a:r>
            <a:endParaRPr lang="en-US" sz="1200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0.22605428886734893"/>
                  <c:y val="2.012658818907400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626571646534859"/>
                  <c:y val="7.6690351635647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822858158609061E-2"/>
                  <c:y val="2.012658818907400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237143767087266E-2"/>
                  <c:y val="5.1135622611980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1000007406524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0065714984043733E-2"/>
                  <c:y val="2.5560767000123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7928571957608868E-2"/>
                  <c:y val="-2.5558754341305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641142907930453E-2"/>
                  <c:y val="2.012658818907400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1860000444391468E-2"/>
                  <c:y val="-5.1113483364972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03428575660871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1860000444391468E-2"/>
                  <c:y val="5.1123546659066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1860000444391468E-2"/>
                  <c:y val="2.012658818907400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7308571809478391E-2"/>
                  <c:y val="2.5566804976580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1240000296261032E-2"/>
                  <c:y val="-2.5556741682487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2.2757023714496175E-2"/>
                  <c:y val="2.5562779658942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4.0962857714217586E-2"/>
                  <c:y val="7.6688338976828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4.39971434708263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'EXTRA ΕΠΙΧΕΙΡΗΣΕΩΝ '!$B$78:$B$94</c:f>
              <c:strCache>
                <c:ptCount val="17"/>
                <c:pt idx="0">
                  <c:v>Υψηλή φορολογία</c:v>
                </c:pt>
                <c:pt idx="1">
                  <c:v>Αβεβαιότητα οικονομικού/επιχειρηματικού περιβάλλοντος</c:v>
                </c:pt>
                <c:pt idx="2">
                  <c:v>Αδυναμία επαρκούς χρηματοδότησης από το Τραπεζικό σύστημα</c:v>
                </c:pt>
                <c:pt idx="3">
                  <c:v>Υποτονική εγχώρια ζήτηση</c:v>
                </c:pt>
                <c:pt idx="4">
                  <c:v>Απουσία πολιτικής σταθερότητας</c:v>
                </c:pt>
                <c:pt idx="5">
                  <c:v>Υψηλό κόστος ασφάλισης επιχειρηματία/ επιχειρηματιών (ΕΦΚΑ)</c:v>
                </c:pt>
                <c:pt idx="6">
                  <c:v>Πολύπλοκες/ Χρονοβόρες διαδικασίες αδειοδότησης</c:v>
                </c:pt>
                <c:pt idx="7">
                  <c:v>Υψηλό μισθολογικό κόστος</c:v>
                </c:pt>
                <c:pt idx="8">
                  <c:v>Ανεπαρκής Αναπτυξιακός Νόμος</c:v>
                </c:pt>
                <c:pt idx="9">
                  <c:v>Υψηλό κόστος πρώτων υλών</c:v>
                </c:pt>
                <c:pt idx="10">
                  <c:v>Υψηλό μη μισθολογικό κόστος (ασφάλιση εργαζομένων)</c:v>
                </c:pt>
                <c:pt idx="11">
                  <c:v>Απουσία κινήτρων (φορολογικών, ασφαλιστικών κτλ)</c:v>
                </c:pt>
                <c:pt idx="12">
                  <c:v>Ενδεχόμενη Διαφθορά στις Δημόσιες υπηρεσίες</c:v>
                </c:pt>
                <c:pt idx="13">
                  <c:v>Υψηλό κόστος φόρτωσης/ μεταφοράς προϊόντων</c:v>
                </c:pt>
                <c:pt idx="14">
                  <c:v>Ανεπαρκείς δημόσιες υποδομές (δίκτυα, μεταφορικές υποδομές κτλ)</c:v>
                </c:pt>
                <c:pt idx="15">
                  <c:v>ΔΞΔΑ</c:v>
                </c:pt>
                <c:pt idx="16">
                  <c:v>Άλλο</c:v>
                </c:pt>
              </c:strCache>
            </c:strRef>
          </c:cat>
          <c:val>
            <c:numRef>
              <c:f>'EXTRA ΕΠΙΧΕΙΡΗΣΕΩΝ '!$E$78:$E$94</c:f>
              <c:numCache>
                <c:formatCode>0%</c:formatCode>
                <c:ptCount val="17"/>
                <c:pt idx="0">
                  <c:v>0.48891966759002781</c:v>
                </c:pt>
                <c:pt idx="1">
                  <c:v>0.32686980609418287</c:v>
                </c:pt>
                <c:pt idx="2">
                  <c:v>0.11634349030470913</c:v>
                </c:pt>
                <c:pt idx="3">
                  <c:v>0.10803324099722995</c:v>
                </c:pt>
                <c:pt idx="4">
                  <c:v>8.5872576177285331E-2</c:v>
                </c:pt>
                <c:pt idx="5">
                  <c:v>7.4792243767313027E-2</c:v>
                </c:pt>
                <c:pt idx="6">
                  <c:v>6.0941828254847653E-2</c:v>
                </c:pt>
                <c:pt idx="7">
                  <c:v>4.5706371191135749E-2</c:v>
                </c:pt>
                <c:pt idx="8">
                  <c:v>3.8781163434903052E-2</c:v>
                </c:pt>
                <c:pt idx="9">
                  <c:v>3.7396121883656513E-2</c:v>
                </c:pt>
                <c:pt idx="10">
                  <c:v>3.4626038781163444E-2</c:v>
                </c:pt>
                <c:pt idx="11">
                  <c:v>3.4626038781163444E-2</c:v>
                </c:pt>
                <c:pt idx="12">
                  <c:v>2.6315789473684213E-2</c:v>
                </c:pt>
                <c:pt idx="13">
                  <c:v>2.2160664819944598E-2</c:v>
                </c:pt>
                <c:pt idx="14">
                  <c:v>1.5235457063711913E-2</c:v>
                </c:pt>
                <c:pt idx="15">
                  <c:v>5.4016620498614977E-2</c:v>
                </c:pt>
                <c:pt idx="16">
                  <c:v>6.7867036011080351E-2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97238144"/>
        <c:axId val="200235264"/>
      </c:barChart>
      <c:catAx>
        <c:axId val="19723814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200235264"/>
        <c:crosses val="autoZero"/>
        <c:auto val="1"/>
        <c:lblAlgn val="ctr"/>
        <c:lblOffset val="100"/>
        <c:noMultiLvlLbl val="0"/>
      </c:catAx>
      <c:valAx>
        <c:axId val="2002352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197238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200" dirty="0"/>
              <a:t> Για κάθε ένα από τα παρακάτω μεγάλα έργα για την περιοχή της Θεσσαλονίκης, θα ήθελα να μου πείτε πόσο σημαντική θεωρείτε την προώθηση και ολοκλήρωσή </a:t>
            </a:r>
            <a:r>
              <a:rPr lang="el-GR" sz="1200" dirty="0" smtClean="0"/>
              <a:t>τους </a:t>
            </a:r>
            <a:r>
              <a:rPr lang="el-GR" sz="1000" dirty="0"/>
              <a:t>(απλή επιλογή με αναφορά, επιλογές σε κλίμακα από 1-Καθόλου σημαντικό μέχρι το 5-Πολύ </a:t>
            </a:r>
            <a:r>
              <a:rPr lang="el-GR" sz="1000" dirty="0" smtClean="0"/>
              <a:t>σημαντικό</a:t>
            </a:r>
            <a:r>
              <a:rPr lang="en-US" sz="1000" dirty="0" smtClean="0"/>
              <a:t>)</a:t>
            </a:r>
            <a:endParaRPr lang="el-GR" sz="1000" u="sng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'EXTRA ΕΠΙΧΕΙΡΗΣΕΩΝ '!$AX$104</c:f>
              <c:strCache>
                <c:ptCount val="1"/>
                <c:pt idx="0">
                  <c:v>1-Καθόλου Σημαντικό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2.3391812865497078E-2"/>
                  <c:y val="-4.0083930068376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95126705653028E-2"/>
                  <c:y val="-1.0689048018233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29629629629634E-2"/>
                  <c:y val="-3.741166806381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594541910331386E-3"/>
                  <c:y val="-6.146202610484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832358674463953E-2"/>
                  <c:y val="-6.4133867280739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ΕΠΙΧΕΙΡΗΣΕΩΝ '!$AZ$103;'EXTRA ΕΠΙΧΕΙΡΗΣΕΩΝ '!$BB$103;'EXTRA ΕΠΙΧΕΙΡΗΣΕΩΝ '!$BD$103;'EXTRA ΕΠΙΧΕΙΡΗΣΕΩΝ '!$BF$103;'EXTRA ΕΠΙΧΕΙΡΗΣΕΩΝ '!$BH$103)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ΕΠΙΧΕΙΡΗΣΕΩΝ '!$AZ$104;'EXTRA ΕΠΙΧΕΙΡΗΣΕΩΝ '!$BB$104;'EXTRA ΕΠΙΧΕΙΡΗΣΕΩΝ '!$BD$104;'EXTRA ΕΠΙΧΕΙΡΗΣΕΩΝ '!$BF$104;'EXTRA ΕΠΙΧΕΙΡΗΣΕΩΝ '!$BH$104)</c:f>
              <c:numCache>
                <c:formatCode>0%</c:formatCode>
                <c:ptCount val="5"/>
                <c:pt idx="0">
                  <c:v>2.4930747922437678E-2</c:v>
                </c:pt>
                <c:pt idx="1">
                  <c:v>2.9085872576177296E-2</c:v>
                </c:pt>
                <c:pt idx="2">
                  <c:v>5.1246537396121894E-2</c:v>
                </c:pt>
                <c:pt idx="3">
                  <c:v>8.1717451523545689E-2</c:v>
                </c:pt>
                <c:pt idx="4">
                  <c:v>2.3545706371191136E-2</c:v>
                </c:pt>
              </c:numCache>
            </c:numRef>
          </c:val>
        </c:ser>
        <c:ser>
          <c:idx val="1"/>
          <c:order val="1"/>
          <c:tx>
            <c:strRef>
              <c:f>'EXTRA ΕΠΙΧΕΙΡΗΣΕΩΝ '!$AX$105</c:f>
              <c:strCache>
                <c:ptCount val="1"/>
                <c:pt idx="0">
                  <c:v>2-Λίγο Σημαντικό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594541910330815E-3"/>
                  <c:y val="-5.344524009116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611750209572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146202610484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7179326464089834E-17"/>
                  <c:y val="-6.413428810940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ΕΠΙΧΕΙΡΗΣΕΩΝ '!$AZ$103;'EXTRA ΕΠΙΧΕΙΡΗΣΕΩΝ '!$BB$103;'EXTRA ΕΠΙΧΕΙΡΗΣΕΩΝ '!$BD$103;'EXTRA ΕΠΙΧΕΙΡΗΣΕΩΝ '!$BF$103;'EXTRA ΕΠΙΧΕΙΡΗΣΕΩΝ '!$BH$103)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ΕΠΙΧΕΙΡΗΣΕΩΝ '!$AZ$105;'EXTRA ΕΠΙΧΕΙΡΗΣΕΩΝ '!$BB$105;'EXTRA ΕΠΙΧΕΙΡΗΣΕΩΝ '!$BD$105;'EXTRA ΕΠΙΧΕΙΡΗΣΕΩΝ '!$BF$105;'EXTRA ΕΠΙΧΕΙΡΗΣΕΩΝ '!$BH$105)</c:f>
              <c:numCache>
                <c:formatCode>0%</c:formatCode>
                <c:ptCount val="5"/>
                <c:pt idx="0">
                  <c:v>1.5235457063711913E-2</c:v>
                </c:pt>
                <c:pt idx="1">
                  <c:v>1.9390581717451526E-2</c:v>
                </c:pt>
                <c:pt idx="2">
                  <c:v>4.5706371191135749E-2</c:v>
                </c:pt>
                <c:pt idx="3">
                  <c:v>5.6786703601108032E-2</c:v>
                </c:pt>
                <c:pt idx="4">
                  <c:v>2.2160664819944598E-2</c:v>
                </c:pt>
              </c:numCache>
            </c:numRef>
          </c:val>
        </c:ser>
        <c:ser>
          <c:idx val="2"/>
          <c:order val="2"/>
          <c:tx>
            <c:strRef>
              <c:f>'EXTRA ΕΠΙΧΕΙΡΗΣΕΩΝ '!$AX$106</c:f>
              <c:strCache>
                <c:ptCount val="1"/>
                <c:pt idx="0">
                  <c:v>3-Ούτε πολύ / Ούτε λίγο Σημαντικό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035087719298246E-2"/>
                  <c:y val="-5.344524009116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53996101364519E-2"/>
                  <c:y val="-5.3444819262506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16179337231973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94541910331383E-2"/>
                  <c:y val="-6.146202610484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3567251461988306E-3"/>
                  <c:y val="-6.413428810940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ΕΠΙΧΕΙΡΗΣΕΩΝ '!$AZ$103;'EXTRA ΕΠΙΧΕΙΡΗΣΕΩΝ '!$BB$103;'EXTRA ΕΠΙΧΕΙΡΗΣΕΩΝ '!$BD$103;'EXTRA ΕΠΙΧΕΙΡΗΣΕΩΝ '!$BF$103;'EXTRA ΕΠΙΧΕΙΡΗΣΕΩΝ '!$BH$103)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ΕΠΙΧΕΙΡΗΣΕΩΝ '!$AZ$106;'EXTRA ΕΠΙΧΕΙΡΗΣΕΩΝ '!$BB$106;'EXTRA ΕΠΙΧΕΙΡΗΣΕΩΝ '!$BD$106;'EXTRA ΕΠΙΧΕΙΡΗΣΕΩΝ '!$BF$106;'EXTRA ΕΠΙΧΕΙΡΗΣΕΩΝ '!$BH$106)</c:f>
              <c:numCache>
                <c:formatCode>0%</c:formatCode>
                <c:ptCount val="5"/>
                <c:pt idx="0">
                  <c:v>4.4321329639889197E-2</c:v>
                </c:pt>
                <c:pt idx="1">
                  <c:v>5.2631578947368425E-2</c:v>
                </c:pt>
                <c:pt idx="2">
                  <c:v>8.7257617728531842E-2</c:v>
                </c:pt>
                <c:pt idx="3">
                  <c:v>0.1523545706371191</c:v>
                </c:pt>
                <c:pt idx="4">
                  <c:v>8.5872576177285331E-2</c:v>
                </c:pt>
              </c:numCache>
            </c:numRef>
          </c:val>
        </c:ser>
        <c:ser>
          <c:idx val="3"/>
          <c:order val="3"/>
          <c:tx>
            <c:strRef>
              <c:f>'EXTRA ΕΠΙΧΕΙΡΗΣΕΩΝ '!$AX$107</c:f>
              <c:strCache>
                <c:ptCount val="1"/>
                <c:pt idx="0">
                  <c:v>4-Αρκετά Σημαντικό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5594541910331383E-2"/>
                  <c:y val="-5.6117081267064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6179337231973E-2"/>
                  <c:y val="-5.611750209572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189083820662776E-3"/>
                  <c:y val="-5.8789343271623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378167641325534E-3"/>
                  <c:y val="-6.146202610484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475633528265105E-2"/>
                  <c:y val="-6.413428810940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B0F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ΕΠΙΧΕΙΡΗΣΕΩΝ '!$AZ$103;'EXTRA ΕΠΙΧΕΙΡΗΣΕΩΝ '!$BB$103;'EXTRA ΕΠΙΧΕΙΡΗΣΕΩΝ '!$BD$103;'EXTRA ΕΠΙΧΕΙΡΗΣΕΩΝ '!$BF$103;'EXTRA ΕΠΙΧΕΙΡΗΣΕΩΝ '!$BH$103)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ΕΠΙΧΕΙΡΗΣΕΩΝ '!$AZ$107;'EXTRA ΕΠΙΧΕΙΡΗΣΕΩΝ '!$BB$107;'EXTRA ΕΠΙΧΕΙΡΗΣΕΩΝ '!$BD$107;'EXTRA ΕΠΙΧΕΙΡΗΣΕΩΝ '!$BF$107;'EXTRA ΕΠΙΧΕΙΡΗΣΕΩΝ '!$BH$107)</c:f>
              <c:numCache>
                <c:formatCode>0%</c:formatCode>
                <c:ptCount val="5"/>
                <c:pt idx="0">
                  <c:v>0.12603878116343492</c:v>
                </c:pt>
                <c:pt idx="1">
                  <c:v>0.13711911357340723</c:v>
                </c:pt>
                <c:pt idx="2">
                  <c:v>0.11911357340720223</c:v>
                </c:pt>
                <c:pt idx="3">
                  <c:v>0.18144044321329644</c:v>
                </c:pt>
                <c:pt idx="4">
                  <c:v>8.7257617728531842E-2</c:v>
                </c:pt>
              </c:numCache>
            </c:numRef>
          </c:val>
        </c:ser>
        <c:ser>
          <c:idx val="4"/>
          <c:order val="4"/>
          <c:tx>
            <c:strRef>
              <c:f>'EXTRA ΕΠΙΧΕΙΡΗΣΕΩΝ '!$AX$108</c:f>
              <c:strCache>
                <c:ptCount val="1"/>
                <c:pt idx="0">
                  <c:v>5- Πολύ Σημαντικό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-1.5594541910331386E-3"/>
                  <c:y val="-5.344524009116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94541910331386E-3"/>
                  <c:y val="-5.611750209572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94541910331386E-3"/>
                  <c:y val="-6.146181569051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94541910331386E-3"/>
                  <c:y val="-6.146202610484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413428810940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ΕΠΙΧΕΙΡΗΣΕΩΝ '!$AZ$103;'EXTRA ΕΠΙΧΕΙΡΗΣΕΩΝ '!$BB$103;'EXTRA ΕΠΙΧΕΙΡΗΣΕΩΝ '!$BD$103;'EXTRA ΕΠΙΧΕΙΡΗΣΕΩΝ '!$BF$103;'EXTRA ΕΠΙΧΕΙΡΗΣΕΩΝ '!$BH$103)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ΕΠΙΧΕΙΡΗΣΕΩΝ '!$AZ$108;'EXTRA ΕΠΙΧΕΙΡΗΣΕΩΝ '!$BB$108;'EXTRA ΕΠΙΧΕΙΡΗΣΕΩΝ '!$BD$108;'EXTRA ΕΠΙΧΕΙΡΗΣΕΩΝ '!$BF$108;'EXTRA ΕΠΙΧΕΙΡΗΣΕΩΝ '!$BH$108)</c:f>
              <c:numCache>
                <c:formatCode>0%</c:formatCode>
                <c:ptCount val="5"/>
                <c:pt idx="0">
                  <c:v>0.78254847645429371</c:v>
                </c:pt>
                <c:pt idx="1">
                  <c:v>0.74792243767313049</c:v>
                </c:pt>
                <c:pt idx="2">
                  <c:v>0.68836565096952917</c:v>
                </c:pt>
                <c:pt idx="3">
                  <c:v>0.50138504155124641</c:v>
                </c:pt>
                <c:pt idx="4">
                  <c:v>0.24930747922437674</c:v>
                </c:pt>
              </c:numCache>
            </c:numRef>
          </c:val>
        </c:ser>
        <c:ser>
          <c:idx val="5"/>
          <c:order val="5"/>
          <c:tx>
            <c:strRef>
              <c:f>'EXTRA ΕΠΙΧΕΙΡΗΣΕΩΝ '!$AX$109</c:f>
              <c:strCache>
                <c:ptCount val="1"/>
                <c:pt idx="0">
                  <c:v>ΔΞΔΑ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1189083820661635E-3"/>
                  <c:y val="-5.344524009116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189083820661635E-3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189083820661635E-3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783625730993017E-3"/>
                  <c:y val="-6.146202610484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01364522417154"/>
                  <c:y val="-6.413428810940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ΕΠΙΧΕΙΡΗΣΕΩΝ '!$AZ$103;'EXTRA ΕΠΙΧΕΙΡΗΣΕΩΝ '!$BB$103;'EXTRA ΕΠΙΧΕΙΡΗΣΕΩΝ '!$BD$103;'EXTRA ΕΠΙΧΕΙΡΗΣΕΩΝ '!$BF$103;'EXTRA ΕΠΙΧΕΙΡΗΣΕΩΝ '!$BH$103)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ΕΠΙΧΕΙΡΗΣΕΩΝ '!$AZ$109;'EXTRA ΕΠΙΧΕΙΡΗΣΕΩΝ '!$BB$109;'EXTRA ΕΠΙΧΕΙΡΗΣΕΩΝ '!$BD$109;'EXTRA ΕΠΙΧΕΙΡΗΣΕΩΝ '!$BF$109;'EXTRA ΕΠΙΧΕΙΡΗΣΕΩΝ '!$BH$109)</c:f>
              <c:numCache>
                <c:formatCode>0%</c:formatCode>
                <c:ptCount val="5"/>
                <c:pt idx="0">
                  <c:v>6.9252077562326885E-3</c:v>
                </c:pt>
                <c:pt idx="1">
                  <c:v>1.3850415512465379E-2</c:v>
                </c:pt>
                <c:pt idx="2">
                  <c:v>8.3102493074792266E-3</c:v>
                </c:pt>
                <c:pt idx="3">
                  <c:v>2.6315789473684213E-2</c:v>
                </c:pt>
                <c:pt idx="4">
                  <c:v>0.53185595567867061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6747904"/>
        <c:axId val="207044608"/>
      </c:barChart>
      <c:catAx>
        <c:axId val="206747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207044608"/>
        <c:crosses val="autoZero"/>
        <c:auto val="1"/>
        <c:lblAlgn val="ctr"/>
        <c:lblOffset val="100"/>
        <c:noMultiLvlLbl val="0"/>
      </c:catAx>
      <c:valAx>
        <c:axId val="2070446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06747904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l-GR" sz="1100" b="1" i="0" baseline="0" dirty="0">
                <a:effectLst/>
              </a:rPr>
              <a:t> </a:t>
            </a:r>
            <a:r>
              <a:rPr lang="el-GR" sz="1400" b="1" i="0" baseline="0" dirty="0">
                <a:effectLst/>
              </a:rPr>
              <a:t>Για κάθε ένα από τα παρακάτω μεγάλα έργα για την περιοχή της Θεσσαλονίκης, θα ήθελα να μου πείτε πόσο σημαντική θεωρείτε την προώθηση και ολοκλήρωσή τους </a:t>
            </a:r>
            <a:r>
              <a:rPr lang="en-US" sz="1400" b="1" i="0" baseline="0" dirty="0" smtClean="0">
                <a:effectLst/>
              </a:rPr>
              <a:t> </a:t>
            </a:r>
            <a:r>
              <a:rPr lang="el-GR" sz="1000" b="1" i="0" baseline="0" dirty="0" smtClean="0">
                <a:effectLst/>
              </a:rPr>
              <a:t>(</a:t>
            </a:r>
            <a:r>
              <a:rPr lang="el-GR" sz="1200" b="1" i="0" baseline="0" dirty="0">
                <a:effectLst/>
              </a:rPr>
              <a:t>απλή επιλογή με αναφορά, επιλογές σε κλίμακα από 1-Καθόλου σημαντικό μέχρι το 5-Πολύ </a:t>
            </a:r>
            <a:r>
              <a:rPr lang="el-GR" sz="1200" b="1" i="0" baseline="0" dirty="0" smtClean="0">
                <a:effectLst/>
              </a:rPr>
              <a:t>σημαντικό</a:t>
            </a:r>
            <a:r>
              <a:rPr lang="en-US" sz="1200" b="1" i="0" baseline="0" dirty="0" smtClean="0">
                <a:effectLst/>
              </a:rPr>
              <a:t>)</a:t>
            </a:r>
            <a:endParaRPr lang="en-US" sz="1200" u="sng" dirty="0">
              <a:effectLst/>
            </a:endParaRPr>
          </a:p>
        </c:rich>
      </c:tx>
      <c:layout>
        <c:manualLayout>
          <c:xMode val="edge"/>
          <c:yMode val="edge"/>
          <c:x val="0.1033623475739991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158037995778234E-2"/>
          <c:y val="0.23242012820668417"/>
          <c:w val="0.85661605781175831"/>
          <c:h val="0.586611495746043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'EXTRA ΕΠΙΧΕΙΡΗΣΕΩΝ '!$F$115:$J$115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Ολοκλήρωση Μετρό Θεσσαλονίκης</c:v>
                </c:pt>
                <c:pt idx="3">
                  <c:v>Ολοκλήρωση Εγκαταστάσεων Αλεξάνδρειας Ζώνης Καινοτομίας</c:v>
                </c:pt>
                <c:pt idx="4">
                  <c:v>Ανάπλαση εγκαταστάσεων Διεθνούς Έκθεσης/Νέο Εκθεσιακό Κέντρο</c:v>
                </c:pt>
              </c:strCache>
            </c:strRef>
          </c:cat>
          <c:val>
            <c:numRef>
              <c:f>'EXTRA ΕΠΙΧΕΙΡΗΣΕΩΝ '!$F$116:$J$116</c:f>
              <c:numCache>
                <c:formatCode>General</c:formatCode>
                <c:ptCount val="5"/>
                <c:pt idx="0" formatCode="0.0">
                  <c:v>4.5999999999999996</c:v>
                </c:pt>
                <c:pt idx="1">
                  <c:v>4.5999999999999996</c:v>
                </c:pt>
                <c:pt idx="2" formatCode="0.0">
                  <c:v>4.4000000000000004</c:v>
                </c:pt>
                <c:pt idx="3">
                  <c:v>4.0999999999999996</c:v>
                </c:pt>
                <c:pt idx="4" formatCode="0.0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7508608"/>
        <c:axId val="207510144"/>
      </c:barChart>
      <c:catAx>
        <c:axId val="2075086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207510144"/>
        <c:crosses val="autoZero"/>
        <c:auto val="1"/>
        <c:lblAlgn val="ctr"/>
        <c:lblOffset val="100"/>
        <c:noMultiLvlLbl val="0"/>
      </c:catAx>
      <c:valAx>
        <c:axId val="2075101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075086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200" dirty="0"/>
              <a:t> Για κάθε ένα από τα παρακάτω μεγάλα έργα για την περιοχή της Θεσσαλονίκης, θα ήθελα να μου πείτε πόσο σημαντική θεωρείτε την προώθηση και ολοκλήρωσή </a:t>
            </a:r>
            <a:r>
              <a:rPr lang="el-GR" sz="1200" dirty="0" smtClean="0"/>
              <a:t>τους </a:t>
            </a:r>
            <a:r>
              <a:rPr lang="el-GR" sz="1000" dirty="0"/>
              <a:t>(απλή επιλογή με αναφορά, επιλογές σε κλίμακα από 1-Καθόλου σημαντικό μέχρι το 5-Πολύ </a:t>
            </a:r>
            <a:r>
              <a:rPr lang="el-GR" sz="1000" dirty="0" smtClean="0"/>
              <a:t>σημαντικ</a:t>
            </a:r>
            <a:r>
              <a:rPr lang="el-GR" sz="1000" baseline="0" dirty="0" smtClean="0"/>
              <a:t>ό</a:t>
            </a:r>
            <a:r>
              <a:rPr lang="en-US" sz="1000" baseline="0" dirty="0" smtClean="0"/>
              <a:t>)</a:t>
            </a:r>
            <a:endParaRPr lang="el-GR" sz="1000" u="sng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'EXTRA ΕΠΙΧΕΙΡΗΣΕΩΝ '!$AY$125</c:f>
              <c:strCache>
                <c:ptCount val="1"/>
                <c:pt idx="0">
                  <c:v>1-Καθόλου Σημαντικό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6.2165721576375862E-3"/>
                  <c:y val="-6.595525014177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624291182281894E-3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095573433503361E-2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879001275865777E-2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165721576375862E-3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ΕΠΙΧΕΙΡΗΣΕΩΝ '!$BA$124;'EXTRA ΕΠΙΧΕΙΡΗΣΕΩΝ '!$BC$124;'EXTRA ΕΠΙΧΕΙΡΗΣΕΩΝ '!$BE$124;'EXTRA ΕΠΙΧΕΙΡΗΣΕΩΝ '!$BG$124;'EXTRA ΕΠΙΧΕΙΡΗΣΕΩΝ '!$BI$124)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ΕΠΙΧΕΙΡΗΣΕΩΝ '!$BA$125;'EXTRA ΕΠΙΧΕΙΡΗΣΕΩΝ '!$BC$125;'EXTRA ΕΠΙΧΕΙΡΗΣΕΩΝ '!$BE$125;'EXTRA ΕΠΙΧΕΙΡΗΣΕΩΝ '!$BG$125;'EXTRA ΕΠΙΧΕΙΡΗΣΕΩΝ '!$BI$125)</c:f>
              <c:numCache>
                <c:formatCode>0%</c:formatCode>
                <c:ptCount val="5"/>
                <c:pt idx="0">
                  <c:v>0.15650969529085873</c:v>
                </c:pt>
                <c:pt idx="1">
                  <c:v>0.27977839335180066</c:v>
                </c:pt>
                <c:pt idx="2">
                  <c:v>0.40027700831024932</c:v>
                </c:pt>
                <c:pt idx="3">
                  <c:v>0.34072022160664828</c:v>
                </c:pt>
                <c:pt idx="4">
                  <c:v>0.13850415512465375</c:v>
                </c:pt>
              </c:numCache>
            </c:numRef>
          </c:val>
        </c:ser>
        <c:ser>
          <c:idx val="1"/>
          <c:order val="1"/>
          <c:tx>
            <c:strRef>
              <c:f>'EXTRA ΕΠΙΧΕΙΡΗΣΕΩΝ '!$AY$126</c:f>
              <c:strCache>
                <c:ptCount val="1"/>
                <c:pt idx="0">
                  <c:v>2-Λίγο Σημαντικό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595525014177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624291182281894E-3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41430394093966E-3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165721576375862E-3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541430394093966E-3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ΕΠΙΧΕΙΡΗΣΕΩΝ '!$BA$124;'EXTRA ΕΠΙΧΕΙΡΗΣΕΩΝ '!$BC$124;'EXTRA ΕΠΙΧΕΙΡΗΣΕΩΝ '!$BE$124;'EXTRA ΕΠΙΧΕΙΡΗΣΕΩΝ '!$BG$124;'EXTRA ΕΠΙΧΕΙΡΗΣΕΩΝ '!$BI$124)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ΕΠΙΧΕΙΡΗΣΕΩΝ '!$BA$126;'EXTRA ΕΠΙΧΕΙΡΗΣΕΩΝ '!$BC$126;'EXTRA ΕΠΙΧΕΙΡΗΣΕΩΝ '!$BE$126;'EXTRA ΕΠΙΧΕΙΡΗΣΕΩΝ '!$BG$126;'EXTRA ΕΠΙΧΕΙΡΗΣΕΩΝ '!$BI$126)</c:f>
              <c:numCache>
                <c:formatCode>0%</c:formatCode>
                <c:ptCount val="5"/>
                <c:pt idx="0">
                  <c:v>6.6481994459833813E-2</c:v>
                </c:pt>
                <c:pt idx="1">
                  <c:v>9.0027700831024945E-2</c:v>
                </c:pt>
                <c:pt idx="2">
                  <c:v>0.10249307479224377</c:v>
                </c:pt>
                <c:pt idx="3">
                  <c:v>0.11080332409972296</c:v>
                </c:pt>
                <c:pt idx="4">
                  <c:v>5.8171745152354556E-2</c:v>
                </c:pt>
              </c:numCache>
            </c:numRef>
          </c:val>
        </c:ser>
        <c:ser>
          <c:idx val="2"/>
          <c:order val="2"/>
          <c:tx>
            <c:strRef>
              <c:f>'EXTRA ΕΠΙΧΕΙΡΗΣΕΩΝ '!$AY$127</c:f>
              <c:strCache>
                <c:ptCount val="1"/>
                <c:pt idx="0">
                  <c:v>3-Ούτε πολύ / Ούτε λίγο Σημαντικό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624291182281894E-3"/>
                  <c:y val="-6.595525014177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08286078818794E-3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08286078818794E-3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08286078818794E-3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ΕΠΙΧΕΙΡΗΣΕΩΝ '!$BA$124;'EXTRA ΕΠΙΧΕΙΡΗΣΕΩΝ '!$BC$124;'EXTRA ΕΠΙΧΕΙΡΗΣΕΩΝ '!$BE$124;'EXTRA ΕΠΙΧΕΙΡΗΣΕΩΝ '!$BG$124;'EXTRA ΕΠΙΧΕΙΡΗΣΕΩΝ '!$BI$124)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ΕΠΙΧΕΙΡΗΣΕΩΝ '!$BA$127;'EXTRA ΕΠΙΧΕΙΡΗΣΕΩΝ '!$BC$127;'EXTRA ΕΠΙΧΕΙΡΗΣΕΩΝ '!$BE$127;'EXTRA ΕΠΙΧΕΙΡΗΣΕΩΝ '!$BG$127;'EXTRA ΕΠΙΧΕΙΡΗΣΕΩΝ '!$BI$127)</c:f>
              <c:numCache>
                <c:formatCode>0%</c:formatCode>
                <c:ptCount val="5"/>
                <c:pt idx="0">
                  <c:v>0.11634349030470913</c:v>
                </c:pt>
                <c:pt idx="1">
                  <c:v>0.16620498614958448</c:v>
                </c:pt>
                <c:pt idx="2">
                  <c:v>0.14681440443213303</c:v>
                </c:pt>
                <c:pt idx="3">
                  <c:v>0.16759002770083103</c:v>
                </c:pt>
                <c:pt idx="4">
                  <c:v>9.9722991689750712E-2</c:v>
                </c:pt>
              </c:numCache>
            </c:numRef>
          </c:val>
        </c:ser>
        <c:ser>
          <c:idx val="3"/>
          <c:order val="3"/>
          <c:tx>
            <c:strRef>
              <c:f>'EXTRA ΕΠΙΧΕΙΡΗΣΕΩΝ '!$AY$128</c:f>
              <c:strCache>
                <c:ptCount val="1"/>
                <c:pt idx="0">
                  <c:v>4-Αρκετά Σημαντικό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5541430394093966E-3"/>
                  <c:y val="-6.59550424087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08286078818794E-3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624291182281894E-3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082860788186795E-3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08286078818794E-3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ΕΠΙΧΕΙΡΗΣΕΩΝ '!$BA$124;'EXTRA ΕΠΙΧΕΙΡΗΣΕΩΝ '!$BC$124;'EXTRA ΕΠΙΧΕΙΡΗΣΕΩΝ '!$BE$124;'EXTRA ΕΠΙΧΕΙΡΗΣΕΩΝ '!$BG$124;'EXTRA ΕΠΙΧΕΙΡΗΣΕΩΝ '!$BI$124)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ΕΠΙΧΕΙΡΗΣΕΩΝ '!$BA$128;'EXTRA ΕΠΙΧΕΙΡΗΣΕΩΝ '!$BC$128;'EXTRA ΕΠΙΧΕΙΡΗΣΕΩΝ '!$BE$128;'EXTRA ΕΠΙΧΕΙΡΗΣΕΩΝ '!$BG$128;'EXTRA ΕΠΙΧΕΙΡΗΣΕΩΝ '!$BI$128)</c:f>
              <c:numCache>
                <c:formatCode>0%</c:formatCode>
                <c:ptCount val="5"/>
                <c:pt idx="0">
                  <c:v>0.12188365650969528</c:v>
                </c:pt>
                <c:pt idx="1">
                  <c:v>0.11634349030470913</c:v>
                </c:pt>
                <c:pt idx="2">
                  <c:v>7.7562326869806103E-2</c:v>
                </c:pt>
                <c:pt idx="3">
                  <c:v>0.12326869806094184</c:v>
                </c:pt>
                <c:pt idx="4">
                  <c:v>6.5096952908587274E-2</c:v>
                </c:pt>
              </c:numCache>
            </c:numRef>
          </c:val>
        </c:ser>
        <c:ser>
          <c:idx val="4"/>
          <c:order val="4"/>
          <c:tx>
            <c:strRef>
              <c:f>'EXTRA ΕΠΙΧΕΙΡΗΣΕΩΝ '!$AY$129</c:f>
              <c:strCache>
                <c:ptCount val="1"/>
                <c:pt idx="0">
                  <c:v>5- Πολύ Σημαντικό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1.5541430394095106E-3"/>
                  <c:y val="-6.595525014177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541430394093966E-3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2165721576375862E-3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ΕΠΙΧΕΙΡΗΣΕΩΝ '!$BA$124;'EXTRA ΕΠΙΧΕΙΡΗΣΕΩΝ '!$BC$124;'EXTRA ΕΠΙΧΕΙΡΗΣΕΩΝ '!$BE$124;'EXTRA ΕΠΙΧΕΙΡΗΣΕΩΝ '!$BG$124;'EXTRA ΕΠΙΧΕΙΡΗΣΕΩΝ '!$BI$124)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ΕΠΙΧΕΙΡΗΣΕΩΝ '!$BA$129;'EXTRA ΕΠΙΧΕΙΡΗΣΕΩΝ '!$BC$129;'EXTRA ΕΠΙΧΕΙΡΗΣΕΩΝ '!$BE$129;'EXTRA ΕΠΙΧΕΙΡΗΣΕΩΝ '!$BG$129;'EXTRA ΕΠΙΧΕΙΡΗΣΕΩΝ '!$BI$129)</c:f>
              <c:numCache>
                <c:formatCode>0%</c:formatCode>
                <c:ptCount val="5"/>
                <c:pt idx="0">
                  <c:v>0.52770083102493071</c:v>
                </c:pt>
                <c:pt idx="1">
                  <c:v>0.33102493074792255</c:v>
                </c:pt>
                <c:pt idx="2">
                  <c:v>0.26315789473684215</c:v>
                </c:pt>
                <c:pt idx="3">
                  <c:v>0.23961218836565096</c:v>
                </c:pt>
                <c:pt idx="4">
                  <c:v>0.12049861495844875</c:v>
                </c:pt>
              </c:numCache>
            </c:numRef>
          </c:val>
        </c:ser>
        <c:ser>
          <c:idx val="5"/>
          <c:order val="5"/>
          <c:tx>
            <c:strRef>
              <c:f>'EXTRA ΕΠΙΧΕΙΡΗΣΕΩΝ '!$AY$130</c:f>
              <c:strCache>
                <c:ptCount val="1"/>
                <c:pt idx="0">
                  <c:v>ΔΞΔΑ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5541430394093966E-3"/>
                  <c:y val="-6.59550424087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41430394093966E-3"/>
                  <c:y val="-6.8593252414377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0723586971924835"/>
                  <c:y val="-6.5955250141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ΕΠΙΧΕΙΡΗΣΕΩΝ '!$BA$124;'EXTRA ΕΠΙΧΕΙΡΗΣΕΩΝ '!$BC$124;'EXTRA ΕΠΙΧΕΙΡΗΣΕΩΝ '!$BE$124;'EXTRA ΕΠΙΧΕΙΡΗΣΕΩΝ '!$BG$124;'EXTRA ΕΠΙΧΕΙΡΗΣΕΩΝ '!$BI$124)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ΕΠΙΧΕΙΡΗΣΕΩΝ '!$BA$130;'EXTRA ΕΠΙΧΕΙΡΗΣΕΩΝ '!$BC$130;'EXTRA ΕΠΙΧΕΙΡΗΣΕΩΝ '!$BE$130;'EXTRA ΕΠΙΧΕΙΡΗΣΕΩΝ '!$BG$130;'EXTRA ΕΠΙΧΕΙΡΗΣΕΩΝ '!$BI$130)</c:f>
              <c:numCache>
                <c:formatCode>0%</c:formatCode>
                <c:ptCount val="5"/>
                <c:pt idx="0">
                  <c:v>1.1080332409972301E-2</c:v>
                </c:pt>
                <c:pt idx="1">
                  <c:v>1.6620498614958457E-2</c:v>
                </c:pt>
                <c:pt idx="2">
                  <c:v>9.6952908587257663E-3</c:v>
                </c:pt>
                <c:pt idx="3">
                  <c:v>1.8005540166204988E-2</c:v>
                </c:pt>
                <c:pt idx="4">
                  <c:v>0.51800554016620493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7842304"/>
        <c:axId val="207868672"/>
      </c:barChart>
      <c:catAx>
        <c:axId val="2078423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207868672"/>
        <c:crosses val="autoZero"/>
        <c:auto val="1"/>
        <c:lblAlgn val="ctr"/>
        <c:lblOffset val="100"/>
        <c:noMultiLvlLbl val="0"/>
      </c:catAx>
      <c:valAx>
        <c:axId val="2078686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07842304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l-GR" sz="1100" b="1" i="0" baseline="0" dirty="0">
                <a:effectLst/>
              </a:rPr>
              <a:t> Για κάθε ένα από τα παρακάτω μεγάλα έργα για την περιοχή της Θεσσαλονίκης, θα ήθελα να μου πείτε πόσο σημαντική θεωρείτε την προώθηση και ολοκλήρωσή τους </a:t>
            </a:r>
            <a:r>
              <a:rPr lang="el-GR" sz="1100" b="1" i="0" baseline="0" dirty="0" smtClean="0">
                <a:effectLst/>
              </a:rPr>
              <a:t> </a:t>
            </a:r>
            <a:r>
              <a:rPr lang="el-GR" sz="1000" b="1" i="0" baseline="0" dirty="0" smtClean="0">
                <a:effectLst/>
              </a:rPr>
              <a:t>(</a:t>
            </a:r>
            <a:r>
              <a:rPr lang="el-GR" sz="1000" b="1" i="0" baseline="0" dirty="0">
                <a:effectLst/>
              </a:rPr>
              <a:t>απλή επιλογή με αναφορά, επιλογές σε κλίμακα από 1-Καθόλου σημαντικό μέχρι το 5-Πολύ </a:t>
            </a:r>
            <a:r>
              <a:rPr lang="el-GR" sz="1000" b="1" i="0" baseline="0" dirty="0" smtClean="0">
                <a:effectLst/>
              </a:rPr>
              <a:t>σημαντικό)</a:t>
            </a:r>
            <a:endParaRPr lang="en-US" sz="1000" u="sng" dirty="0">
              <a:effectLst/>
            </a:endParaRPr>
          </a:p>
        </c:rich>
      </c:tx>
      <c:layout>
        <c:manualLayout>
          <c:xMode val="edge"/>
          <c:yMode val="edge"/>
          <c:x val="0.1033623475739991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300273943535823E-2"/>
          <c:y val="0.16143065552388772"/>
          <c:w val="0.8447137004797266"/>
          <c:h val="0.642684903697569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'EXTRA ΕΠΙΧΕΙΡΗΣΕΩΝ '!$F$135:$J$135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Ολοκλήρωση Εγκαταστάσεων Αλεξάνδρειας Ζώνης Καινοτομίας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 Ολοκλήρωση Μετρό Θεσσαλονίκης</c:v>
                </c:pt>
              </c:strCache>
            </c:strRef>
          </c:cat>
          <c:val>
            <c:numRef>
              <c:f>'EXTRA ΕΠΙΧΕΙΡΗΣΕΩΝ '!$F$136:$J$136</c:f>
              <c:numCache>
                <c:formatCode>General</c:formatCode>
                <c:ptCount val="5"/>
                <c:pt idx="0" formatCode="0.0">
                  <c:v>3.8</c:v>
                </c:pt>
                <c:pt idx="1">
                  <c:v>3.1</c:v>
                </c:pt>
                <c:pt idx="2">
                  <c:v>2.9</c:v>
                </c:pt>
                <c:pt idx="3" formatCode="0.0">
                  <c:v>2.8</c:v>
                </c:pt>
                <c:pt idx="4" formatCode="0.0">
                  <c:v>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8130048"/>
        <c:axId val="208131584"/>
      </c:barChart>
      <c:catAx>
        <c:axId val="2081300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208131584"/>
        <c:crosses val="autoZero"/>
        <c:auto val="1"/>
        <c:lblAlgn val="ctr"/>
        <c:lblOffset val="100"/>
        <c:noMultiLvlLbl val="0"/>
      </c:catAx>
      <c:valAx>
        <c:axId val="2081315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081300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l-GR" sz="1400" dirty="0"/>
              <a:t>Ποια θεωρείτε ότι είναι τα δύο σημαντικότερα προβλήματα που αντιμετωπίζετε στο αστικό περιβάλλον της Θεσσαλονίκης</a:t>
            </a:r>
            <a:r>
              <a:rPr lang="el-GR" sz="1400" dirty="0" smtClean="0"/>
              <a:t>;</a:t>
            </a:r>
          </a:p>
          <a:p>
            <a:pPr>
              <a:defRPr sz="1400"/>
            </a:pPr>
            <a:r>
              <a:rPr lang="el-GR" sz="1200" dirty="0" smtClean="0"/>
              <a:t>(</a:t>
            </a:r>
            <a:r>
              <a:rPr lang="el-GR" sz="1200" dirty="0"/>
              <a:t>απλή επιλογή με αναφορά, δύο επιλογές με σειρά προτεραιότητας) </a:t>
            </a:r>
            <a:endParaRPr lang="en-US" sz="12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1929199137272288"/>
          <c:y val="0.18676151367796742"/>
          <c:w val="0.482247895225345"/>
          <c:h val="0.7833913753172724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'EXTRA ΕΠΙΧΕΙΡΗΣΕΩΝ '!$D$141</c:f>
              <c:strCache>
                <c:ptCount val="1"/>
                <c:pt idx="0">
                  <c:v>1η επιλογή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5803152940549907E-3"/>
                  <c:y val="1.3566868638527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94422473872095E-17"/>
                  <c:y val="1.3566868638527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085349491082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606305881099824E-3"/>
                  <c:y val="1.085349491082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803152940549907E-3"/>
                  <c:y val="1.085349491082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'EXTRA ΕΠΙΧΕΙΡΗΣΕΩΝ '!$B$142:$B$148</c:f>
              <c:strCache>
                <c:ptCount val="7"/>
                <c:pt idx="0">
                  <c:v>Ο φωτισμός και η γενικότερη ευταξία</c:v>
                </c:pt>
                <c:pt idx="1">
                  <c:v>Ωράριο φορτοεκφόρτωσης εμπορευμάτων στα καταστήματα</c:v>
                </c:pt>
                <c:pt idx="2">
                  <c:v>Δεν έχω γνώμη/Δεν απαντώ (αυθόρμητα)</c:v>
                </c:pt>
                <c:pt idx="3">
                  <c:v>Η μη ολοκλήρωση του Μετρό</c:v>
                </c:pt>
                <c:pt idx="4">
                  <c:v>Η καθαριότητα του δημόσιου χώρου</c:v>
                </c:pt>
                <c:pt idx="5">
                  <c:v>Η κατάσταση της αστικής συγκοινωνίας</c:v>
                </c:pt>
                <c:pt idx="6">
                  <c:v>Το κυκλοφοριακό</c:v>
                </c:pt>
              </c:strCache>
            </c:strRef>
          </c:cat>
          <c:val>
            <c:numRef>
              <c:f>'EXTRA ΕΠΙΧΕΙΡΗΣΕΩΝ '!$D$142:$D$148</c:f>
              <c:numCache>
                <c:formatCode>0%</c:formatCode>
                <c:ptCount val="7"/>
                <c:pt idx="0">
                  <c:v>2.6315789473684213E-2</c:v>
                </c:pt>
                <c:pt idx="1">
                  <c:v>4.1551246537396114E-2</c:v>
                </c:pt>
                <c:pt idx="2">
                  <c:v>5.1246537396121894E-2</c:v>
                </c:pt>
                <c:pt idx="3">
                  <c:v>0.11772853185595569</c:v>
                </c:pt>
                <c:pt idx="4">
                  <c:v>0.14819944598337953</c:v>
                </c:pt>
                <c:pt idx="5">
                  <c:v>0.30747922437673131</c:v>
                </c:pt>
                <c:pt idx="6">
                  <c:v>0.30747922437673131</c:v>
                </c:pt>
              </c:numCache>
            </c:numRef>
          </c:val>
        </c:ser>
        <c:ser>
          <c:idx val="1"/>
          <c:order val="1"/>
          <c:tx>
            <c:strRef>
              <c:f>'EXTRA ΕΠΙΧΕΙΡΗΣΕΩΝ '!$H$141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'EXTRA ΕΠΙΧΕΙΡΗΣΕΩΝ '!$B$142:$B$148</c:f>
              <c:strCache>
                <c:ptCount val="7"/>
                <c:pt idx="0">
                  <c:v>Ο φωτισμός και η γενικότερη ευταξία</c:v>
                </c:pt>
                <c:pt idx="1">
                  <c:v>Ωράριο φορτοεκφόρτωσης εμπορευμάτων στα καταστήματα</c:v>
                </c:pt>
                <c:pt idx="2">
                  <c:v>Δεν έχω γνώμη/Δεν απαντώ (αυθόρμητα)</c:v>
                </c:pt>
                <c:pt idx="3">
                  <c:v>Η μη ολοκλήρωση του Μετρό</c:v>
                </c:pt>
                <c:pt idx="4">
                  <c:v>Η καθαριότητα του δημόσιου χώρου</c:v>
                </c:pt>
                <c:pt idx="5">
                  <c:v>Η κατάσταση της αστικής συγκοινωνίας</c:v>
                </c:pt>
                <c:pt idx="6">
                  <c:v>Το κυκλοφοριακό</c:v>
                </c:pt>
              </c:strCache>
            </c:strRef>
          </c:cat>
          <c:val>
            <c:numRef>
              <c:f>'EXTRA ΕΠΙΧΕΙΡΗΣΕΩΝ '!$H$142:$H$148</c:f>
              <c:numCache>
                <c:formatCode>0%</c:formatCode>
                <c:ptCount val="7"/>
                <c:pt idx="0">
                  <c:v>8.0332409972299179E-2</c:v>
                </c:pt>
                <c:pt idx="1">
                  <c:v>7.8947368421052613E-2</c:v>
                </c:pt>
                <c:pt idx="2">
                  <c:v>0.20775623268698065</c:v>
                </c:pt>
                <c:pt idx="3">
                  <c:v>0.26454293628808867</c:v>
                </c:pt>
                <c:pt idx="4">
                  <c:v>0.36426592797783941</c:v>
                </c:pt>
                <c:pt idx="5">
                  <c:v>0.50692520775623262</c:v>
                </c:pt>
                <c:pt idx="6">
                  <c:v>0.49722991689750701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516608"/>
        <c:axId val="208518144"/>
        <c:axId val="0"/>
      </c:bar3DChart>
      <c:catAx>
        <c:axId val="20851660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08518144"/>
        <c:crosses val="autoZero"/>
        <c:auto val="1"/>
        <c:lblAlgn val="ctr"/>
        <c:lblOffset val="100"/>
        <c:noMultiLvlLbl val="0"/>
      </c:catAx>
      <c:valAx>
        <c:axId val="208518144"/>
        <c:scaling>
          <c:orientation val="minMax"/>
        </c:scaling>
        <c:delete val="1"/>
        <c:axPos val="b"/>
        <c:majorGridlines/>
        <c:numFmt formatCode="0%" sourceLinked="1"/>
        <c:majorTickMark val="none"/>
        <c:minorTickMark val="none"/>
        <c:tickLblPos val="none"/>
        <c:crossAx val="2085166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200" dirty="0" err="1"/>
              <a:t>​</a:t>
            </a:r>
            <a:r>
              <a:rPr lang="el-GR" sz="1400" dirty="0" err="1"/>
              <a:t>​Πόσο</a:t>
            </a:r>
            <a:r>
              <a:rPr lang="el-GR" sz="1400" dirty="0"/>
              <a:t> σημαντικές θεωρείτε τις εξαγγελίες φορολογικών ελαφρύνσεων της Κυβέρνησης για εσάς και την οικογένειά σας; </a:t>
            </a:r>
            <a:endParaRPr lang="el-GR" sz="1400" dirty="0" smtClean="0"/>
          </a:p>
          <a:p>
            <a:pPr>
              <a:defRPr/>
            </a:pPr>
            <a:r>
              <a:rPr lang="el-GR" sz="1200" dirty="0" smtClean="0"/>
              <a:t>(</a:t>
            </a:r>
            <a:r>
              <a:rPr lang="el-GR" sz="1200" dirty="0"/>
              <a:t>απλή επιλογή με αναφορά)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1660138636516588"/>
          <c:y val="0.29327930376707784"/>
          <c:w val="0.3667972272696684"/>
          <c:h val="0.702377488207665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8850937312432828E-2"/>
                  <c:y val="1.73317159184798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9918048429851978E-2"/>
                  <c:y val="-0.104480245032167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5432808709251629E-2"/>
                  <c:y val="-3.484846009240814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7377085254335962E-2"/>
                  <c:y val="4.07528044586952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5394927251061254E-3"/>
                  <c:y val="1.53251087758592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l-GR" sz="1200">
                        <a:solidFill>
                          <a:sysClr val="windowText" lastClr="000000"/>
                        </a:solidFill>
                      </a:rPr>
                      <a:t>ΔΞΔΑ
2%</a:t>
                    </a:r>
                    <a:endParaRPr lang="el-GR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'EXTRA ΚΑΤΑΝΑΛΩΤΩΝ '!$B$22:$B$26</c:f>
              <c:strCache>
                <c:ptCount val="5"/>
                <c:pt idx="0">
                  <c:v>Πολύ</c:v>
                </c:pt>
                <c:pt idx="1">
                  <c:v>Αρκετά</c:v>
                </c:pt>
                <c:pt idx="2">
                  <c:v>Λίγο</c:v>
                </c:pt>
                <c:pt idx="3">
                  <c:v>Καθόλου</c:v>
                </c:pt>
                <c:pt idx="4">
                  <c:v>Δεν έχω γνώμη/Δεν απαντώ (αυθόρμητα)</c:v>
                </c:pt>
              </c:strCache>
            </c:strRef>
          </c:cat>
          <c:val>
            <c:numRef>
              <c:f>'EXTRA ΚΑΤΑΝΑΛΩΤΩΝ '!$D$22:$D$26</c:f>
              <c:numCache>
                <c:formatCode>0%</c:formatCode>
                <c:ptCount val="5"/>
                <c:pt idx="0">
                  <c:v>0.20574336604870955</c:v>
                </c:pt>
                <c:pt idx="1">
                  <c:v>0.33565416771523643</c:v>
                </c:pt>
                <c:pt idx="2">
                  <c:v>0.24518356961105048</c:v>
                </c:pt>
                <c:pt idx="3">
                  <c:v>0.15441937197662392</c:v>
                </c:pt>
                <c:pt idx="4">
                  <c:v>5.8999524648379618E-2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200" dirty="0"/>
              <a:t> Για κάθε ένα από τα παρακάτω μεγάλα έργα για την περιοχή της Θεσσαλονίκης, θα ήθελα να μου πείτε πόσο σημαντική θεωρείτε την προώθηση και ολοκλήρωσή τους </a:t>
            </a:r>
            <a:r>
              <a:rPr lang="el-GR" sz="1200" dirty="0" smtClean="0"/>
              <a:t> </a:t>
            </a:r>
          </a:p>
          <a:p>
            <a:pPr>
              <a:defRPr/>
            </a:pPr>
            <a:r>
              <a:rPr lang="el-GR" sz="1000" dirty="0" smtClean="0"/>
              <a:t>(</a:t>
            </a:r>
            <a:r>
              <a:rPr lang="el-GR" sz="1000" dirty="0"/>
              <a:t>απλή επιλογή με αναφορά, επιλογές σε κλίμακα από 1-Καθόλου σημαντικό μέχρι το 5-Πολύ </a:t>
            </a:r>
            <a:r>
              <a:rPr lang="el-GR" sz="1000" dirty="0" smtClean="0"/>
              <a:t>σημαντικό)</a:t>
            </a:r>
            <a:endParaRPr lang="el-GR" sz="1000" u="sng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'EXTRA ΚΑΤΑΝΑΛΩΤΩΝ '!$AL$42</c:f>
              <c:strCache>
                <c:ptCount val="1"/>
                <c:pt idx="0">
                  <c:v>1-Καθόλου Σημαντικό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7153996101364519E-2"/>
                  <c:y val="-6.5809437425692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713450292397606E-2"/>
                  <c:y val="-5.0015172443526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510721247563297E-2"/>
                  <c:y val="-6.5809437425692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510721247563353E-2"/>
                  <c:y val="-6.5809437425692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47563352826505E-2"/>
                  <c:y val="-6.580923015187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ΚΑΤΑΝΑΛΩΤΩΝ '!$AN$41;'EXTRA ΚΑΤΑΝΑΛΩΤΩΝ '!$AP$41;'EXTRA ΚΑΤΑΝΑΛΩΤΩΝ '!$AR$41;'EXTRA ΚΑΤΑΝΑΛΩΤΩΝ '!$AT$41;'EXTRA ΚΑΤΑΝΑΛΩΤΩΝ '!$AV$41)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ΚΑΤΑΝΑΛΩΤΩΝ '!$AN$42;'EXTRA ΚΑΤΑΝΑΛΩΤΩΝ '!$AP$42;'EXTRA ΚΑΤΑΝΑΛΩΤΩΝ '!$AR$42;'EXTRA ΚΑΤΑΝΑΛΩΤΩΝ '!$AT$42;'EXTRA ΚΑΤΑΝΑΛΩΤΩΝ '!$AV$42)</c:f>
              <c:numCache>
                <c:formatCode>0%</c:formatCode>
                <c:ptCount val="5"/>
                <c:pt idx="0">
                  <c:v>6.5011324553309307E-3</c:v>
                </c:pt>
                <c:pt idx="1">
                  <c:v>1.3337807230937001E-2</c:v>
                </c:pt>
                <c:pt idx="2">
                  <c:v>4.2628451590353014E-2</c:v>
                </c:pt>
                <c:pt idx="3">
                  <c:v>4.8430618664802506E-2</c:v>
                </c:pt>
                <c:pt idx="4">
                  <c:v>1.1184900384480953E-2</c:v>
                </c:pt>
              </c:numCache>
            </c:numRef>
          </c:val>
        </c:ser>
        <c:ser>
          <c:idx val="1"/>
          <c:order val="1"/>
          <c:tx>
            <c:strRef>
              <c:f>'EXTRA ΚΑΤΑΝΑΛΩΤΩΝ '!$AL$43</c:f>
              <c:strCache>
                <c:ptCount val="1"/>
                <c:pt idx="0">
                  <c:v>2-Λίγο Σημαντικό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034964927629656E-2"/>
                  <c:y val="-6.5809022878055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475633528265105E-2"/>
                  <c:y val="-5.5279305616125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378167641325534E-3"/>
                  <c:y val="-6.5809437425692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378167641325534E-3"/>
                  <c:y val="-6.5809437425692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34964927629656E-2"/>
                  <c:y val="-6.5809022878055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ΚΑΤΑΝΑΛΩΤΩΝ '!$AN$41;'EXTRA ΚΑΤΑΝΑΛΩΤΩΝ '!$AP$41;'EXTRA ΚΑΤΑΝΑΛΩΤΩΝ '!$AR$41;'EXTRA ΚΑΤΑΝΑΛΩΤΩΝ '!$AT$41;'EXTRA ΚΑΤΑΝΑΛΩΤΩΝ '!$AV$41)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ΚΑΤΑΝΑΛΩΤΩΝ '!$AN$43;'EXTRA ΚΑΤΑΝΑΛΩΤΩΝ '!$AP$43;'EXTRA ΚΑΤΑΝΑΛΩΤΩΝ '!$AR$43;'EXTRA ΚΑΤΑΝΑΛΩΤΩΝ '!$AT$43;'EXTRA ΚΑΤΑΝΑΛΩΤΩΝ '!$AV$43)</c:f>
              <c:numCache>
                <c:formatCode>0%</c:formatCode>
                <c:ptCount val="5"/>
                <c:pt idx="0">
                  <c:v>6.6828845454799659E-3</c:v>
                </c:pt>
                <c:pt idx="1">
                  <c:v>3.0911836255347696E-2</c:v>
                </c:pt>
                <c:pt idx="2">
                  <c:v>4.0209716882209014E-2</c:v>
                </c:pt>
                <c:pt idx="3">
                  <c:v>6.1936385879063263E-2</c:v>
                </c:pt>
                <c:pt idx="4">
                  <c:v>2.7640685075148552E-2</c:v>
                </c:pt>
              </c:numCache>
            </c:numRef>
          </c:val>
        </c:ser>
        <c:ser>
          <c:idx val="2"/>
          <c:order val="2"/>
          <c:tx>
            <c:strRef>
              <c:f>'EXTRA ΚΑΤΑΝΑΛΩΤΩΝ '!$AL$44</c:f>
              <c:strCache>
                <c:ptCount val="1"/>
                <c:pt idx="0">
                  <c:v>3-Ούτε πολύ / Ούτε λίγο Σημαντικό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986354775828458E-2"/>
                  <c:y val="-6.580881560423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951267056530217E-2"/>
                  <c:y val="-5.7912304934609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567251461988306E-3"/>
                  <c:y val="-6.5809437425692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3567251461988306E-3"/>
                  <c:y val="-6.5809437425692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13450292397665E-2"/>
                  <c:y val="-6.580923015187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ΚΑΤΑΝΑΛΩΤΩΝ '!$AN$41;'EXTRA ΚΑΤΑΝΑΛΩΤΩΝ '!$AP$41;'EXTRA ΚΑΤΑΝΑΛΩΤΩΝ '!$AR$41;'EXTRA ΚΑΤΑΝΑΛΩΤΩΝ '!$AT$41;'EXTRA ΚΑΤΑΝΑΛΩΤΩΝ '!$AV$41)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ΚΑΤΑΝΑΛΩΤΩΝ '!$AN$44;'EXTRA ΚΑΤΑΝΑΛΩΤΩΝ '!$AP$44;'EXTRA ΚΑΤΑΝΑΛΩΤΩΝ '!$AR$44;'EXTRA ΚΑΤΑΝΑΛΩΤΩΝ '!$AT$44;'EXTRA ΚΑΤΑΝΑΛΩΤΩΝ '!$AV$44)</c:f>
              <c:numCache>
                <c:formatCode>0%</c:formatCode>
                <c:ptCount val="5"/>
                <c:pt idx="0">
                  <c:v>3.6238570589715642E-2</c:v>
                </c:pt>
                <c:pt idx="1">
                  <c:v>7.0030478427424991E-2</c:v>
                </c:pt>
                <c:pt idx="2">
                  <c:v>9.284865431667251E-2</c:v>
                </c:pt>
                <c:pt idx="3">
                  <c:v>0.16574624257252715</c:v>
                </c:pt>
                <c:pt idx="4">
                  <c:v>6.8857042991960854E-2</c:v>
                </c:pt>
              </c:numCache>
            </c:numRef>
          </c:val>
        </c:ser>
        <c:ser>
          <c:idx val="3"/>
          <c:order val="3"/>
          <c:tx>
            <c:strRef>
              <c:f>'EXTRA ΚΑΤΑΝΑΛΩΤΩΝ '!$AL$45</c:f>
              <c:strCache>
                <c:ptCount val="1"/>
                <c:pt idx="0">
                  <c:v>4-Αρκετά Σημαντικό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3.8986354775828458E-2"/>
                  <c:y val="-6.580860833041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35087719298246E-2"/>
                  <c:y val="-5.7911890386971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94541910331386E-3"/>
                  <c:y val="-6.8441607648901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832358674463953E-2"/>
                  <c:y val="-6.5809437425692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53996101364519E-2"/>
                  <c:y val="-6.580923015187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ΚΑΤΑΝΑΛΩΤΩΝ '!$AN$41;'EXTRA ΚΑΤΑΝΑΛΩΤΩΝ '!$AP$41;'EXTRA ΚΑΤΑΝΑΛΩΤΩΝ '!$AR$41;'EXTRA ΚΑΤΑΝΑΛΩΤΩΝ '!$AT$41;'EXTRA ΚΑΤΑΝΑΛΩΤΩΝ '!$AV$41)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ΚΑΤΑΝΑΛΩΤΩΝ '!$AN$45;'EXTRA ΚΑΤΑΝΑΛΩΤΩΝ '!$AP$45;'EXTRA ΚΑΤΑΝΑΛΩΤΩΝ '!$AR$45;'EXTRA ΚΑΤΑΝΑΛΩΤΩΝ '!$AT$45;'EXTRA ΚΑΤΑΝΑΛΩΤΩΝ '!$AV$45)</c:f>
              <c:numCache>
                <c:formatCode>0%</c:formatCode>
                <c:ptCount val="5"/>
                <c:pt idx="0">
                  <c:v>0.13315437742918657</c:v>
                </c:pt>
                <c:pt idx="1">
                  <c:v>0.14110952660570977</c:v>
                </c:pt>
                <c:pt idx="2">
                  <c:v>0.1046067808458581</c:v>
                </c:pt>
                <c:pt idx="3">
                  <c:v>0.22555749737853895</c:v>
                </c:pt>
                <c:pt idx="4">
                  <c:v>0.10140510311080042</c:v>
                </c:pt>
              </c:numCache>
            </c:numRef>
          </c:val>
        </c:ser>
        <c:ser>
          <c:idx val="4"/>
          <c:order val="4"/>
          <c:tx>
            <c:strRef>
              <c:f>'EXTRA ΚΑΤΑΝΑΛΩΤΩΝ '!$AL$46</c:f>
              <c:strCache>
                <c:ptCount val="1"/>
                <c:pt idx="0">
                  <c:v>5- Πολύ Σημαντικό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6.2378167641325534E-3"/>
                  <c:y val="-6.580923015187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594541910331386E-3"/>
                  <c:y val="-6.5809437425692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5809437425692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189083820661635E-3"/>
                  <c:y val="-6.5809437425692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189083820662776E-3"/>
                  <c:y val="-6.5809437425692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ΚΑΤΑΝΑΛΩΤΩΝ '!$AN$41;'EXTRA ΚΑΤΑΝΑΛΩΤΩΝ '!$AP$41;'EXTRA ΚΑΤΑΝΑΛΩΤΩΝ '!$AR$41;'EXTRA ΚΑΤΑΝΑΛΩΤΩΝ '!$AT$41;'EXTRA ΚΑΤΑΝΑΛΩΤΩΝ '!$AV$41)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ΚΑΤΑΝΑΛΩΤΩΝ '!$AN$46;'EXTRA ΚΑΤΑΝΑΛΩΤΩΝ '!$AP$46;'EXTRA ΚΑΤΑΝΑΛΩΤΩΝ '!$AR$46;'EXTRA ΚΑΤΑΝΑΛΩΤΩΝ '!$AT$46;'EXTRA ΚΑΤΑΝΑΛΩΤΩΝ '!$AV$46)</c:f>
              <c:numCache>
                <c:formatCode>0%</c:formatCode>
                <c:ptCount val="5"/>
                <c:pt idx="0">
                  <c:v>0.80412717053938432</c:v>
                </c:pt>
                <c:pt idx="1">
                  <c:v>0.73364930235159265</c:v>
                </c:pt>
                <c:pt idx="2">
                  <c:v>0.71444949318420159</c:v>
                </c:pt>
                <c:pt idx="3">
                  <c:v>0.47130373995106606</c:v>
                </c:pt>
                <c:pt idx="4">
                  <c:v>0.21449842712338343</c:v>
                </c:pt>
              </c:numCache>
            </c:numRef>
          </c:val>
        </c:ser>
        <c:ser>
          <c:idx val="5"/>
          <c:order val="5"/>
          <c:tx>
            <c:strRef>
              <c:f>'EXTRA ΚΑΤΑΝΑΛΩΤΩΝ '!$AL$47</c:f>
              <c:strCache>
                <c:ptCount val="1"/>
                <c:pt idx="0">
                  <c:v>ΔΞΔΑ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5809437425692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0544682431636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594541910332531E-3"/>
                  <c:y val="-6.5809437425692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94541910331386E-3"/>
                  <c:y val="-6.5809437425692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163742690058479"/>
                  <c:y val="-6.5809437425692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ΚΑΤΑΝΑΛΩΤΩΝ '!$AN$41;'EXTRA ΚΑΤΑΝΑΛΩΤΩΝ '!$AP$41;'EXTRA ΚΑΤΑΝΑΛΩΤΩΝ '!$AR$41;'EXTRA ΚΑΤΑΝΑΛΩΤΩΝ '!$AT$41;'EXTRA ΚΑΤΑΝΑΛΩΤΩΝ '!$AV$41)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ΚΑΤΑΝΑΛΩΤΩΝ '!$AN$47;'EXTRA ΚΑΤΑΝΑΛΩΤΩΝ '!$AP$47;'EXTRA ΚΑΤΑΝΑΛΩΤΩΝ '!$AR$47;'EXTRA ΚΑΤΑΝΑΛΩΤΩΝ '!$AT$47;'EXTRA ΚΑΤΑΝΑΛΩΤΩΝ '!$AV$47)</c:f>
              <c:numCache>
                <c:formatCode>0%</c:formatCode>
                <c:ptCount val="5"/>
                <c:pt idx="0">
                  <c:v>1.3295864440902611E-2</c:v>
                </c:pt>
                <c:pt idx="1">
                  <c:v>1.0961049128988062E-2</c:v>
                </c:pt>
                <c:pt idx="2">
                  <c:v>5.2569031807060485E-3</c:v>
                </c:pt>
                <c:pt idx="3">
                  <c:v>2.7025515554002094E-2</c:v>
                </c:pt>
                <c:pt idx="4">
                  <c:v>0.57641384131422568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84318592"/>
        <c:axId val="184344960"/>
      </c:barChart>
      <c:catAx>
        <c:axId val="1843185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84344960"/>
        <c:crosses val="autoZero"/>
        <c:auto val="1"/>
        <c:lblAlgn val="ctr"/>
        <c:lblOffset val="100"/>
        <c:noMultiLvlLbl val="0"/>
      </c:catAx>
      <c:valAx>
        <c:axId val="1843449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4318592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l-GR" sz="1100" b="1" i="0" baseline="0" dirty="0">
                <a:effectLst/>
              </a:rPr>
              <a:t> </a:t>
            </a:r>
            <a:r>
              <a:rPr lang="el-GR" sz="1400" b="1" i="0" baseline="0" dirty="0">
                <a:effectLst/>
              </a:rPr>
              <a:t>Για κάθε ένα από τα παρακάτω μεγάλα έργα για την περιοχή της Θεσσαλονίκης, θα ήθελα να μου πείτε πόσο σημαντική θεωρείτε την προώθηση και ολοκλήρωσή </a:t>
            </a:r>
            <a:r>
              <a:rPr lang="el-GR" sz="1400" b="1" i="0" baseline="0" dirty="0" smtClean="0">
                <a:effectLst/>
              </a:rPr>
              <a:t>τους </a:t>
            </a:r>
          </a:p>
          <a:p>
            <a:pPr>
              <a:defRPr sz="1100"/>
            </a:pPr>
            <a:r>
              <a:rPr lang="el-GR" sz="1100" b="1" i="0" baseline="0" dirty="0" smtClean="0">
                <a:effectLst/>
              </a:rPr>
              <a:t>(</a:t>
            </a:r>
            <a:r>
              <a:rPr lang="el-GR" sz="1100" b="1" i="0" baseline="0" dirty="0">
                <a:effectLst/>
              </a:rPr>
              <a:t>απλή επιλογή με αναφορά, επιλογές σε κλίμακα από 1-Καθόλου σημαντικό μέχρι το 5-Πολύ </a:t>
            </a:r>
            <a:r>
              <a:rPr lang="el-GR" sz="1100" b="1" i="0" baseline="0" dirty="0" smtClean="0">
                <a:effectLst/>
              </a:rPr>
              <a:t>σημαντικό)</a:t>
            </a:r>
            <a:endParaRPr lang="en-US" sz="1100" u="sng" dirty="0">
              <a:effectLst/>
            </a:endParaRPr>
          </a:p>
        </c:rich>
      </c:tx>
      <c:layout>
        <c:manualLayout>
          <c:xMode val="edge"/>
          <c:yMode val="edge"/>
          <c:x val="0.1033623475739991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843580710723508E-2"/>
          <c:y val="0.15329044636066083"/>
          <c:w val="0.91354914385494479"/>
          <c:h val="0.678698734328664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'EXTRA ΚΑΤΑΝΑΛΩΤΩΝ '!$F$53:$J$53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Ολοκλήρωση Μετρό Θεσσαλονίκης</c:v>
                </c:pt>
                <c:pt idx="3">
                  <c:v>Ολοκλήρωση Εγκαταστάσεων Αλεξάνδρειας Ζώνης Καινοτομίας</c:v>
                </c:pt>
                <c:pt idx="4">
                  <c:v>Ανάπλαση εγκαταστάσεων Διεθνούς Έκθεσης/Νέο Εκθεσιακό Κέντρο</c:v>
                </c:pt>
              </c:strCache>
            </c:strRef>
          </c:cat>
          <c:val>
            <c:numRef>
              <c:f>'EXTRA ΚΑΤΑΝΑΛΩΤΩΝ '!$F$54:$J$54</c:f>
              <c:numCache>
                <c:formatCode>General</c:formatCode>
                <c:ptCount val="5"/>
                <c:pt idx="0" formatCode="0.0">
                  <c:v>4.7</c:v>
                </c:pt>
                <c:pt idx="1">
                  <c:v>4.5999999999999996</c:v>
                </c:pt>
                <c:pt idx="2" formatCode="0.0">
                  <c:v>4.4000000000000004</c:v>
                </c:pt>
                <c:pt idx="3">
                  <c:v>4.0999999999999996</c:v>
                </c:pt>
                <c:pt idx="4" formatCode="0.0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5204096"/>
        <c:axId val="185205888"/>
      </c:barChart>
      <c:catAx>
        <c:axId val="1852040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 vert="horz"/>
          <a:lstStyle/>
          <a:p>
            <a:pPr>
              <a:defRPr sz="800" b="1"/>
            </a:pPr>
            <a:endParaRPr lang="en-US"/>
          </a:p>
        </c:txPr>
        <c:crossAx val="185205888"/>
        <c:crosses val="autoZero"/>
        <c:auto val="1"/>
        <c:lblAlgn val="ctr"/>
        <c:lblOffset val="100"/>
        <c:noMultiLvlLbl val="0"/>
      </c:catAx>
      <c:valAx>
        <c:axId val="1852058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852040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200" dirty="0"/>
              <a:t> Για κάθε ένα από τα παρακάτω μεγάλα έργα για την περιοχή της Θεσσαλονίκης, θα ήθελα να μου πείτε πόσο σημαντική θεωρείτε την προώθηση και ολοκλήρωσή </a:t>
            </a:r>
            <a:r>
              <a:rPr lang="el-GR" sz="1200" dirty="0" smtClean="0"/>
              <a:t>τους </a:t>
            </a:r>
            <a:r>
              <a:rPr lang="el-GR" sz="1000" dirty="0"/>
              <a:t>(απλή επιλογή με αναφορά, επιλογές σε κλίμακα από 1-Καθόλου σημαντικό μέχρι το 5-Πολύ </a:t>
            </a:r>
            <a:r>
              <a:rPr lang="el-GR" sz="1000" dirty="0" smtClean="0"/>
              <a:t>σημαντικό)</a:t>
            </a:r>
            <a:endParaRPr lang="el-GR" sz="1000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'EXTRA ΚΑΤΑΝΑΛΩΤΩΝ '!$AL$60</c:f>
              <c:strCache>
                <c:ptCount val="1"/>
                <c:pt idx="0">
                  <c:v>1-Καθόλου Σημαντικό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3.1189083820662199E-3"/>
                  <c:y val="-6.6806550113960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189083820662776E-3"/>
                  <c:y val="-6.680655011396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83625730993589E-3"/>
                  <c:y val="-5.611750209572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594541910331386E-3"/>
                  <c:y val="-6.680655011396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7179326464089834E-17"/>
                  <c:y val="-5.344524009116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ΚΑΤΑΝΑΛΩΤΩΝ '!$AN$59;'EXTRA ΚΑΤΑΝΑΛΩΤΩΝ '!$AP$59;'EXTRA ΚΑΤΑΝΑΛΩΤΩΝ '!$AR$59;'EXTRA ΚΑΤΑΝΑΛΩΤΩΝ '!$AT$59;'EXTRA ΚΑΤΑΝΑΛΩΤΩΝ '!$AV$59)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 Ολοκλήρωση Μετρό Θεσσαλονίκης</c:v>
                </c:pt>
                <c:pt idx="2">
                  <c:v>Επέκταση/Ολοκλήρωση νέων εγκαταστάσεων Αεροδρομίου Μακεδονία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ΚΑΤΑΝΑΛΩΤΩΝ '!$AN$60;'EXTRA ΚΑΤΑΝΑΛΩΤΩΝ '!$AP$60;'EXTRA ΚΑΤΑΝΑΛΩΤΩΝ '!$AR$60;'EXTRA ΚΑΤΑΝΑΛΩΤΩΝ '!$AT$60;'EXTRA ΚΑΤΑΝΑΛΩΤΩΝ '!$AV$60)</c:f>
              <c:numCache>
                <c:formatCode>0%</c:formatCode>
                <c:ptCount val="5"/>
                <c:pt idx="0">
                  <c:v>5.6650728406453597E-2</c:v>
                </c:pt>
                <c:pt idx="1">
                  <c:v>0.19286962600489338</c:v>
                </c:pt>
                <c:pt idx="2">
                  <c:v>0.11514693957442047</c:v>
                </c:pt>
                <c:pt idx="3">
                  <c:v>0.25235931492485147</c:v>
                </c:pt>
                <c:pt idx="4">
                  <c:v>7.2520097867878372E-2</c:v>
                </c:pt>
              </c:numCache>
            </c:numRef>
          </c:val>
        </c:ser>
        <c:ser>
          <c:idx val="1"/>
          <c:order val="1"/>
          <c:tx>
            <c:strRef>
              <c:f>'EXTRA ΚΑΤΑΝΑΛΩΤΩΝ '!$AL$61</c:f>
              <c:strCache>
                <c:ptCount val="1"/>
                <c:pt idx="0">
                  <c:v>2-Λίγο Σημαντικό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594541910331383E-2"/>
                  <c:y val="-6.6806129285298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189083820662776E-3"/>
                  <c:y val="-7.2151074123077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94541910331386E-3"/>
                  <c:y val="-5.611750209572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378167641325534E-3"/>
                  <c:y val="-6.680655011396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2378167641325534E-3"/>
                  <c:y val="-5.3445029676837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ΚΑΤΑΝΑΛΩΤΩΝ '!$AN$59;'EXTRA ΚΑΤΑΝΑΛΩΤΩΝ '!$AP$59;'EXTRA ΚΑΤΑΝΑΛΩΤΩΝ '!$AR$59;'EXTRA ΚΑΤΑΝΑΛΩΤΩΝ '!$AT$59;'EXTRA ΚΑΤΑΝΑΛΩΤΩΝ '!$AV$59)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 Ολοκλήρωση Μετρό Θεσσαλονίκης</c:v>
                </c:pt>
                <c:pt idx="2">
                  <c:v>Επέκταση/Ολοκλήρωση νέων εγκαταστάσεων Αεροδρομίου Μακεδονία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ΚΑΤΑΝΑΛΩΤΩΝ '!$AN$61;'EXTRA ΚΑΤΑΝΑΛΩΤΩΝ '!$AP$61;'EXTRA ΚΑΤΑΝΑΛΩΤΩΝ '!$AR$61;'EXTRA ΚΑΤΑΝΑΛΩΤΩΝ '!$AT$61;'EXTRA ΚΑΤΑΝΑΛΩΤΩΝ '!$AV$61)</c:f>
              <c:numCache>
                <c:formatCode>0%</c:formatCode>
                <c:ptCount val="5"/>
                <c:pt idx="0">
                  <c:v>4.1159857953751086E-2</c:v>
                </c:pt>
                <c:pt idx="1">
                  <c:v>7.4785040195735772E-2</c:v>
                </c:pt>
                <c:pt idx="2">
                  <c:v>0.10928892989961692</c:v>
                </c:pt>
                <c:pt idx="3">
                  <c:v>0.11524641733659559</c:v>
                </c:pt>
                <c:pt idx="4">
                  <c:v>4.8276826284515899E-2</c:v>
                </c:pt>
              </c:numCache>
            </c:numRef>
          </c:val>
        </c:ser>
        <c:ser>
          <c:idx val="2"/>
          <c:order val="2"/>
          <c:tx>
            <c:strRef>
              <c:f>'EXTRA ΚΑΤΑΝΑΛΩΤΩΝ '!$AL$62</c:f>
              <c:strCache>
                <c:ptCount val="1"/>
                <c:pt idx="0">
                  <c:v>3-Ούτε πολύ / Ούτε λίγο Σημαντικό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153996101364519E-2"/>
                  <c:y val="-6.6805708456636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189083820662776E-3"/>
                  <c:y val="-7.2151074123077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783625730994153E-3"/>
                  <c:y val="-6.680655011396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35087719298246E-2"/>
                  <c:y val="-6.680655011396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3567251461988306E-3"/>
                  <c:y val="-5.3445029676837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ΚΑΤΑΝΑΛΩΤΩΝ '!$AN$59;'EXTRA ΚΑΤΑΝΑΛΩΤΩΝ '!$AP$59;'EXTRA ΚΑΤΑΝΑΛΩΤΩΝ '!$AR$59;'EXTRA ΚΑΤΑΝΑΛΩΤΩΝ '!$AT$59;'EXTRA ΚΑΤΑΝΑΛΩΤΩΝ '!$AV$59)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 Ολοκλήρωση Μετρό Θεσσαλονίκης</c:v>
                </c:pt>
                <c:pt idx="2">
                  <c:v>Επέκταση/Ολοκλήρωση νέων εγκαταστάσεων Αεροδρομίου Μακεδονία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ΚΑΤΑΝΑΛΩΤΩΝ '!$AN$62;'EXTRA ΚΑΤΑΝΑΛΩΤΩΝ '!$AP$62;'EXTRA ΚΑΤΑΝΑΛΩΤΩΝ '!$AR$62;'EXTRA ΚΑΤΑΝΑΛΩΤΩΝ '!$AT$62;'EXTRA ΚΑΤΑΝΑΛΩΤΩΝ '!$AV$62)</c:f>
              <c:numCache>
                <c:formatCode>0%</c:formatCode>
                <c:ptCount val="5"/>
                <c:pt idx="0">
                  <c:v>0.12099096831921262</c:v>
                </c:pt>
                <c:pt idx="1">
                  <c:v>0.13386927647675639</c:v>
                </c:pt>
                <c:pt idx="2">
                  <c:v>0.21108408131308889</c:v>
                </c:pt>
                <c:pt idx="3">
                  <c:v>0.25378538972387282</c:v>
                </c:pt>
                <c:pt idx="4">
                  <c:v>0.10750087382034254</c:v>
                </c:pt>
              </c:numCache>
            </c:numRef>
          </c:val>
        </c:ser>
        <c:ser>
          <c:idx val="3"/>
          <c:order val="3"/>
          <c:tx>
            <c:strRef>
              <c:f>'EXTRA ΚΑΤΑΝΑΛΩΤΩΝ '!$AL$63</c:f>
              <c:strCache>
                <c:ptCount val="1"/>
                <c:pt idx="0">
                  <c:v>4-Αρκετά Σημαντικό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5594541910331386E-3"/>
                  <c:y val="-6.6806550113960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9478812118518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378167641325534E-3"/>
                  <c:y val="-5.611750209572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189083820663916E-3"/>
                  <c:y val="-6.680655011396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2378167641325534E-3"/>
                  <c:y val="-5.6117291681395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ΚΑΤΑΝΑΛΩΤΩΝ '!$AN$59;'EXTRA ΚΑΤΑΝΑΛΩΤΩΝ '!$AP$59;'EXTRA ΚΑΤΑΝΑΛΩΤΩΝ '!$AR$59;'EXTRA ΚΑΤΑΝΑΛΩΤΩΝ '!$AT$59;'EXTRA ΚΑΤΑΝΑΛΩΤΩΝ '!$AV$59)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 Ολοκλήρωση Μετρό Θεσσαλονίκης</c:v>
                </c:pt>
                <c:pt idx="2">
                  <c:v>Επέκταση/Ολοκλήρωση νέων εγκαταστάσεων Αεροδρομίου Μακεδονία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ΚΑΤΑΝΑΛΩΤΩΝ '!$AN$63;'EXTRA ΚΑΤΑΝΑΛΩΤΩΝ '!$AP$63;'EXTRA ΚΑΤΑΝΑΛΩΤΩΝ '!$AR$63;'EXTRA ΚΑΤΑΝΑΛΩΤΩΝ '!$AT$63;'EXTRA ΚΑΤΑΝΑΛΩΤΩΝ '!$AV$63)</c:f>
              <c:numCache>
                <c:formatCode>0%</c:formatCode>
                <c:ptCount val="5"/>
                <c:pt idx="0">
                  <c:v>0.12708665380421105</c:v>
                </c:pt>
                <c:pt idx="1">
                  <c:v>0.10312478154491442</c:v>
                </c:pt>
                <c:pt idx="2">
                  <c:v>0.15285350781533988</c:v>
                </c:pt>
                <c:pt idx="3">
                  <c:v>0.12215309332401257</c:v>
                </c:pt>
                <c:pt idx="4">
                  <c:v>6.3684026564138407E-2</c:v>
                </c:pt>
              </c:numCache>
            </c:numRef>
          </c:val>
        </c:ser>
        <c:ser>
          <c:idx val="4"/>
          <c:order val="4"/>
          <c:tx>
            <c:strRef>
              <c:f>'EXTRA ΚΑΤΑΝΑΛΩΤΩΝ '!$AL$64</c:f>
              <c:strCache>
                <c:ptCount val="1"/>
                <c:pt idx="0">
                  <c:v>5- Πολύ Σημαντικό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1.5594541910332531E-3"/>
                  <c:y val="-6.6806550113960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35087719298246E-2"/>
                  <c:y val="-6.6805287627973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378167641326697E-3"/>
                  <c:y val="-5.611750209572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594541910331386E-3"/>
                  <c:y val="-6.680655011396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3567251461988306E-3"/>
                  <c:y val="-5.344524009116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ΚΑΤΑΝΑΛΩΤΩΝ '!$AN$59;'EXTRA ΚΑΤΑΝΑΛΩΤΩΝ '!$AP$59;'EXTRA ΚΑΤΑΝΑΛΩΤΩΝ '!$AR$59;'EXTRA ΚΑΤΑΝΑΛΩΤΩΝ '!$AT$59;'EXTRA ΚΑΤΑΝΑΛΩΤΩΝ '!$AV$59)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 Ολοκλήρωση Μετρό Θεσσαλονίκης</c:v>
                </c:pt>
                <c:pt idx="2">
                  <c:v>Επέκταση/Ολοκλήρωση νέων εγκαταστάσεων Αεροδρομίου Μακεδονία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ΚΑΤΑΝΑΛΩΤΩΝ '!$AN$64;'EXTRA ΚΑΤΑΝΑΛΩΤΩΝ '!$AP$64;'EXTRA ΚΑΤΑΝΑΛΩΤΩΝ '!$AR$64;'EXTRA ΚΑΤΑΝΑΛΩΤΩΝ '!$AT$64;'EXTRA ΚΑΤΑΝΑΛΩΤΩΝ '!$AV$64)</c:f>
              <c:numCache>
                <c:formatCode>0%</c:formatCode>
                <c:ptCount val="5"/>
                <c:pt idx="0">
                  <c:v>0.63890053966389881</c:v>
                </c:pt>
                <c:pt idx="1">
                  <c:v>0.49136665501572885</c:v>
                </c:pt>
                <c:pt idx="2">
                  <c:v>0.39743589743589741</c:v>
                </c:pt>
                <c:pt idx="3">
                  <c:v>0.2309821740650122</c:v>
                </c:pt>
                <c:pt idx="4">
                  <c:v>0.13321216357916818</c:v>
                </c:pt>
              </c:numCache>
            </c:numRef>
          </c:val>
        </c:ser>
        <c:ser>
          <c:idx val="5"/>
          <c:order val="5"/>
          <c:tx>
            <c:strRef>
              <c:f>'EXTRA ΚΑΤΑΝΑΛΩΤΩΝ '!$AL$65</c:f>
              <c:strCache>
                <c:ptCount val="1"/>
                <c:pt idx="0">
                  <c:v>ΔΞΔΑ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5594541910331386E-3"/>
                  <c:y val="-6.9478812118518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435865292817974E-16"/>
                  <c:y val="-6.680655011396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435865292817974E-16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783625730994153E-3"/>
                  <c:y val="-6.146202610484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787524366471731"/>
                  <c:y val="-6.4134077695070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('EXTRA ΚΑΤΑΝΑΛΩΤΩΝ '!$AN$59;'EXTRA ΚΑΤΑΝΑΛΩΤΩΝ '!$AP$59;'EXTRA ΚΑΤΑΝΑΛΩΤΩΝ '!$AR$59;'EXTRA ΚΑΤΑΝΑΛΩΤΩΝ '!$AT$59;'EXTRA ΚΑΤΑΝΑΛΩΤΩΝ '!$AV$59)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 Ολοκλήρωση Μετρό Θεσσαλονίκης</c:v>
                </c:pt>
                <c:pt idx="2">
                  <c:v>Επέκταση/Ολοκλήρωση νέων εγκαταστάσεων Αεροδρομίου Μακεδονία</c:v>
                </c:pt>
                <c:pt idx="3">
                  <c:v>Ανάπλαση εγκαταστάσεων Διεθνούς Έκθεσης/Νέο Εκθεσιακό Κέντρο</c:v>
                </c:pt>
                <c:pt idx="4">
                  <c:v>Ολοκλήρωση Εγκαταστάσεων Αλεξάνδρειας Ζώνης Καινοτομίας</c:v>
                </c:pt>
              </c:strCache>
            </c:strRef>
          </c:cat>
          <c:val>
            <c:numRef>
              <c:f>('EXTRA ΚΑΤΑΝΑΛΩΤΩΝ '!$AN$65;'EXTRA ΚΑΤΑΝΑΛΩΤΩΝ '!$AP$65;'EXTRA ΚΑΤΑΝΑΛΩΤΩΝ '!$AR$65;'EXTRA ΚΑΤΑΝΑΛΩΤΩΝ '!$AT$65;'EXTRA ΚΑΤΑΝΑΛΩΤΩΝ '!$AV$65)</c:f>
              <c:numCache>
                <c:formatCode>0%</c:formatCode>
                <c:ptCount val="5"/>
                <c:pt idx="0">
                  <c:v>1.5211251852473228E-2</c:v>
                </c:pt>
                <c:pt idx="1">
                  <c:v>3.9846207619713405E-3</c:v>
                </c:pt>
                <c:pt idx="2">
                  <c:v>1.4176663031624858E-2</c:v>
                </c:pt>
                <c:pt idx="3">
                  <c:v>2.5473610625655368E-2</c:v>
                </c:pt>
                <c:pt idx="4">
                  <c:v>0.57481999300943731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85776768"/>
        <c:axId val="185811328"/>
      </c:barChart>
      <c:catAx>
        <c:axId val="1857767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85811328"/>
        <c:crosses val="autoZero"/>
        <c:auto val="1"/>
        <c:lblAlgn val="ctr"/>
        <c:lblOffset val="100"/>
        <c:noMultiLvlLbl val="0"/>
      </c:catAx>
      <c:valAx>
        <c:axId val="1858113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5776768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l-GR" sz="1100" b="1" i="0" baseline="0" dirty="0">
                <a:effectLst/>
              </a:rPr>
              <a:t> </a:t>
            </a:r>
            <a:r>
              <a:rPr lang="el-GR" sz="1400" b="1" i="0" baseline="0" dirty="0">
                <a:effectLst/>
              </a:rPr>
              <a:t>Για κάθε ένα από τα παρακάτω μεγάλα έργα για την περιοχή της Θεσσαλονίκης, θα ήθελα να μου πείτε πόσο σημαντική θεωρείτε την προώθηση και ολοκλήρωσή τους </a:t>
            </a:r>
            <a:r>
              <a:rPr lang="el-GR" sz="1400" b="1" i="0" baseline="0" dirty="0" smtClean="0">
                <a:effectLst/>
              </a:rPr>
              <a:t> </a:t>
            </a:r>
          </a:p>
          <a:p>
            <a:pPr>
              <a:defRPr sz="1100"/>
            </a:pPr>
            <a:r>
              <a:rPr lang="el-GR" sz="1100" b="1" i="0" baseline="0" dirty="0" smtClean="0">
                <a:effectLst/>
              </a:rPr>
              <a:t>(</a:t>
            </a:r>
            <a:r>
              <a:rPr lang="el-GR" sz="1100" b="1" i="0" baseline="0" dirty="0">
                <a:effectLst/>
              </a:rPr>
              <a:t>απλή επιλογή με αναφορά, επιλογές σε κλίμακα από 1-Καθόλου σημαντικό μέχρι το 5-Πολύ </a:t>
            </a:r>
            <a:r>
              <a:rPr lang="el-GR" sz="1100" b="1" i="0" baseline="0" dirty="0" smtClean="0">
                <a:effectLst/>
              </a:rPr>
              <a:t>σημαντικό)</a:t>
            </a:r>
            <a:endParaRPr lang="en-US" sz="1100" dirty="0">
              <a:effectLst/>
            </a:endParaRPr>
          </a:p>
        </c:rich>
      </c:tx>
      <c:layout>
        <c:manualLayout>
          <c:xMode val="edge"/>
          <c:yMode val="edge"/>
          <c:x val="0.1033623475739991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39931245079417E-2"/>
          <c:y val="0.14498996835051806"/>
          <c:w val="0.86261471303015369"/>
          <c:h val="0.6685674191788223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'EXTRA ΚΑΤΑΝΑΛΩΤΩΝ '!$F$70:$J$70</c:f>
              <c:strCache>
                <c:ptCount val="5"/>
                <c:pt idx="0">
                  <c:v>Ολοκλήρωση/Ανακατασκευή Περιφερειακής Οδού Θεσσαλονίκης</c:v>
                </c:pt>
                <c:pt idx="1">
                  <c:v>Επέκταση/Ολοκλήρωση νέων εγκαταστάσεων Αεροδρομίου Μακεδονία</c:v>
                </c:pt>
                <c:pt idx="2">
                  <c:v> Ολοκλήρωση Μετρό Θεσσαλονίκης</c:v>
                </c:pt>
                <c:pt idx="3">
                  <c:v>Ολοκλήρωση Εγκαταστάσεων Αλεξάνδρειας Ζώνης Καινοτομίας</c:v>
                </c:pt>
                <c:pt idx="4">
                  <c:v>Ανάπλαση εγκαταστάσεων Διεθνούς Έκθεσης/Νέο Εκθεσιακό Κέντρο</c:v>
                </c:pt>
              </c:strCache>
            </c:strRef>
          </c:cat>
          <c:val>
            <c:numRef>
              <c:f>'EXTRA ΚΑΤΑΝΑΛΩΤΩΝ '!$F$71:$J$71</c:f>
              <c:numCache>
                <c:formatCode>General</c:formatCode>
                <c:ptCount val="5"/>
                <c:pt idx="0" formatCode="0.0">
                  <c:v>4.3</c:v>
                </c:pt>
                <c:pt idx="1">
                  <c:v>3.6</c:v>
                </c:pt>
                <c:pt idx="2" formatCode="0.0">
                  <c:v>3.6</c:v>
                </c:pt>
                <c:pt idx="3">
                  <c:v>3.3</c:v>
                </c:pt>
                <c:pt idx="4" formatCode="0.0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7935360"/>
        <c:axId val="188088704"/>
      </c:barChart>
      <c:catAx>
        <c:axId val="1879353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188088704"/>
        <c:crosses val="autoZero"/>
        <c:auto val="1"/>
        <c:lblAlgn val="ctr"/>
        <c:lblOffset val="100"/>
        <c:noMultiLvlLbl val="0"/>
      </c:catAx>
      <c:valAx>
        <c:axId val="1880887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8793536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l-GR" sz="1400" dirty="0"/>
              <a:t>Ποια θεωρείτε ότι είναι τα δύο σημαντικότερα προβλήματα που αντιμετωπίζετε στο αστικό περιβάλλον της Θεσσαλονίκης; </a:t>
            </a:r>
            <a:endParaRPr lang="en-US" sz="1400" dirty="0" smtClean="0"/>
          </a:p>
          <a:p>
            <a:pPr>
              <a:defRPr sz="1400"/>
            </a:pPr>
            <a:r>
              <a:rPr lang="el-GR" sz="1200" dirty="0" smtClean="0"/>
              <a:t>(</a:t>
            </a:r>
            <a:r>
              <a:rPr lang="el-GR" sz="1200" dirty="0"/>
              <a:t>απλή επιλογή με αναφορά, δύο επιλογές με σειρά προτεραιότητας) </a:t>
            </a:r>
            <a:endParaRPr lang="en-US" sz="12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'EXTRA ΚΑΤΑΝΑΛΩΤΩΝ '!$D$75</c:f>
              <c:strCache>
                <c:ptCount val="1"/>
                <c:pt idx="0">
                  <c:v>1η επιλογή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9.6201432164103005E-3"/>
                  <c:y val="8.3985377286122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0335720273505E-3"/>
                  <c:y val="2.7995125762040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3997562881020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100716082050896E-3"/>
                  <c:y val="1.1198050304816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0167860136752533E-3"/>
                  <c:y val="5.599025152408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843643635555648E-2"/>
                  <c:y val="2.7995125762040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'EXTRA ΚΑΤΑΝΑΛΩΤΩΝ '!$B$76:$B$83</c:f>
              <c:strCache>
                <c:ptCount val="8"/>
                <c:pt idx="0">
                  <c:v>Δεν έχω γνώμη/Δεν απαντώ (αυθόρμητα)</c:v>
                </c:pt>
                <c:pt idx="1">
                  <c:v>Ο φωτισμός και η γενικότερη ευταξία</c:v>
                </c:pt>
                <c:pt idx="2">
                  <c:v>ΔΞΔΑ</c:v>
                </c:pt>
                <c:pt idx="3">
                  <c:v>Ωράριο φορτοεκφόρτωσης εμπορευμάτων στα καταστήματα</c:v>
                </c:pt>
                <c:pt idx="4">
                  <c:v>Η μη ολοκλήρωση του Μετρό</c:v>
                </c:pt>
                <c:pt idx="5">
                  <c:v>Η καθαριότητα του δημόσιου χώρου</c:v>
                </c:pt>
                <c:pt idx="6">
                  <c:v>Το κυκλοφοριακό</c:v>
                </c:pt>
                <c:pt idx="7">
                  <c:v>Η κατάσταση της αστικής συγκοινωνίας</c:v>
                </c:pt>
              </c:strCache>
            </c:strRef>
          </c:cat>
          <c:val>
            <c:numRef>
              <c:f>'EXTRA ΚΑΤΑΝΑΛΩΤΩΝ '!$D$76:$D$83</c:f>
              <c:numCache>
                <c:formatCode>0%</c:formatCode>
                <c:ptCount val="8"/>
                <c:pt idx="0">
                  <c:v>2.5026564509814889E-3</c:v>
                </c:pt>
                <c:pt idx="1">
                  <c:v>1.2778927353056319E-2</c:v>
                </c:pt>
                <c:pt idx="2">
                  <c:v>1.6386108159498914E-2</c:v>
                </c:pt>
                <c:pt idx="3">
                  <c:v>2.5655723952799067E-2</c:v>
                </c:pt>
                <c:pt idx="4">
                  <c:v>7.0242156478944121E-2</c:v>
                </c:pt>
                <c:pt idx="5">
                  <c:v>0.19934567417929649</c:v>
                </c:pt>
                <c:pt idx="6">
                  <c:v>0.29176220569319389</c:v>
                </c:pt>
                <c:pt idx="7">
                  <c:v>0.3813265477322299</c:v>
                </c:pt>
              </c:numCache>
            </c:numRef>
          </c:val>
        </c:ser>
        <c:ser>
          <c:idx val="1"/>
          <c:order val="1"/>
          <c:tx>
            <c:strRef>
              <c:f>'EXTRA ΚΑΤΑΝΑΛΩΤΩΝ '!$H$75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1198050304816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0167860136752533E-3"/>
                  <c:y val="2.7995125762040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0335720273505E-2"/>
                  <c:y val="-2.7995125762040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'EXTRA ΚΑΤΑΝΑΛΩΤΩΝ '!$B$76:$B$83</c:f>
              <c:strCache>
                <c:ptCount val="8"/>
                <c:pt idx="0">
                  <c:v>Δεν έχω γνώμη/Δεν απαντώ (αυθόρμητα)</c:v>
                </c:pt>
                <c:pt idx="1">
                  <c:v>Ο φωτισμός και η γενικότερη ευταξία</c:v>
                </c:pt>
                <c:pt idx="2">
                  <c:v>ΔΞΔΑ</c:v>
                </c:pt>
                <c:pt idx="3">
                  <c:v>Ωράριο φορτοεκφόρτωσης εμπορευμάτων στα καταστήματα</c:v>
                </c:pt>
                <c:pt idx="4">
                  <c:v>Η μη ολοκλήρωση του Μετρό</c:v>
                </c:pt>
                <c:pt idx="5">
                  <c:v>Η καθαριότητα του δημόσιου χώρου</c:v>
                </c:pt>
                <c:pt idx="6">
                  <c:v>Το κυκλοφοριακό</c:v>
                </c:pt>
                <c:pt idx="7">
                  <c:v>Η κατάσταση της αστικής συγκοινωνίας</c:v>
                </c:pt>
              </c:strCache>
            </c:strRef>
          </c:cat>
          <c:val>
            <c:numRef>
              <c:f>'EXTRA ΚΑΤΑΝΑΛΩΤΩΝ '!$H$76:$H$83</c:f>
              <c:numCache>
                <c:formatCode>0%</c:formatCode>
                <c:ptCount val="8"/>
                <c:pt idx="0">
                  <c:v>2.6144339121438358E-2</c:v>
                </c:pt>
                <c:pt idx="1">
                  <c:v>8.0725889886195251E-2</c:v>
                </c:pt>
                <c:pt idx="2">
                  <c:v>7.6251992282526632E-2</c:v>
                </c:pt>
                <c:pt idx="3">
                  <c:v>5.8244554427760518E-2</c:v>
                </c:pt>
                <c:pt idx="4">
                  <c:v>0.21158739479350172</c:v>
                </c:pt>
                <c:pt idx="5">
                  <c:v>0.49203086989346545</c:v>
                </c:pt>
                <c:pt idx="6">
                  <c:v>0.46851494561418233</c:v>
                </c:pt>
                <c:pt idx="7">
                  <c:v>0.58647205212090703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694912"/>
        <c:axId val="188696448"/>
        <c:axId val="0"/>
      </c:bar3DChart>
      <c:catAx>
        <c:axId val="18869491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88696448"/>
        <c:crosses val="autoZero"/>
        <c:auto val="1"/>
        <c:lblAlgn val="ctr"/>
        <c:lblOffset val="100"/>
        <c:noMultiLvlLbl val="0"/>
      </c:catAx>
      <c:valAx>
        <c:axId val="188696448"/>
        <c:scaling>
          <c:orientation val="minMax"/>
        </c:scaling>
        <c:delete val="1"/>
        <c:axPos val="b"/>
        <c:majorGridlines/>
        <c:numFmt formatCode="0%" sourceLinked="1"/>
        <c:majorTickMark val="none"/>
        <c:minorTickMark val="none"/>
        <c:tickLblPos val="none"/>
        <c:crossAx val="1886949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l-GR" sz="1400" dirty="0"/>
              <a:t>Κατά τη γνώμη σας, το επενδυτικό κλίμα στην Ελλάδα είναι σήμερα: </a:t>
            </a:r>
            <a:endParaRPr lang="el-GR" sz="1400" dirty="0" smtClean="0"/>
          </a:p>
          <a:p>
            <a:pPr>
              <a:defRPr sz="1600"/>
            </a:pPr>
            <a:r>
              <a:rPr lang="el-GR" sz="1200" dirty="0" smtClean="0"/>
              <a:t>(</a:t>
            </a:r>
            <a:r>
              <a:rPr lang="el-GR" sz="1200" dirty="0"/>
              <a:t>απλή επιλογή με αναφορά)</a:t>
            </a:r>
            <a:endParaRPr lang="en-US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7827902923283687"/>
          <c:y val="0.24810288817973242"/>
          <c:w val="0.40317048885581674"/>
          <c:h val="0.705686744881504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6279505409974787E-2"/>
                  <c:y val="5.56086819070816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721990769245404"/>
                  <c:y val="-1.40337593745526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1670998592608531E-2"/>
                  <c:y val="8.08517802544036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6154785051737364"/>
                  <c:y val="7.76753768958109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i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'EXTRA ΕΠΙΧΕΙΡΗΣΕΩΝ '!$B$3:$B$6</c:f>
              <c:strCache>
                <c:ptCount val="4"/>
                <c:pt idx="0">
                  <c:v>Θετικό</c:v>
                </c:pt>
                <c:pt idx="1">
                  <c:v>Ούτε θετικό/ Ούτε αρνητικό</c:v>
                </c:pt>
                <c:pt idx="2">
                  <c:v>Αρνητικό</c:v>
                </c:pt>
                <c:pt idx="3">
                  <c:v>Δεν έχω γνώμη/Δεν απαντώ (αυθόρμητα)</c:v>
                </c:pt>
              </c:strCache>
            </c:strRef>
          </c:cat>
          <c:val>
            <c:numRef>
              <c:f>'EXTRA ΕΠΙΧΕΙΡΗΣΕΩΝ '!$D$3:$D$6</c:f>
              <c:numCache>
                <c:formatCode>0%</c:formatCode>
                <c:ptCount val="4"/>
                <c:pt idx="0">
                  <c:v>0.28670360110803322</c:v>
                </c:pt>
                <c:pt idx="1">
                  <c:v>0.35595567867036015</c:v>
                </c:pt>
                <c:pt idx="2">
                  <c:v>0.31440443213296404</c:v>
                </c:pt>
                <c:pt idx="3">
                  <c:v>4.2936288088642673E-2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l-GR" sz="1400" dirty="0"/>
              <a:t>Σε σχέση με πέρυσι (2018), θα λέγατε ότι το επενδυτικό κλίμα: </a:t>
            </a:r>
            <a:endParaRPr lang="el-GR" sz="1400" dirty="0" smtClean="0"/>
          </a:p>
          <a:p>
            <a:pPr>
              <a:defRPr sz="1600"/>
            </a:pPr>
            <a:r>
              <a:rPr lang="el-GR" sz="1200" dirty="0" smtClean="0"/>
              <a:t>(</a:t>
            </a:r>
            <a:r>
              <a:rPr lang="el-GR" sz="1200" dirty="0"/>
              <a:t>απλή επιλογή με αναφορά)</a:t>
            </a:r>
            <a:endParaRPr lang="en-US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8430785998322339"/>
          <c:y val="0.23927813434334011"/>
          <c:w val="0.42796335315753214"/>
          <c:h val="0.711144070764928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8758467127369628E-2"/>
                  <c:y val="9.36521183888682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7437727251422179E-2"/>
                  <c:y val="-6.71971842995965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8313088011792162E-2"/>
                  <c:y val="3.96722178094482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7409868496548506"/>
                  <c:y val="8.86636322597871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i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'EXTRA ΕΠΙΧΕΙΡΗΣΕΩΝ '!$B$21:$B$24</c:f>
              <c:strCache>
                <c:ptCount val="4"/>
                <c:pt idx="0">
                  <c:v>Έχει βελτιωθεί</c:v>
                </c:pt>
                <c:pt idx="1">
                  <c:v>Έμεινε αμετάβλητο</c:v>
                </c:pt>
                <c:pt idx="2">
                  <c:v>Έχει επιδεινωθεί</c:v>
                </c:pt>
                <c:pt idx="3">
                  <c:v>Δεν έχω γνώμη/Δεν απαντώ (αυθόρμητα)</c:v>
                </c:pt>
              </c:strCache>
            </c:strRef>
          </c:cat>
          <c:val>
            <c:numRef>
              <c:f>'EXTRA ΕΠΙΧΕΙΡΗΣΕΩΝ '!$D$21:$D$24</c:f>
              <c:numCache>
                <c:formatCode>0%</c:formatCode>
                <c:ptCount val="4"/>
                <c:pt idx="0">
                  <c:v>0.40027700831024932</c:v>
                </c:pt>
                <c:pt idx="1">
                  <c:v>0.42936288088642671</c:v>
                </c:pt>
                <c:pt idx="2">
                  <c:v>0.12049861495844875</c:v>
                </c:pt>
                <c:pt idx="3">
                  <c:v>4.986149584487537E-2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FD30B3-3B76-4134-9DA6-213FE50EC99F}" type="datetimeFigureOut">
              <a:rPr lang="el-GR"/>
              <a:pPr>
                <a:defRPr/>
              </a:pPr>
              <a:t>11/10/2019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743B05-178E-4667-B525-2707C6ACCB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3371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B4AD4F-1601-48D5-A4ED-93BB55D9CEC4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A8DE3-F851-40D9-92C8-693CA6CC73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B4AD4F-1601-48D5-A4ED-93BB55D9CEC4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6" descr="ΛΟΓΟΤΥΠΟ ΕΛΛΗΝΙΚΟ.jpg"/>
          <p:cNvPicPr>
            <a:picLocks noChangeAspect="1"/>
          </p:cNvPicPr>
          <p:nvPr userDrawn="1"/>
        </p:nvPicPr>
        <p:blipFill>
          <a:blip r:embed="rId2" cstate="print"/>
          <a:srcRect l="13332" t="15099" r="13332" b="20131"/>
          <a:stretch>
            <a:fillRect/>
          </a:stretch>
        </p:blipFill>
        <p:spPr bwMode="auto">
          <a:xfrm>
            <a:off x="138113" y="5929313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9AC35D-9D69-451A-9409-05AF9DB77AFA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715008" y="6303772"/>
            <a:ext cx="2895600" cy="476250"/>
          </a:xfrm>
        </p:spPr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C87EFC-1356-4976-9037-317B2EB31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logo-palmos_dark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44208" y="6120728"/>
            <a:ext cx="2520280" cy="4046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319AAC-1EB1-485E-907A-F719508F97E5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6E722D-A3DB-4AE1-83C4-AB326C131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2D79E7-B96D-41A5-8DEF-167BE5451390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094FDE-BA24-42C6-A717-7FFC96A20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A7C386-9086-4C10-81CD-84D6267864A5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0D5578-BB16-4EB9-950D-C0E0C7716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1891FF-7091-47A4-91EE-E74E0B1028E9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CA16D5-5BA7-4852-9999-0B0914307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CCF144-E27C-44D9-8EDC-77825795035E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D842A2-F327-4D46-9E69-64AFA47D5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BCF86A-2F82-4FEA-A8AD-348769681D5A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7AE02-5C53-4102-A9B8-011D6C674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F1FA74-0336-4AF8-8A7B-093B04B84101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2CA135-06BC-45F7-B9B1-EBBC1CD2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D2FFDF-3C7F-4B95-9A6D-3DFCE3886BE3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2045E8-3AB1-4C80-800B-D9364C27A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DBA170-E515-4452-A4E0-E3B620392F10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E42BC7-F1C1-40B3-B8D7-414626EAC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1AF7E4-FE89-4311-8D2A-E4EFC7C1CEC6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EEEFB0-4FCD-42D3-8F53-CBA391EB2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8943FE6-D4D2-4E7B-87E0-15DFB8940727}" type="datetimeFigureOut">
              <a:rPr lang="en-US"/>
              <a:pPr>
                <a:defRPr/>
              </a:pPr>
              <a:t>10/11/2019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BF74E54-4115-41B4-942B-7C286C0138D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2524125"/>
            <a:ext cx="21431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6"/>
          <p:cNvSpPr txBox="1">
            <a:spLocks noChangeArrowheads="1"/>
          </p:cNvSpPr>
          <p:nvPr/>
        </p:nvSpPr>
        <p:spPr bwMode="auto">
          <a:xfrm>
            <a:off x="1000100" y="3110211"/>
            <a:ext cx="814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Απόψεις Επιχειρήσεων</a:t>
            </a: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842490"/>
              </p:ext>
            </p:extLst>
          </p:nvPr>
        </p:nvGraphicFramePr>
        <p:xfrm>
          <a:off x="1323868" y="1481190"/>
          <a:ext cx="7568612" cy="432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00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379379"/>
              </p:ext>
            </p:extLst>
          </p:nvPr>
        </p:nvGraphicFramePr>
        <p:xfrm>
          <a:off x="1359764" y="1556792"/>
          <a:ext cx="7424596" cy="446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54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920385"/>
              </p:ext>
            </p:extLst>
          </p:nvPr>
        </p:nvGraphicFramePr>
        <p:xfrm>
          <a:off x="1331640" y="1341908"/>
          <a:ext cx="7416824" cy="460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81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912983"/>
              </p:ext>
            </p:extLst>
          </p:nvPr>
        </p:nvGraphicFramePr>
        <p:xfrm>
          <a:off x="1323868" y="1412776"/>
          <a:ext cx="7496604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76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57020"/>
              </p:ext>
            </p:extLst>
          </p:nvPr>
        </p:nvGraphicFramePr>
        <p:xfrm>
          <a:off x="1000125" y="1196752"/>
          <a:ext cx="837099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71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Γράφημα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233945"/>
              </p:ext>
            </p:extLst>
          </p:nvPr>
        </p:nvGraphicFramePr>
        <p:xfrm>
          <a:off x="1000125" y="1412776"/>
          <a:ext cx="814387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 rot="19567894">
            <a:off x="250128" y="4023211"/>
            <a:ext cx="129614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Για την Θεσσαλονίκη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6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414658"/>
              </p:ext>
            </p:extLst>
          </p:nvPr>
        </p:nvGraphicFramePr>
        <p:xfrm>
          <a:off x="1111622" y="1412776"/>
          <a:ext cx="7920880" cy="477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 rot="19567894">
            <a:off x="252911" y="2583052"/>
            <a:ext cx="129614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Για την Θεσσαλονίκη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Γράφημα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576191"/>
              </p:ext>
            </p:extLst>
          </p:nvPr>
        </p:nvGraphicFramePr>
        <p:xfrm>
          <a:off x="972294" y="1279426"/>
          <a:ext cx="8171706" cy="481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 rot="19567894">
            <a:off x="352053" y="3735180"/>
            <a:ext cx="129614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Για την επιχείρησή σας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6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703676"/>
              </p:ext>
            </p:extLst>
          </p:nvPr>
        </p:nvGraphicFramePr>
        <p:xfrm>
          <a:off x="1151112" y="1412776"/>
          <a:ext cx="79928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 rot="19567894">
            <a:off x="352053" y="2439036"/>
            <a:ext cx="129614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Για την επιχείρησή σας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000100" y="3429000"/>
            <a:ext cx="814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Απόψεις </a:t>
            </a: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Καταναλωτών</a:t>
            </a:r>
            <a:endParaRPr lang="el-GR" sz="2400" b="1" dirty="0"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ΚΑΤΑΝΑΛΩΤΩΝ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ΕΠΙΧΕΙΡΗΣΕΩΝ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322955"/>
              </p:ext>
            </p:extLst>
          </p:nvPr>
        </p:nvGraphicFramePr>
        <p:xfrm>
          <a:off x="1000124" y="1412776"/>
          <a:ext cx="803637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61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2524125"/>
            <a:ext cx="21431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ΚΑΤΑΝΑΛΩΤΩΝ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Γράφημα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642337"/>
              </p:ext>
            </p:extLst>
          </p:nvPr>
        </p:nvGraphicFramePr>
        <p:xfrm>
          <a:off x="467544" y="1322462"/>
          <a:ext cx="8813312" cy="481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5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ΚΑΤΑΝΑΛΩΤΩΝ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6" name="Γράφημα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068347"/>
              </p:ext>
            </p:extLst>
          </p:nvPr>
        </p:nvGraphicFramePr>
        <p:xfrm>
          <a:off x="439208" y="1492250"/>
          <a:ext cx="8525279" cy="452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57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ΚΑΤΑΝΑΛΩΤΩΝ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 rot="19567894">
            <a:off x="250128" y="4023211"/>
            <a:ext cx="129614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Για την Θεσσαλονίκη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Γράφημα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332343"/>
              </p:ext>
            </p:extLst>
          </p:nvPr>
        </p:nvGraphicFramePr>
        <p:xfrm>
          <a:off x="920326" y="1412776"/>
          <a:ext cx="8143875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16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ΚΑΤΑΝΑΛΩΤΩΝ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243392"/>
              </p:ext>
            </p:extLst>
          </p:nvPr>
        </p:nvGraphicFramePr>
        <p:xfrm>
          <a:off x="755576" y="1484784"/>
          <a:ext cx="83884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 rot="19567894">
            <a:off x="313957" y="2295020"/>
            <a:ext cx="129614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Για την Θεσσαλονίκη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ΚΑΤΑΝΑΛΩΤΩΝ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19567894">
            <a:off x="466152" y="3447154"/>
            <a:ext cx="1296168" cy="648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Για τη ζωή σας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Γράφημα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850850"/>
              </p:ext>
            </p:extLst>
          </p:nvPr>
        </p:nvGraphicFramePr>
        <p:xfrm>
          <a:off x="1000125" y="1394930"/>
          <a:ext cx="814387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83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ΚΑΤΑΝΑΛΩΤΩΝ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rot="19567894">
            <a:off x="252732" y="2420537"/>
            <a:ext cx="1226105" cy="636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Για τη ζωή σας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69064"/>
              </p:ext>
            </p:extLst>
          </p:nvPr>
        </p:nvGraphicFramePr>
        <p:xfrm>
          <a:off x="827584" y="1314449"/>
          <a:ext cx="8316416" cy="463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99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ΒΑΡΟΜΕΤΡΟ ΕΒΕΘ – Σεπτέμβριος 2019</a:t>
            </a:r>
          </a:p>
          <a:p>
            <a:pPr algn="ctr">
              <a:defRPr/>
            </a:pPr>
            <a:r>
              <a:rPr lang="en-US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AD – HOC </a:t>
            </a:r>
            <a:r>
              <a:rPr lang="el-GR" sz="2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ΕΡΩΤΗΣΕΙΣ ΚΑΤΑΝΑΛΩΤΩΝ</a:t>
            </a:r>
            <a:endParaRPr lang="el-GR" sz="2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790756"/>
              </p:ext>
            </p:extLst>
          </p:nvPr>
        </p:nvGraphicFramePr>
        <p:xfrm>
          <a:off x="1115616" y="1412776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91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4483</TotalTime>
  <Words>864</Words>
  <Application>Microsoft Office PowerPoint</Application>
  <PresentationFormat>On-screen Show (4:3)</PresentationFormat>
  <Paragraphs>281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Ανατολικό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Εμπορικά Κέντρα – Τοπικές Αγορές</dc:title>
  <dc:creator>Πασχάλης Τεμεκενίδης</dc:creator>
  <cp:lastModifiedBy>IT2</cp:lastModifiedBy>
  <cp:revision>895</cp:revision>
  <dcterms:created xsi:type="dcterms:W3CDTF">2008-09-25T06:40:00Z</dcterms:created>
  <dcterms:modified xsi:type="dcterms:W3CDTF">2019-10-11T08:01:28Z</dcterms:modified>
</cp:coreProperties>
</file>